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8" r:id="rId2"/>
    <p:sldId id="270" r:id="rId3"/>
    <p:sldId id="279" r:id="rId4"/>
    <p:sldId id="273" r:id="rId5"/>
    <p:sldId id="274" r:id="rId6"/>
    <p:sldId id="285" r:id="rId7"/>
    <p:sldId id="269" r:id="rId8"/>
    <p:sldId id="276" r:id="rId9"/>
    <p:sldId id="290" r:id="rId10"/>
    <p:sldId id="288" r:id="rId11"/>
    <p:sldId id="287" r:id="rId12"/>
    <p:sldId id="277" r:id="rId13"/>
    <p:sldId id="289" r:id="rId14"/>
    <p:sldId id="278" r:id="rId15"/>
    <p:sldId id="268" r:id="rId16"/>
    <p:sldId id="271" r:id="rId17"/>
  </p:sldIdLst>
  <p:sldSz cx="9144000" cy="6858000" type="screen4x3"/>
  <p:notesSz cx="6797675" cy="9926638"/>
  <p:defaultTextStyle>
    <a:defPPr>
      <a:defRPr lang="sv-SE"/>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7" autoAdjust="0"/>
    <p:restoredTop sz="88087" autoAdjust="0"/>
  </p:normalViewPr>
  <p:slideViewPr>
    <p:cSldViewPr>
      <p:cViewPr varScale="1">
        <p:scale>
          <a:sx n="60" d="100"/>
          <a:sy n="60" d="100"/>
        </p:scale>
        <p:origin x="16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30" d="100"/>
          <a:sy n="130" d="100"/>
        </p:scale>
        <p:origin x="-2928" y="7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defRPr sz="1200"/>
            </a:lvl1pPr>
          </a:lstStyle>
          <a:p>
            <a:endParaRPr lang="sv-SE" altLang="sv-SE"/>
          </a:p>
        </p:txBody>
      </p:sp>
      <p:sp>
        <p:nvSpPr>
          <p:cNvPr id="7171"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lgn="r">
              <a:defRPr sz="1200"/>
            </a:lvl1pPr>
          </a:lstStyle>
          <a:p>
            <a:endParaRPr lang="sv-SE" altLang="sv-SE"/>
          </a:p>
        </p:txBody>
      </p:sp>
      <p:sp>
        <p:nvSpPr>
          <p:cNvPr id="7172"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defRPr sz="1200"/>
            </a:lvl1pPr>
          </a:lstStyle>
          <a:p>
            <a:endParaRPr lang="sv-SE" altLang="sv-SE"/>
          </a:p>
        </p:txBody>
      </p:sp>
      <p:sp>
        <p:nvSpPr>
          <p:cNvPr id="7173"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lgn="r">
              <a:defRPr sz="1200"/>
            </a:lvl1pPr>
          </a:lstStyle>
          <a:p>
            <a:fld id="{57FC4992-E9A5-47F6-8BC1-29401B8721DC}" type="slidenum">
              <a:rPr lang="sv-SE" altLang="sv-SE"/>
              <a:pPr/>
              <a:t>‹#›</a:t>
            </a:fld>
            <a:endParaRPr lang="sv-SE" altLang="sv-SE"/>
          </a:p>
        </p:txBody>
      </p:sp>
    </p:spTree>
    <p:extLst>
      <p:ext uri="{BB962C8B-B14F-4D97-AF65-F5344CB8AC3E}">
        <p14:creationId xmlns:p14="http://schemas.microsoft.com/office/powerpoint/2010/main" val="46033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defRPr sz="1200"/>
            </a:lvl1pPr>
          </a:lstStyle>
          <a:p>
            <a:endParaRPr lang="sv-SE" altLang="sv-SE"/>
          </a:p>
        </p:txBody>
      </p:sp>
      <p:sp>
        <p:nvSpPr>
          <p:cNvPr id="9219"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algn="r">
              <a:defRPr sz="1200"/>
            </a:lvl1pPr>
          </a:lstStyle>
          <a:p>
            <a:endParaRPr lang="sv-SE" altLang="sv-SE"/>
          </a:p>
        </p:txBody>
      </p:sp>
      <p:sp>
        <p:nvSpPr>
          <p:cNvPr id="922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9221"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9222"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defRPr sz="1200"/>
            </a:lvl1pPr>
          </a:lstStyle>
          <a:p>
            <a:endParaRPr lang="sv-SE" altLang="sv-SE"/>
          </a:p>
        </p:txBody>
      </p:sp>
      <p:sp>
        <p:nvSpPr>
          <p:cNvPr id="9223"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b" anchorCtr="0" compatLnSpc="1">
            <a:prstTxWarp prst="textNoShape">
              <a:avLst/>
            </a:prstTxWarp>
          </a:bodyPr>
          <a:lstStyle>
            <a:lvl1pPr algn="r">
              <a:defRPr sz="1200"/>
            </a:lvl1pPr>
          </a:lstStyle>
          <a:p>
            <a:fld id="{72534ADA-A68D-4B7C-AF01-348A82EB4A9C}" type="slidenum">
              <a:rPr lang="sv-SE" altLang="sv-SE"/>
              <a:pPr/>
              <a:t>‹#›</a:t>
            </a:fld>
            <a:endParaRPr lang="sv-SE" altLang="sv-SE"/>
          </a:p>
        </p:txBody>
      </p:sp>
    </p:spTree>
    <p:extLst>
      <p:ext uri="{BB962C8B-B14F-4D97-AF65-F5344CB8AC3E}">
        <p14:creationId xmlns:p14="http://schemas.microsoft.com/office/powerpoint/2010/main" val="18793982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i="0" baseline="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a:t>
            </a:fld>
            <a:endParaRPr lang="sv-SE" altLang="sv-SE"/>
          </a:p>
        </p:txBody>
      </p:sp>
    </p:spTree>
    <p:extLst>
      <p:ext uri="{BB962C8B-B14F-4D97-AF65-F5344CB8AC3E}">
        <p14:creationId xmlns:p14="http://schemas.microsoft.com/office/powerpoint/2010/main" val="3283717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tLang="sv-SE" b="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10</a:t>
            </a:fld>
            <a:endParaRPr lang="sv-SE" altLang="sv-SE"/>
          </a:p>
        </p:txBody>
      </p:sp>
    </p:spTree>
    <p:extLst>
      <p:ext uri="{BB962C8B-B14F-4D97-AF65-F5344CB8AC3E}">
        <p14:creationId xmlns:p14="http://schemas.microsoft.com/office/powerpoint/2010/main" val="3340788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tLang="sv-SE" b="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11</a:t>
            </a:fld>
            <a:endParaRPr lang="sv-SE" altLang="sv-SE"/>
          </a:p>
        </p:txBody>
      </p:sp>
    </p:spTree>
    <p:extLst>
      <p:ext uri="{BB962C8B-B14F-4D97-AF65-F5344CB8AC3E}">
        <p14:creationId xmlns:p14="http://schemas.microsoft.com/office/powerpoint/2010/main" val="3340788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i="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12</a:t>
            </a:fld>
            <a:endParaRPr lang="sv-SE" altLang="sv-SE"/>
          </a:p>
        </p:txBody>
      </p:sp>
    </p:spTree>
    <p:extLst>
      <p:ext uri="{BB962C8B-B14F-4D97-AF65-F5344CB8AC3E}">
        <p14:creationId xmlns:p14="http://schemas.microsoft.com/office/powerpoint/2010/main" val="3340788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endParaRPr lang="sv-SE" altLang="sv-SE" b="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13</a:t>
            </a:fld>
            <a:endParaRPr lang="sv-SE" altLang="sv-SE"/>
          </a:p>
        </p:txBody>
      </p:sp>
    </p:spTree>
    <p:extLst>
      <p:ext uri="{BB962C8B-B14F-4D97-AF65-F5344CB8AC3E}">
        <p14:creationId xmlns:p14="http://schemas.microsoft.com/office/powerpoint/2010/main" val="755107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endParaRPr lang="sv-SE" altLang="sv-SE" b="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14</a:t>
            </a:fld>
            <a:endParaRPr lang="sv-SE" altLang="sv-SE"/>
          </a:p>
        </p:txBody>
      </p:sp>
    </p:spTree>
    <p:extLst>
      <p:ext uri="{BB962C8B-B14F-4D97-AF65-F5344CB8AC3E}">
        <p14:creationId xmlns:p14="http://schemas.microsoft.com/office/powerpoint/2010/main" val="755107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15</a:t>
            </a:fld>
            <a:endParaRPr lang="sv-SE" altLang="sv-SE"/>
          </a:p>
        </p:txBody>
      </p:sp>
    </p:spTree>
    <p:extLst>
      <p:ext uri="{BB962C8B-B14F-4D97-AF65-F5344CB8AC3E}">
        <p14:creationId xmlns:p14="http://schemas.microsoft.com/office/powerpoint/2010/main" val="1357921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dirty="0">
              <a:solidFill>
                <a:schemeClr val="tx1"/>
              </a:solidFill>
              <a:latin typeface="Times New Roman" pitchFamily="18" charset="0"/>
              <a:ea typeface="+mn-ea"/>
              <a:cs typeface="+mn-cs"/>
            </a:endParaRPr>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16</a:t>
            </a:fld>
            <a:endParaRPr lang="sv-SE" altLang="sv-SE"/>
          </a:p>
        </p:txBody>
      </p:sp>
    </p:spTree>
    <p:extLst>
      <p:ext uri="{BB962C8B-B14F-4D97-AF65-F5344CB8AC3E}">
        <p14:creationId xmlns:p14="http://schemas.microsoft.com/office/powerpoint/2010/main" val="4076006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tLang="sv-SE"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2</a:t>
            </a:fld>
            <a:endParaRPr lang="sv-SE" altLang="sv-SE"/>
          </a:p>
        </p:txBody>
      </p:sp>
    </p:spTree>
    <p:extLst>
      <p:ext uri="{BB962C8B-B14F-4D97-AF65-F5344CB8AC3E}">
        <p14:creationId xmlns:p14="http://schemas.microsoft.com/office/powerpoint/2010/main" val="2129346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a:solidFill>
                <a:schemeClr val="tx1"/>
              </a:solidFill>
              <a:effectLst/>
              <a:latin typeface="Times New Roman" pitchFamily="18" charset="0"/>
              <a:ea typeface="+mn-ea"/>
              <a:cs typeface="+mn-cs"/>
            </a:endParaRPr>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3</a:t>
            </a:fld>
            <a:endParaRPr lang="sv-SE" altLang="sv-SE"/>
          </a:p>
        </p:txBody>
      </p:sp>
    </p:spTree>
    <p:extLst>
      <p:ext uri="{BB962C8B-B14F-4D97-AF65-F5344CB8AC3E}">
        <p14:creationId xmlns:p14="http://schemas.microsoft.com/office/powerpoint/2010/main" val="2129346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tLang="sv-SE"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4</a:t>
            </a:fld>
            <a:endParaRPr lang="sv-SE" altLang="sv-SE"/>
          </a:p>
        </p:txBody>
      </p:sp>
    </p:spTree>
    <p:extLst>
      <p:ext uri="{BB962C8B-B14F-4D97-AF65-F5344CB8AC3E}">
        <p14:creationId xmlns:p14="http://schemas.microsoft.com/office/powerpoint/2010/main" val="75510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sz="1200" b="0" i="0" u="none" strike="noStrike" kern="1200" baseline="0" dirty="0">
              <a:solidFill>
                <a:schemeClr val="tx1"/>
              </a:solidFill>
              <a:latin typeface="Times New Roman" pitchFamily="18" charset="0"/>
              <a:ea typeface="+mn-ea"/>
              <a:cs typeface="+mn-cs"/>
            </a:endParaRPr>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5</a:t>
            </a:fld>
            <a:endParaRPr lang="sv-SE" altLang="sv-SE"/>
          </a:p>
        </p:txBody>
      </p:sp>
    </p:spTree>
    <p:extLst>
      <p:ext uri="{BB962C8B-B14F-4D97-AF65-F5344CB8AC3E}">
        <p14:creationId xmlns:p14="http://schemas.microsoft.com/office/powerpoint/2010/main" val="755107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sz="1200" b="0" i="0" u="none" strike="noStrike" kern="1200" baseline="0" dirty="0">
              <a:solidFill>
                <a:schemeClr val="tx1"/>
              </a:solidFill>
              <a:latin typeface="Times New Roman" pitchFamily="18" charset="0"/>
              <a:ea typeface="+mn-ea"/>
              <a:cs typeface="+mn-cs"/>
            </a:endParaRPr>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6</a:t>
            </a:fld>
            <a:endParaRPr lang="sv-SE" altLang="sv-SE"/>
          </a:p>
        </p:txBody>
      </p:sp>
    </p:spTree>
    <p:extLst>
      <p:ext uri="{BB962C8B-B14F-4D97-AF65-F5344CB8AC3E}">
        <p14:creationId xmlns:p14="http://schemas.microsoft.com/office/powerpoint/2010/main" val="75510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endParaRPr lang="sv-SE" altLang="sv-SE" b="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7</a:t>
            </a:fld>
            <a:endParaRPr lang="sv-SE" altLang="sv-SE"/>
          </a:p>
        </p:txBody>
      </p:sp>
    </p:spTree>
    <p:extLst>
      <p:ext uri="{BB962C8B-B14F-4D97-AF65-F5344CB8AC3E}">
        <p14:creationId xmlns:p14="http://schemas.microsoft.com/office/powerpoint/2010/main" val="75510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tLang="sv-SE" b="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8</a:t>
            </a:fld>
            <a:endParaRPr lang="sv-SE" altLang="sv-SE"/>
          </a:p>
        </p:txBody>
      </p:sp>
    </p:spTree>
    <p:extLst>
      <p:ext uri="{BB962C8B-B14F-4D97-AF65-F5344CB8AC3E}">
        <p14:creationId xmlns:p14="http://schemas.microsoft.com/office/powerpoint/2010/main" val="3340788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tLang="sv-SE" b="0" dirty="0"/>
          </a:p>
        </p:txBody>
      </p:sp>
      <p:sp>
        <p:nvSpPr>
          <p:cNvPr id="4" name="Platshållare för bildnummer 3"/>
          <p:cNvSpPr>
            <a:spLocks noGrp="1"/>
          </p:cNvSpPr>
          <p:nvPr>
            <p:ph type="sldNum" sz="quarter" idx="10"/>
          </p:nvPr>
        </p:nvSpPr>
        <p:spPr/>
        <p:txBody>
          <a:bodyPr/>
          <a:lstStyle/>
          <a:p>
            <a:fld id="{72534ADA-A68D-4B7C-AF01-348A82EB4A9C}" type="slidenum">
              <a:rPr lang="sv-SE" altLang="sv-SE" smtClean="0"/>
              <a:pPr/>
              <a:t>9</a:t>
            </a:fld>
            <a:endParaRPr lang="sv-SE" altLang="sv-SE"/>
          </a:p>
        </p:txBody>
      </p:sp>
    </p:spTree>
    <p:extLst>
      <p:ext uri="{BB962C8B-B14F-4D97-AF65-F5344CB8AC3E}">
        <p14:creationId xmlns:p14="http://schemas.microsoft.com/office/powerpoint/2010/main" val="2043497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4133" name="Line 37"/>
          <p:cNvSpPr>
            <a:spLocks noChangeShapeType="1"/>
          </p:cNvSpPr>
          <p:nvPr/>
        </p:nvSpPr>
        <p:spPr bwMode="auto">
          <a:xfrm>
            <a:off x="395288" y="6308725"/>
            <a:ext cx="6624637" cy="0"/>
          </a:xfrm>
          <a:prstGeom prst="line">
            <a:avLst/>
          </a:prstGeom>
          <a:noFill/>
          <a:ln w="19050">
            <a:solidFill>
              <a:schemeClr val="accent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sv-SE"/>
          </a:p>
        </p:txBody>
      </p:sp>
      <p:pic>
        <p:nvPicPr>
          <p:cNvPr id="4135" name="Picture 39" descr="farg_liggand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9175" y="5949950"/>
            <a:ext cx="1450975" cy="677863"/>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3952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778500" y="765175"/>
            <a:ext cx="1746250" cy="46799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39750" y="765175"/>
            <a:ext cx="5086350" cy="46799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7372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45284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46205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39750" y="1628775"/>
            <a:ext cx="34163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108450" y="1628775"/>
            <a:ext cx="34163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5466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4872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4463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57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2137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49401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1" name="Rectangle 29"/>
          <p:cNvSpPr>
            <a:spLocks noGrp="1" noChangeArrowheads="1"/>
          </p:cNvSpPr>
          <p:nvPr>
            <p:ph type="title"/>
          </p:nvPr>
        </p:nvSpPr>
        <p:spPr bwMode="auto">
          <a:xfrm>
            <a:off x="539750" y="765175"/>
            <a:ext cx="6985000" cy="647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sv-SE" altLang="sv-SE"/>
              <a:t>Rubrik</a:t>
            </a:r>
          </a:p>
        </p:txBody>
      </p:sp>
      <p:sp>
        <p:nvSpPr>
          <p:cNvPr id="3102" name="Rectangle 30"/>
          <p:cNvSpPr>
            <a:spLocks noGrp="1" noChangeArrowheads="1"/>
          </p:cNvSpPr>
          <p:nvPr>
            <p:ph type="body" idx="1"/>
          </p:nvPr>
        </p:nvSpPr>
        <p:spPr bwMode="auto">
          <a:xfrm>
            <a:off x="539750" y="1628775"/>
            <a:ext cx="6985000" cy="3816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Punktlista</a:t>
            </a:r>
          </a:p>
          <a:p>
            <a:pPr lvl="0"/>
            <a:endParaRPr lang="sv-SE" altLang="sv-SE"/>
          </a:p>
          <a:p>
            <a:pPr lvl="0"/>
            <a:endParaRPr lang="sv-SE" altLang="sv-SE"/>
          </a:p>
          <a:p>
            <a:pPr lvl="0"/>
            <a:endParaRPr lang="sv-SE" altLang="sv-SE"/>
          </a:p>
        </p:txBody>
      </p:sp>
      <p:sp>
        <p:nvSpPr>
          <p:cNvPr id="3118" name="Line 46"/>
          <p:cNvSpPr>
            <a:spLocks noChangeShapeType="1"/>
          </p:cNvSpPr>
          <p:nvPr/>
        </p:nvSpPr>
        <p:spPr bwMode="auto">
          <a:xfrm>
            <a:off x="395288" y="6308725"/>
            <a:ext cx="6624637" cy="0"/>
          </a:xfrm>
          <a:prstGeom prst="line">
            <a:avLst/>
          </a:prstGeom>
          <a:noFill/>
          <a:ln w="19050">
            <a:solidFill>
              <a:schemeClr val="accent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sv-SE"/>
          </a:p>
        </p:txBody>
      </p:sp>
      <p:pic>
        <p:nvPicPr>
          <p:cNvPr id="3119" name="Picture 47" descr="farg_liggand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69175" y="5949950"/>
            <a:ext cx="1450975" cy="677863"/>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Century Gothic" pitchFamily="34" charset="0"/>
        </a:defRPr>
      </a:lvl2pPr>
      <a:lvl3pPr algn="l" rtl="0" eaLnBrk="1" fontAlgn="base" hangingPunct="1">
        <a:spcBef>
          <a:spcPct val="0"/>
        </a:spcBef>
        <a:spcAft>
          <a:spcPct val="0"/>
        </a:spcAft>
        <a:defRPr sz="2800">
          <a:solidFill>
            <a:schemeClr val="tx1"/>
          </a:solidFill>
          <a:latin typeface="Century Gothic" pitchFamily="34" charset="0"/>
        </a:defRPr>
      </a:lvl3pPr>
      <a:lvl4pPr algn="l" rtl="0" eaLnBrk="1" fontAlgn="base" hangingPunct="1">
        <a:spcBef>
          <a:spcPct val="0"/>
        </a:spcBef>
        <a:spcAft>
          <a:spcPct val="0"/>
        </a:spcAft>
        <a:defRPr sz="2800">
          <a:solidFill>
            <a:schemeClr val="tx1"/>
          </a:solidFill>
          <a:latin typeface="Century Gothic" pitchFamily="34" charset="0"/>
        </a:defRPr>
      </a:lvl4pPr>
      <a:lvl5pPr algn="l" rtl="0" eaLnBrk="1" fontAlgn="base" hangingPunct="1">
        <a:spcBef>
          <a:spcPct val="0"/>
        </a:spcBef>
        <a:spcAft>
          <a:spcPct val="0"/>
        </a:spcAft>
        <a:defRPr sz="2800">
          <a:solidFill>
            <a:schemeClr val="tx1"/>
          </a:solidFill>
          <a:latin typeface="Century Gothic" pitchFamily="34" charset="0"/>
        </a:defRPr>
      </a:lvl5pPr>
      <a:lvl6pPr marL="457200" algn="l" rtl="0" eaLnBrk="1" fontAlgn="base" hangingPunct="1">
        <a:spcBef>
          <a:spcPct val="0"/>
        </a:spcBef>
        <a:spcAft>
          <a:spcPct val="0"/>
        </a:spcAft>
        <a:defRPr sz="2800">
          <a:solidFill>
            <a:schemeClr val="tx1"/>
          </a:solidFill>
          <a:latin typeface="Century Gothic" pitchFamily="34" charset="0"/>
        </a:defRPr>
      </a:lvl6pPr>
      <a:lvl7pPr marL="914400" algn="l" rtl="0" eaLnBrk="1" fontAlgn="base" hangingPunct="1">
        <a:spcBef>
          <a:spcPct val="0"/>
        </a:spcBef>
        <a:spcAft>
          <a:spcPct val="0"/>
        </a:spcAft>
        <a:defRPr sz="2800">
          <a:solidFill>
            <a:schemeClr val="tx1"/>
          </a:solidFill>
          <a:latin typeface="Century Gothic" pitchFamily="34" charset="0"/>
        </a:defRPr>
      </a:lvl7pPr>
      <a:lvl8pPr marL="1371600" algn="l" rtl="0" eaLnBrk="1" fontAlgn="base" hangingPunct="1">
        <a:spcBef>
          <a:spcPct val="0"/>
        </a:spcBef>
        <a:spcAft>
          <a:spcPct val="0"/>
        </a:spcAft>
        <a:defRPr sz="2800">
          <a:solidFill>
            <a:schemeClr val="tx1"/>
          </a:solidFill>
          <a:latin typeface="Century Gothic" pitchFamily="34" charset="0"/>
        </a:defRPr>
      </a:lvl8pPr>
      <a:lvl9pPr marL="1828800" algn="l" rtl="0" eaLnBrk="1" fontAlgn="base" hangingPunct="1">
        <a:spcBef>
          <a:spcPct val="0"/>
        </a:spcBef>
        <a:spcAft>
          <a:spcPct val="0"/>
        </a:spcAft>
        <a:defRPr sz="2800">
          <a:solidFill>
            <a:schemeClr val="tx1"/>
          </a:solidFill>
          <a:latin typeface="Century Gothic" pitchFamily="34" charset="0"/>
        </a:defRPr>
      </a:lvl9pPr>
    </p:titleStyle>
    <p:bodyStyle>
      <a:lvl1pPr marL="176213" indent="-176213" algn="l" rtl="0" eaLnBrk="1" fontAlgn="base" hangingPunct="1">
        <a:spcBef>
          <a:spcPct val="20000"/>
        </a:spcBef>
        <a:spcAft>
          <a:spcPct val="0"/>
        </a:spcAft>
        <a:buClr>
          <a:schemeClr val="accent1"/>
        </a:buClr>
        <a:buSzPct val="120000"/>
        <a:defRPr sz="1600">
          <a:solidFill>
            <a:srgbClr val="000000"/>
          </a:solidFill>
          <a:latin typeface="+mn-lt"/>
          <a:ea typeface="+mn-ea"/>
          <a:cs typeface="+mn-cs"/>
        </a:defRPr>
      </a:lvl1pPr>
      <a:lvl2pPr marL="730250" indent="-285750" algn="l" rtl="0" eaLnBrk="1" fontAlgn="base" hangingPunct="1">
        <a:spcBef>
          <a:spcPct val="20000"/>
        </a:spcBef>
        <a:spcAft>
          <a:spcPct val="0"/>
        </a:spcAft>
        <a:buSzPct val="80000"/>
        <a:defRPr sz="1600">
          <a:solidFill>
            <a:schemeClr val="tx1"/>
          </a:solidFill>
          <a:latin typeface="Tahoma" pitchFamily="34" charset="0"/>
        </a:defRPr>
      </a:lvl2pPr>
      <a:lvl3pPr marL="1231900" indent="-228600" algn="l" rtl="0" eaLnBrk="1" fontAlgn="base" hangingPunct="1">
        <a:spcBef>
          <a:spcPct val="20000"/>
        </a:spcBef>
        <a:spcAft>
          <a:spcPct val="0"/>
        </a:spcAft>
        <a:buSzPct val="70000"/>
        <a:defRPr sz="1600">
          <a:solidFill>
            <a:schemeClr val="tx1"/>
          </a:solidFill>
          <a:latin typeface="Tahoma" pitchFamily="34" charset="0"/>
        </a:defRPr>
      </a:lvl3pPr>
      <a:lvl4pPr marL="1639888" indent="-228600" algn="l" rtl="0" eaLnBrk="1" fontAlgn="base" hangingPunct="1">
        <a:spcBef>
          <a:spcPct val="20000"/>
        </a:spcBef>
        <a:spcAft>
          <a:spcPct val="0"/>
        </a:spcAft>
        <a:buSzPct val="70000"/>
        <a:buBlip>
          <a:blip r:embed="rId14"/>
        </a:buBlip>
        <a:defRPr sz="1600">
          <a:solidFill>
            <a:schemeClr val="tx1"/>
          </a:solidFill>
          <a:latin typeface="Tahoma" pitchFamily="34" charset="0"/>
        </a:defRPr>
      </a:lvl4pPr>
      <a:lvl5pPr marL="2057400" indent="-228600" algn="l" rtl="0" eaLnBrk="1" fontAlgn="base" hangingPunct="1">
        <a:spcBef>
          <a:spcPct val="20000"/>
        </a:spcBef>
        <a:spcAft>
          <a:spcPct val="0"/>
        </a:spcAft>
        <a:buSzPct val="70000"/>
        <a:buBlip>
          <a:blip r:embed="rId15"/>
        </a:buBlip>
        <a:defRPr sz="1600">
          <a:solidFill>
            <a:schemeClr val="tx1"/>
          </a:solidFill>
          <a:latin typeface="Tahoma" pitchFamily="34" charset="0"/>
        </a:defRPr>
      </a:lvl5pPr>
      <a:lvl6pPr marL="2514600" indent="-228600" algn="l" rtl="0" eaLnBrk="1" fontAlgn="base" hangingPunct="1">
        <a:spcBef>
          <a:spcPct val="20000"/>
        </a:spcBef>
        <a:spcAft>
          <a:spcPct val="0"/>
        </a:spcAft>
        <a:buSzPct val="70000"/>
        <a:buBlip>
          <a:blip r:embed="rId15"/>
        </a:buBlip>
        <a:defRPr sz="1600">
          <a:solidFill>
            <a:schemeClr val="tx1"/>
          </a:solidFill>
          <a:latin typeface="Tahoma" pitchFamily="34" charset="0"/>
        </a:defRPr>
      </a:lvl6pPr>
      <a:lvl7pPr marL="2971800" indent="-228600" algn="l" rtl="0" eaLnBrk="1" fontAlgn="base" hangingPunct="1">
        <a:spcBef>
          <a:spcPct val="20000"/>
        </a:spcBef>
        <a:spcAft>
          <a:spcPct val="0"/>
        </a:spcAft>
        <a:buSzPct val="70000"/>
        <a:buBlip>
          <a:blip r:embed="rId15"/>
        </a:buBlip>
        <a:defRPr sz="1600">
          <a:solidFill>
            <a:schemeClr val="tx1"/>
          </a:solidFill>
          <a:latin typeface="Tahoma" pitchFamily="34" charset="0"/>
        </a:defRPr>
      </a:lvl7pPr>
      <a:lvl8pPr marL="3429000" indent="-228600" algn="l" rtl="0" eaLnBrk="1" fontAlgn="base" hangingPunct="1">
        <a:spcBef>
          <a:spcPct val="20000"/>
        </a:spcBef>
        <a:spcAft>
          <a:spcPct val="0"/>
        </a:spcAft>
        <a:buSzPct val="70000"/>
        <a:buBlip>
          <a:blip r:embed="rId15"/>
        </a:buBlip>
        <a:defRPr sz="1600">
          <a:solidFill>
            <a:schemeClr val="tx1"/>
          </a:solidFill>
          <a:latin typeface="Tahoma" pitchFamily="34" charset="0"/>
        </a:defRPr>
      </a:lvl8pPr>
      <a:lvl9pPr marL="3886200" indent="-228600" algn="l" rtl="0" eaLnBrk="1" fontAlgn="base" hangingPunct="1">
        <a:spcBef>
          <a:spcPct val="20000"/>
        </a:spcBef>
        <a:spcAft>
          <a:spcPct val="0"/>
        </a:spcAft>
        <a:buSzPct val="70000"/>
        <a:buBlip>
          <a:blip r:embed="rId15"/>
        </a:buBlip>
        <a:defRPr sz="1600">
          <a:solidFill>
            <a:schemeClr val="tx1"/>
          </a:solidFill>
          <a:latin typeface="Tahoma" pitchFamily="34" charset="0"/>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henrik.s.zweigbergk@lansstyrelsen.s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ctrTitle"/>
          </p:nvPr>
        </p:nvSpPr>
        <p:spPr bwMode="auto">
          <a:xfrm>
            <a:off x="685800" y="2130425"/>
            <a:ext cx="7772400" cy="1470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r>
              <a:rPr lang="sv-SE" altLang="sv-SE" dirty="0">
                <a:solidFill>
                  <a:srgbClr val="002060"/>
                </a:solidFill>
              </a:rPr>
              <a:t>Förorenade områden vid </a:t>
            </a:r>
            <a:br>
              <a:rPr lang="sv-SE" altLang="sv-SE" dirty="0">
                <a:solidFill>
                  <a:srgbClr val="002060"/>
                </a:solidFill>
              </a:rPr>
            </a:br>
            <a:r>
              <a:rPr lang="sv-SE" altLang="sv-SE" dirty="0">
                <a:solidFill>
                  <a:srgbClr val="002060"/>
                </a:solidFill>
              </a:rPr>
              <a:t>planering och </a:t>
            </a:r>
            <a:r>
              <a:rPr lang="sv-SE" altLang="sv-SE" dirty="0" err="1">
                <a:solidFill>
                  <a:srgbClr val="002060"/>
                </a:solidFill>
              </a:rPr>
              <a:t>lovgivning</a:t>
            </a:r>
            <a:endParaRPr lang="sv-SE" altLang="sv-SE" dirty="0">
              <a:solidFill>
                <a:srgbClr val="002060"/>
              </a:solidFill>
            </a:endParaRPr>
          </a:p>
        </p:txBody>
      </p:sp>
      <p:sp>
        <p:nvSpPr>
          <p:cNvPr id="10250" name="Text Box 10"/>
          <p:cNvSpPr txBox="1">
            <a:spLocks noChangeArrowheads="1"/>
          </p:cNvSpPr>
          <p:nvPr/>
        </p:nvSpPr>
        <p:spPr bwMode="auto">
          <a:xfrm>
            <a:off x="395536" y="6381750"/>
            <a:ext cx="8280400"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v-SE" altLang="sv-SE" sz="1400" dirty="0">
                <a:latin typeface="Century Gothic" pitchFamily="34" charset="0"/>
              </a:rPr>
              <a:t>Henrik von Zweigbergk – Katrineholm 18 oktober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Nya detaljplaner</a:t>
            </a:r>
          </a:p>
        </p:txBody>
      </p:sp>
      <p:sp>
        <p:nvSpPr>
          <p:cNvPr id="16387" name="Rectangle 3"/>
          <p:cNvSpPr>
            <a:spLocks noGrp="1" noChangeArrowheads="1"/>
          </p:cNvSpPr>
          <p:nvPr>
            <p:ph type="body" idx="1"/>
          </p:nvPr>
        </p:nvSpPr>
        <p:spPr/>
        <p:txBody>
          <a:bodyPr/>
          <a:lstStyle/>
          <a:p>
            <a:r>
              <a:rPr lang="sv-SE" altLang="sv-SE" b="1" dirty="0"/>
              <a:t>Utredning av föroreningssituationen inför samråd</a:t>
            </a:r>
          </a:p>
          <a:p>
            <a:pPr marL="285750" indent="-285750">
              <a:buFont typeface="Arial" panose="020B0604020202020204" pitchFamily="34" charset="0"/>
              <a:buChar char="•"/>
            </a:pPr>
            <a:r>
              <a:rPr lang="sv-SE" altLang="sv-SE" dirty="0"/>
              <a:t>Beskrivning av verksamhetshistorik</a:t>
            </a:r>
          </a:p>
          <a:p>
            <a:pPr marL="285750" indent="-285750">
              <a:buFont typeface="Arial" panose="020B0604020202020204" pitchFamily="34" charset="0"/>
              <a:buChar char="•"/>
            </a:pPr>
            <a:r>
              <a:rPr lang="sv-SE" altLang="sv-SE" dirty="0"/>
              <a:t>Översiktlig beskrivning av föroreningsproblematiken</a:t>
            </a:r>
          </a:p>
          <a:p>
            <a:pPr marL="285750" indent="-285750">
              <a:buFont typeface="Arial" panose="020B0604020202020204" pitchFamily="34" charset="0"/>
              <a:buChar char="•"/>
            </a:pPr>
            <a:r>
              <a:rPr lang="sv-SE" altLang="sv-SE" dirty="0"/>
              <a:t>Rimlighetsbedömning om det går att möjliggöra önskad markanvändning</a:t>
            </a:r>
          </a:p>
          <a:p>
            <a:pPr marL="285750" indent="-285750">
              <a:buFont typeface="Arial" panose="020B0604020202020204" pitchFamily="34" charset="0"/>
              <a:buChar char="•"/>
            </a:pPr>
            <a:r>
              <a:rPr lang="sv-SE" altLang="sv-SE" dirty="0"/>
              <a:t>Vid oförändrad markanvändning</a:t>
            </a:r>
          </a:p>
          <a:p>
            <a:pPr marL="839787" lvl="1">
              <a:buFont typeface="Arial" panose="020B0604020202020204" pitchFamily="34" charset="0"/>
              <a:buChar char="•"/>
            </a:pPr>
            <a:r>
              <a:rPr lang="sv-SE" altLang="sv-SE" dirty="0">
                <a:latin typeface="+mn-lt"/>
              </a:rPr>
              <a:t>på nytt vara säkerställt att hela planområdet är lämpligt för ändamålet</a:t>
            </a:r>
          </a:p>
          <a:p>
            <a:pPr marL="839787" lvl="1">
              <a:buFont typeface="Arial" panose="020B0604020202020204" pitchFamily="34" charset="0"/>
              <a:buChar char="•"/>
            </a:pPr>
            <a:r>
              <a:rPr lang="sv-SE" altLang="sv-SE" dirty="0">
                <a:latin typeface="+mn-lt"/>
              </a:rPr>
              <a:t>vid misstanke om att förorening berör planområdet -&gt; planbeskrivningen ange hur lämpligheten för (hela) planområdet påverkas av detta</a:t>
            </a:r>
          </a:p>
          <a:p>
            <a:pPr marL="839787" lvl="1">
              <a:buFont typeface="Arial" panose="020B0604020202020204" pitchFamily="34" charset="0"/>
              <a:buChar char="•"/>
            </a:pPr>
            <a:r>
              <a:rPr lang="sv-SE" altLang="sv-SE" dirty="0">
                <a:latin typeface="+mn-lt"/>
              </a:rPr>
              <a:t>Vissa utredningar och undersökningar kan behövas (t.ex. när det finns objekt i EBH-stödet inom/i anslutning till planområdet kan en MIFO fas 1-inventering vara lämplig)</a:t>
            </a:r>
          </a:p>
          <a:p>
            <a:pPr marL="285750" indent="-285750">
              <a:buFont typeface="Arial" panose="020B0604020202020204" pitchFamily="34" charset="0"/>
              <a:buChar char="•"/>
            </a:pPr>
            <a:endParaRPr lang="sv-SE" altLang="sv-SE" dirty="0"/>
          </a:p>
          <a:p>
            <a:endParaRPr lang="sv-SE" altLang="sv-SE" dirty="0"/>
          </a:p>
        </p:txBody>
      </p:sp>
    </p:spTree>
    <p:extLst>
      <p:ext uri="{BB962C8B-B14F-4D97-AF65-F5344CB8AC3E}">
        <p14:creationId xmlns:p14="http://schemas.microsoft.com/office/powerpoint/2010/main" val="90548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Nya detaljplaner</a:t>
            </a:r>
          </a:p>
        </p:txBody>
      </p:sp>
      <p:sp>
        <p:nvSpPr>
          <p:cNvPr id="16387" name="Rectangle 3"/>
          <p:cNvSpPr>
            <a:spLocks noGrp="1" noChangeArrowheads="1"/>
          </p:cNvSpPr>
          <p:nvPr>
            <p:ph type="body" idx="1"/>
          </p:nvPr>
        </p:nvSpPr>
        <p:spPr/>
        <p:txBody>
          <a:bodyPr/>
          <a:lstStyle/>
          <a:p>
            <a:r>
              <a:rPr lang="sv-SE" altLang="sv-SE" b="1" dirty="0"/>
              <a:t>Utredning av föroreningssituationen inför antagande</a:t>
            </a:r>
          </a:p>
          <a:p>
            <a:pPr marL="285750" indent="-285750">
              <a:buFont typeface="Arial" panose="020B0604020202020204" pitchFamily="34" charset="0"/>
              <a:buChar char="•"/>
            </a:pPr>
            <a:r>
              <a:rPr lang="sv-SE" altLang="sv-SE" dirty="0"/>
              <a:t>Utgångspunkt – säkerställt lämplig markanvändning</a:t>
            </a:r>
          </a:p>
          <a:p>
            <a:pPr marL="285750" indent="-285750">
              <a:buFont typeface="Arial" panose="020B0604020202020204" pitchFamily="34" charset="0"/>
              <a:buChar char="•"/>
            </a:pPr>
            <a:r>
              <a:rPr lang="sv-SE" altLang="sv-SE" dirty="0"/>
              <a:t>Genomfört åtgärdsutredning och enklare riskvärdering</a:t>
            </a:r>
          </a:p>
          <a:p>
            <a:pPr marL="285750" indent="-285750">
              <a:buFont typeface="Arial" panose="020B0604020202020204" pitchFamily="34" charset="0"/>
              <a:buChar char="•"/>
            </a:pPr>
            <a:r>
              <a:rPr lang="sv-SE" altLang="sv-SE" dirty="0"/>
              <a:t>Åtgärder genomförda – undantag vid villkor om sanering för startbesked i bygglovsprocessen (vara säkerställt att åtgärderna som villkoras kan genomföras, endast användas för lovpliktiga åtgärder som innebär väsentlig ändring av markanvändningen)</a:t>
            </a:r>
          </a:p>
          <a:p>
            <a:pPr marL="285750" indent="-285750">
              <a:buFont typeface="Arial" panose="020B0604020202020204" pitchFamily="34" charset="0"/>
              <a:buChar char="•"/>
            </a:pPr>
            <a:endParaRPr lang="sv-SE" altLang="sv-SE" dirty="0"/>
          </a:p>
          <a:p>
            <a:pPr marL="0" indent="0"/>
            <a:r>
              <a:rPr lang="sv-SE" altLang="sv-SE" b="1" dirty="0"/>
              <a:t>Om föroreningsfrågan inte är tillräckligt utredd</a:t>
            </a:r>
          </a:p>
          <a:p>
            <a:pPr marL="285750" indent="-285750">
              <a:buFont typeface="Arial" panose="020B0604020202020204" pitchFamily="34" charset="0"/>
              <a:buChar char="•"/>
            </a:pPr>
            <a:r>
              <a:rPr lang="sv-SE" altLang="sv-SE" dirty="0"/>
              <a:t>Eventuellt skadeståndsskyldighet för kommunen om inte utrett föroreningssituationen tillräckligt (se t.ex. Svea Hovrätt 2013-09-20, T 7240-12, Norrtälje kommun, ej prövningstillstånd i HD)</a:t>
            </a:r>
          </a:p>
          <a:p>
            <a:pPr marL="285750" indent="-285750">
              <a:buFont typeface="Arial" panose="020B0604020202020204" pitchFamily="34" charset="0"/>
              <a:buChar char="•"/>
            </a:pPr>
            <a:r>
              <a:rPr lang="sv-SE" dirty="0"/>
              <a:t>Om föroreningsfrågan inte är tillräckligt utredd innan planen antas kan den också upphävas av Länsstyrelsen</a:t>
            </a:r>
            <a:endParaRPr lang="sv-SE" altLang="sv-SE" dirty="0"/>
          </a:p>
          <a:p>
            <a:endParaRPr lang="sv-SE" altLang="sv-SE" dirty="0"/>
          </a:p>
        </p:txBody>
      </p:sp>
      <p:pic>
        <p:nvPicPr>
          <p:cNvPr id="3" name="Bildobjekt 2">
            <a:extLst>
              <a:ext uri="{FF2B5EF4-FFF2-40B4-BE49-F238E27FC236}">
                <a16:creationId xmlns:a16="http://schemas.microsoft.com/office/drawing/2014/main" id="{AC4F5D08-4016-43C0-AF5B-C2CE6412AD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768975"/>
            <a:ext cx="1397000" cy="1371600"/>
          </a:xfrm>
          <a:prstGeom prst="rect">
            <a:avLst/>
          </a:prstGeom>
        </p:spPr>
      </p:pic>
    </p:spTree>
    <p:extLst>
      <p:ext uri="{BB962C8B-B14F-4D97-AF65-F5344CB8AC3E}">
        <p14:creationId xmlns:p14="http://schemas.microsoft.com/office/powerpoint/2010/main" val="503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Nya detaljplaner</a:t>
            </a:r>
          </a:p>
        </p:txBody>
      </p:sp>
      <p:sp>
        <p:nvSpPr>
          <p:cNvPr id="16387" name="Rectangle 3"/>
          <p:cNvSpPr>
            <a:spLocks noGrp="1" noChangeArrowheads="1"/>
          </p:cNvSpPr>
          <p:nvPr>
            <p:ph type="body" idx="1"/>
          </p:nvPr>
        </p:nvSpPr>
        <p:spPr/>
        <p:txBody>
          <a:bodyPr/>
          <a:lstStyle/>
          <a:p>
            <a:r>
              <a:rPr lang="sv-SE" altLang="sv-SE" b="1" dirty="0"/>
              <a:t>H</a:t>
            </a:r>
            <a:r>
              <a:rPr lang="sv-SE" b="1" dirty="0"/>
              <a:t>ur gör man när undersökningsområdet och planområdet inte har samma avgränsning?</a:t>
            </a:r>
          </a:p>
          <a:p>
            <a:r>
              <a:rPr lang="sv-SE" altLang="sv-SE" dirty="0"/>
              <a:t>Samråd (tidigt) med tillsynsmyndigheten för det förorenade området om undersökningsområdets avgränsning och efterbehandlingsbehov (ev. större än planområdet)</a:t>
            </a:r>
          </a:p>
          <a:p>
            <a:endParaRPr lang="sv-SE" altLang="sv-SE" dirty="0"/>
          </a:p>
          <a:p>
            <a:r>
              <a:rPr lang="sv-SE" altLang="sv-SE" dirty="0"/>
              <a:t>Eventuellt behov av villkor om skyddsåtgärder inom planområdet för att hantera föroreningsproblematiken utanför planområdet</a:t>
            </a:r>
          </a:p>
        </p:txBody>
      </p:sp>
    </p:spTree>
    <p:extLst>
      <p:ext uri="{BB962C8B-B14F-4D97-AF65-F5344CB8AC3E}">
        <p14:creationId xmlns:p14="http://schemas.microsoft.com/office/powerpoint/2010/main" val="1512507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Utanför detaljplanelagt område</a:t>
            </a:r>
          </a:p>
        </p:txBody>
      </p:sp>
      <p:sp>
        <p:nvSpPr>
          <p:cNvPr id="16387" name="Rectangle 3"/>
          <p:cNvSpPr>
            <a:spLocks noGrp="1" noChangeArrowheads="1"/>
          </p:cNvSpPr>
          <p:nvPr>
            <p:ph type="body" idx="1"/>
          </p:nvPr>
        </p:nvSpPr>
        <p:spPr/>
        <p:txBody>
          <a:bodyPr/>
          <a:lstStyle/>
          <a:p>
            <a:pPr marL="0" indent="0"/>
            <a:r>
              <a:rPr lang="sv-SE" altLang="sv-SE" b="1" dirty="0"/>
              <a:t>Ansökan om förhandsbesked</a:t>
            </a:r>
          </a:p>
          <a:p>
            <a:pPr marL="285750" indent="-285750">
              <a:buFont typeface="Arial"/>
              <a:buChar char="•"/>
            </a:pPr>
            <a:r>
              <a:rPr lang="sv-SE" altLang="sv-SE" dirty="0"/>
              <a:t>Ett beslut om förhandsbesked innebär ett bindande beslut om att den sökta åtgärden kan tillåtas på avsedd plats, dvs. att markanvändningen är lämplig</a:t>
            </a:r>
          </a:p>
          <a:p>
            <a:pPr marL="285750" indent="-285750">
              <a:buFont typeface="Arial"/>
              <a:buChar char="•"/>
            </a:pPr>
            <a:r>
              <a:rPr lang="sv-SE" altLang="sv-SE" dirty="0"/>
              <a:t>Förhandsbesked gäller vid en ansökan om bygglov inom två år</a:t>
            </a:r>
          </a:p>
          <a:p>
            <a:pPr marL="285750" indent="-285750">
              <a:buFont typeface="Arial"/>
              <a:buChar char="•"/>
            </a:pPr>
            <a:r>
              <a:rPr lang="sv-SE" altLang="sv-SE" dirty="0"/>
              <a:t>I stort sett samma arbetsgång som för bygglov utanför detaljplanelagt område – detaljfrågor om utformning och exakt placering prövas dock först senare i själva bygglovsprövningen</a:t>
            </a:r>
          </a:p>
          <a:p>
            <a:pPr marL="285750" indent="-285750">
              <a:buFont typeface="Arial"/>
              <a:buChar char="•"/>
            </a:pPr>
            <a:r>
              <a:rPr lang="sv-SE" altLang="sv-SE" dirty="0"/>
              <a:t>Förhandsbesked bör kunna rekommenderas om ansökan kan komma att beröra ett misstänkt förorenat område</a:t>
            </a:r>
          </a:p>
          <a:p>
            <a:pPr marL="285750" indent="-285750">
              <a:buFont typeface="Arial"/>
              <a:buChar char="•"/>
            </a:pPr>
            <a:endParaRPr lang="sv-SE" altLang="sv-SE" dirty="0"/>
          </a:p>
        </p:txBody>
      </p:sp>
    </p:spTree>
    <p:extLst>
      <p:ext uri="{BB962C8B-B14F-4D97-AF65-F5344CB8AC3E}">
        <p14:creationId xmlns:p14="http://schemas.microsoft.com/office/powerpoint/2010/main" val="149172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Utanför detaljplanelagt område</a:t>
            </a:r>
          </a:p>
        </p:txBody>
      </p:sp>
      <p:sp>
        <p:nvSpPr>
          <p:cNvPr id="16387" name="Rectangle 3"/>
          <p:cNvSpPr>
            <a:spLocks noGrp="1" noChangeArrowheads="1"/>
          </p:cNvSpPr>
          <p:nvPr>
            <p:ph type="body" idx="1"/>
          </p:nvPr>
        </p:nvSpPr>
        <p:spPr/>
        <p:txBody>
          <a:bodyPr/>
          <a:lstStyle/>
          <a:p>
            <a:pPr marL="0" indent="0"/>
            <a:r>
              <a:rPr lang="sv-SE" altLang="sv-SE" b="1" dirty="0"/>
              <a:t>Ansökan om bygglov</a:t>
            </a:r>
          </a:p>
          <a:p>
            <a:pPr marL="285750" indent="-285750">
              <a:buFont typeface="Arial"/>
              <a:buChar char="•"/>
            </a:pPr>
            <a:r>
              <a:rPr lang="sv-SE" altLang="sv-SE" dirty="0"/>
              <a:t>I stort sett samma arbetsgång som för bygglov inom detaljplanelagt område – dock även lokaliseringsprövning -&gt; större möjlighet att neka bygglov om föroreningssituationen ger anledning till det</a:t>
            </a:r>
          </a:p>
          <a:p>
            <a:pPr marL="285750" indent="-285750">
              <a:buFont typeface="Arial"/>
              <a:buChar char="•"/>
            </a:pPr>
            <a:r>
              <a:rPr lang="sv-SE" altLang="sv-SE" dirty="0"/>
              <a:t>Förslag på arbetsgång</a:t>
            </a:r>
            <a:endParaRPr lang="sv-SE" altLang="sv-SE" b="1" dirty="0"/>
          </a:p>
          <a:p>
            <a:pPr marL="839787" lvl="1">
              <a:buFont typeface="Arial" panose="020B0604020202020204" pitchFamily="34" charset="0"/>
              <a:buChar char="•"/>
            </a:pPr>
            <a:r>
              <a:rPr lang="sv-SE" altLang="sv-SE" dirty="0">
                <a:latin typeface="+mn-lt"/>
              </a:rPr>
              <a:t>Rutinmässig avstämning av ansökan mot GIS-skikt</a:t>
            </a:r>
          </a:p>
          <a:p>
            <a:pPr marL="839787" lvl="1">
              <a:buFont typeface="Arial" panose="020B0604020202020204" pitchFamily="34" charset="0"/>
              <a:buChar char="•"/>
            </a:pPr>
            <a:r>
              <a:rPr lang="sv-SE" altLang="sv-SE" dirty="0">
                <a:latin typeface="+mn-lt"/>
              </a:rPr>
              <a:t>Uppmärksamma tillsynsmyndigheten</a:t>
            </a:r>
          </a:p>
          <a:p>
            <a:pPr marL="839787" lvl="1">
              <a:buFont typeface="Arial" panose="020B0604020202020204" pitchFamily="34" charset="0"/>
              <a:buChar char="•"/>
            </a:pPr>
            <a:r>
              <a:rPr lang="sv-SE" altLang="sv-SE" dirty="0">
                <a:latin typeface="+mn-lt"/>
              </a:rPr>
              <a:t>Kontakta sökanden</a:t>
            </a:r>
          </a:p>
          <a:p>
            <a:pPr marL="839787" lvl="1">
              <a:buFont typeface="Arial" panose="020B0604020202020204" pitchFamily="34" charset="0"/>
              <a:buChar char="•"/>
            </a:pPr>
            <a:r>
              <a:rPr lang="sv-SE" altLang="sv-SE" dirty="0">
                <a:latin typeface="+mn-lt"/>
              </a:rPr>
              <a:t>Prövning som även omfattar utredning och undersökningar av föroreningssituationen och eventuella åtgärdsbehov</a:t>
            </a:r>
          </a:p>
          <a:p>
            <a:pPr marL="839787" lvl="1">
              <a:buFont typeface="Arial" panose="020B0604020202020204" pitchFamily="34" charset="0"/>
              <a:buChar char="•"/>
            </a:pPr>
            <a:r>
              <a:rPr lang="sv-SE" altLang="sv-SE" dirty="0">
                <a:latin typeface="+mn-lt"/>
              </a:rPr>
              <a:t>Upplysning och information i bygglovsbeslutet</a:t>
            </a:r>
          </a:p>
          <a:p>
            <a:pPr marL="285750" indent="-285750">
              <a:buFont typeface="Arial" panose="020B0604020202020204" pitchFamily="34" charset="0"/>
              <a:buChar char="•"/>
            </a:pPr>
            <a:r>
              <a:rPr lang="sv-SE" altLang="sv-SE" dirty="0"/>
              <a:t>Tillsynsmyndigheten kan även här agera med stöd av miljöbalken</a:t>
            </a:r>
          </a:p>
        </p:txBody>
      </p:sp>
    </p:spTree>
    <p:extLst>
      <p:ext uri="{BB962C8B-B14F-4D97-AF65-F5344CB8AC3E}">
        <p14:creationId xmlns:p14="http://schemas.microsoft.com/office/powerpoint/2010/main" val="2708557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Kvarlämnade föroreningar</a:t>
            </a:r>
          </a:p>
        </p:txBody>
      </p:sp>
      <p:sp>
        <p:nvSpPr>
          <p:cNvPr id="16387" name="Rectangle 3"/>
          <p:cNvSpPr>
            <a:spLocks noGrp="1" noChangeArrowheads="1"/>
          </p:cNvSpPr>
          <p:nvPr>
            <p:ph type="body" idx="1"/>
          </p:nvPr>
        </p:nvSpPr>
        <p:spPr/>
        <p:txBody>
          <a:bodyPr/>
          <a:lstStyle/>
          <a:p>
            <a:pPr marL="285750" indent="-285750">
              <a:buFont typeface="Arial" panose="020B0604020202020204" pitchFamily="34" charset="0"/>
              <a:buChar char="•"/>
            </a:pPr>
            <a:r>
              <a:rPr lang="sv-SE" dirty="0"/>
              <a:t>Kvartersmark för bostadsändamål – u</a:t>
            </a:r>
            <a:r>
              <a:rPr lang="sv-SE" altLang="sv-SE" dirty="0"/>
              <a:t>tgångspunkten är </a:t>
            </a:r>
            <a:r>
              <a:rPr lang="sv-SE" dirty="0"/>
              <a:t>att inte lämna kvar föroreningar</a:t>
            </a:r>
          </a:p>
          <a:p>
            <a:pPr marL="285750" indent="-285750">
              <a:buFont typeface="Arial" panose="020B0604020202020204" pitchFamily="34" charset="0"/>
              <a:buChar char="•"/>
            </a:pPr>
            <a:r>
              <a:rPr lang="sv-SE" dirty="0"/>
              <a:t>Övrig markanvändning – i vissa fall finns möjlighet att lämna kvar föroreningar</a:t>
            </a:r>
          </a:p>
          <a:p>
            <a:pPr marL="285750" indent="-285750">
              <a:buFont typeface="Arial" panose="020B0604020202020204" pitchFamily="34" charset="0"/>
              <a:buChar char="•"/>
            </a:pPr>
            <a:r>
              <a:rPr lang="sv-SE" dirty="0"/>
              <a:t>Ska framgå av detaljplanen om föroreningar lämnas kvar och att detta kan innebära restriktioner</a:t>
            </a:r>
          </a:p>
          <a:p>
            <a:pPr marL="285750" indent="-285750">
              <a:buFont typeface="Arial" panose="020B0604020202020204" pitchFamily="34" charset="0"/>
              <a:buChar char="•"/>
            </a:pPr>
            <a:r>
              <a:rPr lang="sv-SE" dirty="0"/>
              <a:t>Möjlighet att förelägga fastighetsägaren om försiktighetsmått som sedan kan skrivas in i fastighetsregistret (26 kap. 15 § miljöbalken)</a:t>
            </a:r>
          </a:p>
          <a:p>
            <a:pPr marL="285750" indent="-285750">
              <a:buFont typeface="Arial" panose="020B0604020202020204" pitchFamily="34" charset="0"/>
              <a:buChar char="•"/>
            </a:pPr>
            <a:r>
              <a:rPr lang="sv-SE" dirty="0"/>
              <a:t>Registrera uppgifter om markrestriktioner i kommunens handläggningssystem</a:t>
            </a:r>
          </a:p>
        </p:txBody>
      </p:sp>
    </p:spTree>
    <p:extLst>
      <p:ext uri="{BB962C8B-B14F-4D97-AF65-F5344CB8AC3E}">
        <p14:creationId xmlns:p14="http://schemas.microsoft.com/office/powerpoint/2010/main" val="8954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Frågor?</a:t>
            </a:r>
          </a:p>
        </p:txBody>
      </p:sp>
      <p:sp>
        <p:nvSpPr>
          <p:cNvPr id="16387" name="Rectangle 3"/>
          <p:cNvSpPr>
            <a:spLocks noGrp="1" noChangeArrowheads="1"/>
          </p:cNvSpPr>
          <p:nvPr>
            <p:ph type="body" idx="1"/>
          </p:nvPr>
        </p:nvSpPr>
        <p:spPr/>
        <p:txBody>
          <a:bodyPr/>
          <a:lstStyle/>
          <a:p>
            <a:r>
              <a:rPr lang="sv-SE" altLang="sv-SE" dirty="0">
                <a:latin typeface="Arial" pitchFamily="34" charset="0"/>
              </a:rPr>
              <a:t>Om ni har frågor får ni gärna skicka dem per e-post till</a:t>
            </a:r>
          </a:p>
          <a:p>
            <a:endParaRPr lang="sv-SE" altLang="sv-SE" dirty="0">
              <a:latin typeface="Arial" pitchFamily="34" charset="0"/>
            </a:endParaRPr>
          </a:p>
          <a:p>
            <a:r>
              <a:rPr lang="sv-SE" altLang="sv-SE" dirty="0">
                <a:latin typeface="Arial" pitchFamily="34" charset="0"/>
                <a:hlinkClick r:id="rId3"/>
              </a:rPr>
              <a:t>henrik.s.zweigbergk@lansstyrelsen.se</a:t>
            </a:r>
            <a:endParaRPr lang="sv-SE" altLang="sv-SE" dirty="0">
              <a:latin typeface="Arial" pitchFamily="34" charset="0"/>
            </a:endParaRPr>
          </a:p>
          <a:p>
            <a:endParaRPr lang="sv-SE" altLang="sv-SE" dirty="0"/>
          </a:p>
        </p:txBody>
      </p:sp>
      <p:pic>
        <p:nvPicPr>
          <p:cNvPr id="6" name="Bildobjekt 5">
            <a:extLst>
              <a:ext uri="{FF2B5EF4-FFF2-40B4-BE49-F238E27FC236}">
                <a16:creationId xmlns:a16="http://schemas.microsoft.com/office/drawing/2014/main" id="{B3B4F3E7-55FD-4967-ABD7-202C646C68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4970" y="2780928"/>
            <a:ext cx="4034059" cy="3025544"/>
          </a:xfrm>
          <a:prstGeom prst="rect">
            <a:avLst/>
          </a:prstGeom>
        </p:spPr>
      </p:pic>
    </p:spTree>
    <p:extLst>
      <p:ext uri="{BB962C8B-B14F-4D97-AF65-F5344CB8AC3E}">
        <p14:creationId xmlns:p14="http://schemas.microsoft.com/office/powerpoint/2010/main" val="91668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Bakgrund</a:t>
            </a:r>
          </a:p>
        </p:txBody>
      </p:sp>
      <p:sp>
        <p:nvSpPr>
          <p:cNvPr id="16387" name="Rectangle 3"/>
          <p:cNvSpPr>
            <a:spLocks noGrp="1" noChangeArrowheads="1"/>
          </p:cNvSpPr>
          <p:nvPr>
            <p:ph type="body" idx="1"/>
          </p:nvPr>
        </p:nvSpPr>
        <p:spPr/>
        <p:txBody>
          <a:bodyPr/>
          <a:lstStyle/>
          <a:p>
            <a:r>
              <a:rPr lang="sv-SE" altLang="sv-SE" dirty="0"/>
              <a:t>Träffar med kommunernas plan- och miljöskyddshandläggare hösten 2012 -&gt; frågor om hur man ska hantera situationer då plan- och bygglagen och miljöbalken möts när det gäller förorenad mark</a:t>
            </a:r>
          </a:p>
          <a:p>
            <a:endParaRPr lang="sv-SE" altLang="sv-SE" dirty="0"/>
          </a:p>
          <a:p>
            <a:r>
              <a:rPr lang="sv-SE" altLang="sv-SE" dirty="0"/>
              <a:t>Tillsynsprojekt om framtagande av vägledning drivet av Länsstyrelsen i Jönköpings län i samverkan med bland annat Länsstyrelsen i </a:t>
            </a:r>
            <a:r>
              <a:rPr lang="sv-SE" dirty="0"/>
              <a:t>Östergötlands län, Naturvårdsverket och ett antal kommuner i Jönköpings län (remiss även till övriga kommuner i Jönköpings län, övriga länsstyrelser samt till SGI och Boverket)</a:t>
            </a:r>
            <a:endParaRPr lang="sv-SE" altLang="sv-SE" dirty="0"/>
          </a:p>
          <a:p>
            <a:endParaRPr lang="sv-SE" altLang="sv-SE" dirty="0"/>
          </a:p>
          <a:p>
            <a:r>
              <a:rPr lang="sv-SE" altLang="sv-SE" dirty="0"/>
              <a:t>Vägledning först färdig i juni 2014 – tillgänglig på ebhportalen.se (externa EBH-portalen) under rubriken ”Fysisk planering”</a:t>
            </a:r>
          </a:p>
          <a:p>
            <a:endParaRPr lang="sv-SE" altLang="sv-SE" dirty="0"/>
          </a:p>
          <a:p>
            <a:r>
              <a:rPr lang="sv-SE" altLang="sv-SE" dirty="0"/>
              <a:t>Uppdatering av vägledning med bland annat praktiska exempel.</a:t>
            </a:r>
          </a:p>
        </p:txBody>
      </p:sp>
    </p:spTree>
    <p:extLst>
      <p:ext uri="{BB962C8B-B14F-4D97-AF65-F5344CB8AC3E}">
        <p14:creationId xmlns:p14="http://schemas.microsoft.com/office/powerpoint/2010/main" val="109278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Vägledning om hantering av förorenade områden vid</a:t>
            </a:r>
            <a:br>
              <a:rPr lang="sv-SE" altLang="sv-SE" dirty="0"/>
            </a:br>
            <a:r>
              <a:rPr lang="sv-SE" altLang="sv-SE" dirty="0"/>
              <a:t>planering och </a:t>
            </a:r>
            <a:r>
              <a:rPr lang="sv-SE" altLang="sv-SE" dirty="0" err="1"/>
              <a:t>lovgivning</a:t>
            </a:r>
            <a:endParaRPr lang="sv-SE" altLang="sv-SE" dirty="0"/>
          </a:p>
        </p:txBody>
      </p:sp>
      <p:sp>
        <p:nvSpPr>
          <p:cNvPr id="16387" name="Rectangle 3"/>
          <p:cNvSpPr>
            <a:spLocks noGrp="1" noChangeArrowheads="1"/>
          </p:cNvSpPr>
          <p:nvPr>
            <p:ph type="body" idx="1"/>
          </p:nvPr>
        </p:nvSpPr>
        <p:spPr/>
        <p:txBody>
          <a:bodyPr/>
          <a:lstStyle/>
          <a:p>
            <a:pPr marL="0" indent="0"/>
            <a:r>
              <a:rPr lang="sv-SE" kern="1200" dirty="0">
                <a:solidFill>
                  <a:schemeClr val="tx1"/>
                </a:solidFill>
              </a:rPr>
              <a:t>Innehåll i vägledning</a:t>
            </a:r>
          </a:p>
          <a:p>
            <a:pPr marL="285750" indent="-285750">
              <a:buFont typeface="Arial" panose="020B0604020202020204" pitchFamily="34" charset="0"/>
              <a:buChar char="•"/>
            </a:pPr>
            <a:r>
              <a:rPr lang="sv-SE" altLang="sv-SE" dirty="0"/>
              <a:t>Viktiga grundförutsättningar – dialog, ansvarsfördelning, kunskap i PBL och miljöbalken</a:t>
            </a:r>
          </a:p>
          <a:p>
            <a:pPr marL="285750" indent="-285750">
              <a:buFont typeface="Arial" panose="020B0604020202020204" pitchFamily="34" charset="0"/>
              <a:buChar char="•"/>
            </a:pPr>
            <a:r>
              <a:rPr lang="sv-SE" altLang="sv-SE" dirty="0"/>
              <a:t>Översiktsplaner</a:t>
            </a:r>
          </a:p>
          <a:p>
            <a:pPr marL="285750" indent="-285750">
              <a:buFont typeface="Arial" panose="020B0604020202020204" pitchFamily="34" charset="0"/>
              <a:buChar char="•"/>
            </a:pPr>
            <a:r>
              <a:rPr lang="sv-SE" altLang="sv-SE" dirty="0"/>
              <a:t>Detaljplaner – redan antagna, framtagande av nya</a:t>
            </a:r>
          </a:p>
          <a:p>
            <a:pPr marL="285750" indent="-285750">
              <a:buFont typeface="Arial" panose="020B0604020202020204" pitchFamily="34" charset="0"/>
              <a:buChar char="•"/>
            </a:pPr>
            <a:r>
              <a:rPr lang="sv-SE" altLang="sv-SE" dirty="0"/>
              <a:t>Utanför detaljplanelagt område – förhandsbesked, bygglov</a:t>
            </a:r>
          </a:p>
          <a:p>
            <a:pPr marL="285750" indent="-285750">
              <a:buFont typeface="Arial" panose="020B0604020202020204" pitchFamily="34" charset="0"/>
              <a:buChar char="•"/>
            </a:pPr>
            <a:r>
              <a:rPr lang="sv-SE" altLang="sv-SE" dirty="0"/>
              <a:t>Hantering av kvarlämnade föroreningar</a:t>
            </a:r>
          </a:p>
          <a:p>
            <a:pPr marL="0" indent="0"/>
            <a:endParaRPr lang="sv-SE" kern="1200" dirty="0">
              <a:solidFill>
                <a:schemeClr val="tx1"/>
              </a:solidFill>
            </a:endParaRPr>
          </a:p>
          <a:p>
            <a:pPr marL="0" indent="0"/>
            <a:r>
              <a:rPr lang="sv-SE" kern="1200" dirty="0">
                <a:solidFill>
                  <a:schemeClr val="tx1"/>
                </a:solidFill>
              </a:rPr>
              <a:t>Uppdatering och komplettering jämfört med 2014 års version</a:t>
            </a:r>
          </a:p>
          <a:p>
            <a:pPr marL="285750" indent="-285750">
              <a:buFont typeface="Arial" panose="020B0604020202020204" pitchFamily="34" charset="0"/>
              <a:buChar char="•"/>
            </a:pPr>
            <a:r>
              <a:rPr lang="sv-SE" kern="1200" dirty="0">
                <a:solidFill>
                  <a:schemeClr val="tx1"/>
                </a:solidFill>
              </a:rPr>
              <a:t>Uppdatering utifrån ändrad lagstiftning med mera</a:t>
            </a:r>
          </a:p>
          <a:p>
            <a:pPr marL="285750" indent="-285750">
              <a:buFont typeface="Arial" panose="020B0604020202020204" pitchFamily="34" charset="0"/>
              <a:buChar char="•"/>
            </a:pPr>
            <a:r>
              <a:rPr lang="sv-SE" kern="1200" dirty="0">
                <a:solidFill>
                  <a:schemeClr val="tx1"/>
                </a:solidFill>
              </a:rPr>
              <a:t>Komplettering med praktiska exempel</a:t>
            </a:r>
            <a:endParaRPr lang="sv-SE" altLang="sv-SE" dirty="0"/>
          </a:p>
        </p:txBody>
      </p:sp>
    </p:spTree>
    <p:extLst>
      <p:ext uri="{BB962C8B-B14F-4D97-AF65-F5344CB8AC3E}">
        <p14:creationId xmlns:p14="http://schemas.microsoft.com/office/powerpoint/2010/main" val="408373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Viktiga grundförutsättningar</a:t>
            </a:r>
          </a:p>
        </p:txBody>
      </p:sp>
      <p:sp>
        <p:nvSpPr>
          <p:cNvPr id="16387" name="Rectangle 3"/>
          <p:cNvSpPr>
            <a:spLocks noGrp="1" noChangeArrowheads="1"/>
          </p:cNvSpPr>
          <p:nvPr>
            <p:ph type="body" idx="1"/>
          </p:nvPr>
        </p:nvSpPr>
        <p:spPr/>
        <p:txBody>
          <a:bodyPr/>
          <a:lstStyle/>
          <a:p>
            <a:r>
              <a:rPr lang="sv-SE" altLang="sv-SE" b="1" dirty="0"/>
              <a:t>Dialog mellan miljö- och plansidan</a:t>
            </a:r>
          </a:p>
          <a:p>
            <a:pPr marL="285750" indent="-285750">
              <a:buFont typeface="Arial" panose="020B0604020202020204" pitchFamily="34" charset="0"/>
              <a:buChar char="•"/>
            </a:pPr>
            <a:r>
              <a:rPr lang="sv-SE" altLang="sv-SE" dirty="0"/>
              <a:t>Tidiga samråd med tvärsektoriell kompetens</a:t>
            </a:r>
          </a:p>
          <a:p>
            <a:pPr marL="285750" indent="-285750">
              <a:buFont typeface="Arial" panose="020B0604020202020204" pitchFamily="34" charset="0"/>
              <a:buChar char="•"/>
            </a:pPr>
            <a:r>
              <a:rPr lang="sv-SE" altLang="sv-SE" dirty="0"/>
              <a:t>Tillsynsmyndigheten kommer in tidigt i processen, OBS! även Länsstyrelsen kan vara tillsynsmyndighet</a:t>
            </a:r>
          </a:p>
          <a:p>
            <a:endParaRPr lang="sv-SE" altLang="sv-SE" b="1" dirty="0"/>
          </a:p>
          <a:p>
            <a:r>
              <a:rPr lang="sv-SE" altLang="sv-SE" b="1" dirty="0"/>
              <a:t>Tydlig ansvarsfördelning</a:t>
            </a:r>
          </a:p>
          <a:p>
            <a:pPr marL="285750" indent="-285750">
              <a:buFont typeface="Arial" panose="020B0604020202020204" pitchFamily="34" charset="0"/>
              <a:buChar char="•"/>
            </a:pPr>
            <a:r>
              <a:rPr lang="sv-SE" altLang="sv-SE" dirty="0"/>
              <a:t>Huvudansvaret för att föroreningsfrågan är utredd i plan- respektive bygglovsärendet ligger på den som fattar beslut i ärendet (kommunen)</a:t>
            </a:r>
          </a:p>
          <a:p>
            <a:pPr marL="285750" indent="-285750">
              <a:buFont typeface="Arial" panose="020B0604020202020204" pitchFamily="34" charset="0"/>
              <a:buChar char="•"/>
            </a:pPr>
            <a:r>
              <a:rPr lang="sv-SE" altLang="sv-SE" dirty="0"/>
              <a:t>Tillsynsmyndigheten har ansvar för att ge underlag om föroreningsfrågan – behöver få rimlig tid på sig</a:t>
            </a:r>
          </a:p>
          <a:p>
            <a:pPr marL="285750" indent="-285750">
              <a:buFont typeface="Arial" panose="020B0604020202020204" pitchFamily="34" charset="0"/>
              <a:buChar char="•"/>
            </a:pPr>
            <a:r>
              <a:rPr lang="sv-SE" altLang="sv-SE" dirty="0"/>
              <a:t>Länsstyrelsen har ansvar för att vägleda gällande PBL och miljöbalken (kan i vissa fall också upphäva detaljplaner)</a:t>
            </a:r>
          </a:p>
          <a:p>
            <a:pPr marL="285750" indent="-285750">
              <a:buFont typeface="Arial" panose="020B0604020202020204" pitchFamily="34" charset="0"/>
              <a:buChar char="•"/>
            </a:pPr>
            <a:endParaRPr lang="sv-SE" altLang="sv-SE" dirty="0"/>
          </a:p>
          <a:p>
            <a:pPr marL="0" indent="0"/>
            <a:r>
              <a:rPr lang="sv-SE" altLang="sv-SE" b="1" dirty="0"/>
              <a:t>Kunskap i PBL och miljöbalken</a:t>
            </a:r>
          </a:p>
          <a:p>
            <a:pPr marL="285750" indent="-285750">
              <a:buFont typeface="Arial" panose="020B0604020202020204" pitchFamily="34" charset="0"/>
              <a:buChar char="•"/>
            </a:pPr>
            <a:r>
              <a:rPr lang="sv-SE" altLang="sv-SE" dirty="0"/>
              <a:t>Viktigt att ansvariga har kunskap om relevanta bestämmelser i både plan- och bygglagen och i miljöbalken</a:t>
            </a:r>
          </a:p>
        </p:txBody>
      </p:sp>
    </p:spTree>
    <p:extLst>
      <p:ext uri="{BB962C8B-B14F-4D97-AF65-F5344CB8AC3E}">
        <p14:creationId xmlns:p14="http://schemas.microsoft.com/office/powerpoint/2010/main" val="306863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Översiktsplaner</a:t>
            </a:r>
          </a:p>
        </p:txBody>
      </p:sp>
      <p:sp>
        <p:nvSpPr>
          <p:cNvPr id="16387" name="Rectangle 3"/>
          <p:cNvSpPr>
            <a:spLocks noGrp="1" noChangeArrowheads="1"/>
          </p:cNvSpPr>
          <p:nvPr>
            <p:ph type="body" idx="1"/>
          </p:nvPr>
        </p:nvSpPr>
        <p:spPr/>
        <p:txBody>
          <a:bodyPr/>
          <a:lstStyle/>
          <a:p>
            <a:pPr marL="0" indent="0"/>
            <a:r>
              <a:rPr lang="sv-SE" altLang="sv-SE" sz="2000" dirty="0"/>
              <a:t>Underlag för arbete med detaljplaner och </a:t>
            </a:r>
            <a:r>
              <a:rPr lang="sv-SE" altLang="sv-SE" sz="2000" dirty="0" err="1"/>
              <a:t>lovgivning</a:t>
            </a:r>
            <a:endParaRPr lang="sv-SE" altLang="sv-SE" sz="2000" dirty="0"/>
          </a:p>
          <a:p>
            <a:pPr marL="0" indent="0"/>
            <a:endParaRPr lang="sv-SE" altLang="sv-SE" dirty="0"/>
          </a:p>
          <a:p>
            <a:pPr marL="0" indent="0"/>
            <a:r>
              <a:rPr lang="sv-SE" altLang="sv-SE" b="1" dirty="0"/>
              <a:t>Översiktlig information om föroreningssituationen</a:t>
            </a:r>
          </a:p>
          <a:p>
            <a:pPr marL="285750" indent="-285750">
              <a:buFont typeface="Arial" panose="020B0604020202020204" pitchFamily="34" charset="0"/>
              <a:buChar char="•"/>
            </a:pPr>
            <a:r>
              <a:rPr lang="sv-SE" altLang="sv-SE" dirty="0"/>
              <a:t>Hur föroreningssituationen i kommunen översiktligt ser ut</a:t>
            </a:r>
          </a:p>
          <a:p>
            <a:pPr marL="285750" indent="-285750">
              <a:buFont typeface="Arial" panose="020B0604020202020204" pitchFamily="34" charset="0"/>
              <a:buChar char="•"/>
            </a:pPr>
            <a:r>
              <a:rPr lang="sv-SE" altLang="sv-SE" dirty="0"/>
              <a:t>Var man kan ta del av kunskap om föroreningssituationen  (EBH-stöd, Webb-GIS m.m.)</a:t>
            </a:r>
            <a:endParaRPr lang="sv-SE" altLang="sv-SE" b="1" dirty="0"/>
          </a:p>
          <a:p>
            <a:pPr marL="0" indent="0"/>
            <a:endParaRPr lang="sv-SE" altLang="sv-SE" b="1" dirty="0"/>
          </a:p>
          <a:p>
            <a:pPr marL="0" indent="0"/>
            <a:r>
              <a:rPr lang="sv-SE" altLang="sv-SE" b="1" dirty="0"/>
              <a:t>Förhållningssätt till förorenade områden</a:t>
            </a:r>
          </a:p>
          <a:p>
            <a:pPr marL="285750" indent="-285750">
              <a:buFont typeface="Arial" panose="020B0604020202020204" pitchFamily="34" charset="0"/>
              <a:buChar char="•"/>
            </a:pPr>
            <a:r>
              <a:rPr lang="sv-SE" altLang="sv-SE" dirty="0"/>
              <a:t>Hur kommunen i stora drag ska förhålla sig till förorenade områden vid detaljplanering och bygglovshantering </a:t>
            </a:r>
            <a:r>
              <a:rPr lang="sv-SE" dirty="0"/>
              <a:t>(med motiverade ställningstaganden), kan t.ex. ta upp</a:t>
            </a:r>
          </a:p>
          <a:p>
            <a:pPr marL="839787" lvl="1">
              <a:buFont typeface="Arial" panose="020B0604020202020204" pitchFamily="34" charset="0"/>
              <a:buChar char="•"/>
            </a:pPr>
            <a:r>
              <a:rPr lang="sv-SE" dirty="0">
                <a:latin typeface="+mn-lt"/>
              </a:rPr>
              <a:t>Hur information i handläggarstöd och kompetens hos tillsynsmyndigheten tas tillvara</a:t>
            </a:r>
          </a:p>
          <a:p>
            <a:pPr marL="839787" lvl="1">
              <a:buFont typeface="Arial" panose="020B0604020202020204" pitchFamily="34" charset="0"/>
              <a:buChar char="•"/>
            </a:pPr>
            <a:r>
              <a:rPr lang="sv-SE" dirty="0">
                <a:latin typeface="+mn-lt"/>
              </a:rPr>
              <a:t>Hur man ska förhålla sig till ett förändrat klimat vid bedömningen av förorenade områden</a:t>
            </a:r>
          </a:p>
          <a:p>
            <a:pPr marL="839787" lvl="1">
              <a:buFont typeface="Arial" panose="020B0604020202020204" pitchFamily="34" charset="0"/>
              <a:buChar char="•"/>
            </a:pPr>
            <a:r>
              <a:rPr lang="sv-SE" dirty="0">
                <a:latin typeface="+mn-lt"/>
              </a:rPr>
              <a:t>Behov av fördjupning/bilagor (hänvisa till)</a:t>
            </a:r>
          </a:p>
        </p:txBody>
      </p:sp>
    </p:spTree>
    <p:extLst>
      <p:ext uri="{BB962C8B-B14F-4D97-AF65-F5344CB8AC3E}">
        <p14:creationId xmlns:p14="http://schemas.microsoft.com/office/powerpoint/2010/main" val="3674283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Översiktsplaner</a:t>
            </a:r>
          </a:p>
        </p:txBody>
      </p:sp>
      <p:sp>
        <p:nvSpPr>
          <p:cNvPr id="16387" name="Rectangle 3"/>
          <p:cNvSpPr>
            <a:spLocks noGrp="1" noChangeArrowheads="1"/>
          </p:cNvSpPr>
          <p:nvPr>
            <p:ph type="body" idx="1"/>
          </p:nvPr>
        </p:nvSpPr>
        <p:spPr/>
        <p:txBody>
          <a:bodyPr/>
          <a:lstStyle/>
          <a:p>
            <a:pPr marL="0" indent="0"/>
            <a:r>
              <a:rPr lang="sv-SE" altLang="sv-SE" sz="2000" dirty="0"/>
              <a:t>Sammanfattande redogörelse</a:t>
            </a:r>
          </a:p>
          <a:p>
            <a:pPr marL="0" indent="0"/>
            <a:endParaRPr lang="sv-SE" altLang="sv-SE" dirty="0"/>
          </a:p>
          <a:p>
            <a:pPr marL="285750" indent="-285750">
              <a:buFont typeface="Arial" panose="020B0604020202020204" pitchFamily="34" charset="0"/>
              <a:buChar char="•"/>
            </a:pPr>
            <a:r>
              <a:rPr lang="sv-SE" altLang="sv-SE" dirty="0"/>
              <a:t>Länsstyrelsen går igenom översiktsplanen och granskar att den har med all relevant information (”statliga och mellankommunala intressen”) och att den är aktuell, görs minst en gång per mandatperiod</a:t>
            </a:r>
          </a:p>
          <a:p>
            <a:pPr marL="285750" indent="-285750">
              <a:buFont typeface="Arial" panose="020B0604020202020204" pitchFamily="34" charset="0"/>
              <a:buChar char="•"/>
            </a:pPr>
            <a:r>
              <a:rPr lang="sv-SE" altLang="sv-SE" dirty="0"/>
              <a:t>Länsstyrelsen lämnar utifrån granskningen en sammanfattande redogörelse till kommunen</a:t>
            </a:r>
          </a:p>
          <a:p>
            <a:pPr marL="285750" indent="-285750">
              <a:buFont typeface="Arial" panose="020B0604020202020204" pitchFamily="34" charset="0"/>
              <a:buChar char="•"/>
            </a:pPr>
            <a:r>
              <a:rPr lang="sv-SE" altLang="sv-SE" dirty="0"/>
              <a:t>Bra att ta upp i Länsstyrelsens redogörelse att översiktsplanen bör innehålla följande när det gäller förorenade områden:</a:t>
            </a:r>
          </a:p>
          <a:p>
            <a:pPr marL="839787" lvl="1">
              <a:buFont typeface="Arial" panose="020B0604020202020204" pitchFamily="34" charset="0"/>
              <a:buChar char="•"/>
            </a:pPr>
            <a:r>
              <a:rPr lang="sv-SE" altLang="sv-SE" dirty="0">
                <a:latin typeface="+mn-lt"/>
              </a:rPr>
              <a:t>översiktlig information</a:t>
            </a:r>
          </a:p>
          <a:p>
            <a:pPr marL="839787" lvl="1">
              <a:buFont typeface="Arial" panose="020B0604020202020204" pitchFamily="34" charset="0"/>
              <a:buChar char="•"/>
            </a:pPr>
            <a:r>
              <a:rPr lang="sv-SE" altLang="sv-SE" dirty="0">
                <a:latin typeface="+mn-lt"/>
              </a:rPr>
              <a:t>hänvisning till mer information (kartskikt och </a:t>
            </a:r>
            <a:r>
              <a:rPr lang="sv-SE" altLang="sv-SE" dirty="0" err="1">
                <a:latin typeface="+mn-lt"/>
              </a:rPr>
              <a:t>ebh</a:t>
            </a:r>
            <a:r>
              <a:rPr lang="sv-SE" altLang="sv-SE" dirty="0">
                <a:latin typeface="+mn-lt"/>
              </a:rPr>
              <a:t>-portalen)</a:t>
            </a:r>
          </a:p>
          <a:p>
            <a:pPr marL="839787" lvl="1">
              <a:buFont typeface="Arial" panose="020B0604020202020204" pitchFamily="34" charset="0"/>
              <a:buChar char="•"/>
            </a:pPr>
            <a:r>
              <a:rPr lang="sv-SE" altLang="sv-SE" dirty="0">
                <a:latin typeface="+mn-lt"/>
              </a:rPr>
              <a:t>beskrivning av förhållningssätt</a:t>
            </a:r>
          </a:p>
        </p:txBody>
      </p:sp>
    </p:spTree>
    <p:extLst>
      <p:ext uri="{BB962C8B-B14F-4D97-AF65-F5344CB8AC3E}">
        <p14:creationId xmlns:p14="http://schemas.microsoft.com/office/powerpoint/2010/main" val="2684874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Antagna detaljplaner</a:t>
            </a:r>
          </a:p>
        </p:txBody>
      </p:sp>
      <p:sp>
        <p:nvSpPr>
          <p:cNvPr id="16387" name="Rectangle 3"/>
          <p:cNvSpPr>
            <a:spLocks noGrp="1" noChangeArrowheads="1"/>
          </p:cNvSpPr>
          <p:nvPr>
            <p:ph type="body" idx="1"/>
          </p:nvPr>
        </p:nvSpPr>
        <p:spPr/>
        <p:txBody>
          <a:bodyPr/>
          <a:lstStyle/>
          <a:p>
            <a:pPr marL="0" indent="0"/>
            <a:r>
              <a:rPr lang="sv-SE" altLang="sv-SE" b="1" dirty="0"/>
              <a:t>Hantera föroreningsfrågan inom bygglovsprocessen</a:t>
            </a:r>
          </a:p>
          <a:p>
            <a:pPr marL="285750" indent="-285750">
              <a:buFont typeface="Arial" panose="020B0604020202020204" pitchFamily="34" charset="0"/>
              <a:buChar char="•"/>
            </a:pPr>
            <a:r>
              <a:rPr lang="sv-SE" altLang="sv-SE" dirty="0"/>
              <a:t>Rutinmässig avstämning av ansökan mot GIS-skikt</a:t>
            </a:r>
          </a:p>
          <a:p>
            <a:pPr marL="285750" indent="-285750">
              <a:buFont typeface="Arial" panose="020B0604020202020204" pitchFamily="34" charset="0"/>
              <a:buChar char="•"/>
            </a:pPr>
            <a:r>
              <a:rPr lang="sv-SE" altLang="sv-SE" dirty="0"/>
              <a:t>Uppmärksamma tillsynsmyndigheten</a:t>
            </a:r>
          </a:p>
          <a:p>
            <a:pPr marL="285750" indent="-285750">
              <a:buFont typeface="Arial" panose="020B0604020202020204" pitchFamily="34" charset="0"/>
              <a:buChar char="•"/>
            </a:pPr>
            <a:r>
              <a:rPr lang="sv-SE" altLang="sv-SE" dirty="0"/>
              <a:t>Kontakta sökanden</a:t>
            </a:r>
          </a:p>
          <a:p>
            <a:pPr marL="285750" indent="-285750">
              <a:buFont typeface="Arial" panose="020B0604020202020204" pitchFamily="34" charset="0"/>
              <a:buChar char="•"/>
            </a:pPr>
            <a:r>
              <a:rPr lang="sv-SE" altLang="sv-SE" dirty="0"/>
              <a:t>Upplysning och information i bygglovsbeslutet</a:t>
            </a:r>
          </a:p>
          <a:p>
            <a:pPr marL="0" indent="0"/>
            <a:endParaRPr lang="sv-SE" altLang="sv-SE" b="1" dirty="0"/>
          </a:p>
          <a:p>
            <a:pPr marL="0" indent="0"/>
            <a:r>
              <a:rPr lang="sv-SE" altLang="sv-SE" b="1" dirty="0"/>
              <a:t>Tillsynsmyndigheten agerar med stöd av miljöbalken</a:t>
            </a:r>
          </a:p>
          <a:p>
            <a:pPr marL="285750" indent="-285750">
              <a:buFont typeface="Arial" panose="020B0604020202020204" pitchFamily="34" charset="0"/>
              <a:buChar char="•"/>
            </a:pPr>
            <a:r>
              <a:rPr lang="sv-SE" altLang="sv-SE" dirty="0"/>
              <a:t>Meddela sökanden och bygglovshandläggare vilket underlag som krävs för att bedöma föroreningssituationen, ev. kräva in detta</a:t>
            </a:r>
          </a:p>
          <a:p>
            <a:pPr marL="285750" indent="-285750">
              <a:buFont typeface="Arial" panose="020B0604020202020204" pitchFamily="34" charset="0"/>
              <a:buChar char="•"/>
            </a:pPr>
            <a:r>
              <a:rPr lang="sv-SE" altLang="sv-SE" dirty="0"/>
              <a:t>Vid behov överväga förbud/förelägga</a:t>
            </a:r>
          </a:p>
        </p:txBody>
      </p:sp>
    </p:spTree>
    <p:extLst>
      <p:ext uri="{BB962C8B-B14F-4D97-AF65-F5344CB8AC3E}">
        <p14:creationId xmlns:p14="http://schemas.microsoft.com/office/powerpoint/2010/main" val="26704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Nya detaljplaner</a:t>
            </a:r>
          </a:p>
        </p:txBody>
      </p:sp>
      <p:sp>
        <p:nvSpPr>
          <p:cNvPr id="16387" name="Rectangle 3"/>
          <p:cNvSpPr>
            <a:spLocks noGrp="1" noChangeArrowheads="1"/>
          </p:cNvSpPr>
          <p:nvPr>
            <p:ph type="body" idx="1"/>
          </p:nvPr>
        </p:nvSpPr>
        <p:spPr/>
        <p:txBody>
          <a:bodyPr/>
          <a:lstStyle/>
          <a:p>
            <a:r>
              <a:rPr lang="sv-SE" altLang="sv-SE" b="1" dirty="0"/>
              <a:t>Utredning av föroreningssituationen inför planbesked</a:t>
            </a:r>
          </a:p>
          <a:p>
            <a:pPr marL="285750" indent="-285750">
              <a:buFont typeface="Arial" panose="020B0604020202020204" pitchFamily="34" charset="0"/>
              <a:buChar char="•"/>
            </a:pPr>
            <a:r>
              <a:rPr lang="sv-SE" altLang="sv-SE" dirty="0"/>
              <a:t>Begäran om att kommunen redovisar sin avsikt i frågan om att inleda en planläggning för ett område</a:t>
            </a:r>
          </a:p>
          <a:p>
            <a:pPr marL="285750" indent="-285750">
              <a:buFont typeface="Arial" panose="020B0604020202020204" pitchFamily="34" charset="0"/>
              <a:buChar char="•"/>
            </a:pPr>
            <a:r>
              <a:rPr lang="sv-SE" altLang="sv-SE" dirty="0"/>
              <a:t>Första tillfället i planprocessen för myndigheten att informera om att föroreningssituationen inom området behöver beaktas</a:t>
            </a:r>
          </a:p>
          <a:p>
            <a:pPr marL="285750" indent="-285750">
              <a:buFont typeface="Arial" panose="020B0604020202020204" pitchFamily="34" charset="0"/>
              <a:buChar char="•"/>
            </a:pPr>
            <a:r>
              <a:rPr lang="sv-SE" altLang="sv-SE" dirty="0"/>
              <a:t>Viktigt att ha med känd kunskap om föroreningssituationen i planbeskedet</a:t>
            </a:r>
          </a:p>
          <a:p>
            <a:pPr marL="285750" indent="-285750">
              <a:buFont typeface="Arial" panose="020B0604020202020204" pitchFamily="34" charset="0"/>
              <a:buChar char="•"/>
            </a:pPr>
            <a:r>
              <a:rPr lang="sv-SE" altLang="sv-SE" dirty="0"/>
              <a:t>Kommunen kan begära in kompletterande befintlig information</a:t>
            </a:r>
          </a:p>
        </p:txBody>
      </p:sp>
    </p:spTree>
    <p:extLst>
      <p:ext uri="{BB962C8B-B14F-4D97-AF65-F5344CB8AC3E}">
        <p14:creationId xmlns:p14="http://schemas.microsoft.com/office/powerpoint/2010/main" val="205752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v-SE" altLang="sv-SE" dirty="0"/>
              <a:t>Nya detaljplaner</a:t>
            </a:r>
          </a:p>
        </p:txBody>
      </p:sp>
      <p:sp>
        <p:nvSpPr>
          <p:cNvPr id="16387" name="Rectangle 3"/>
          <p:cNvSpPr>
            <a:spLocks noGrp="1" noChangeArrowheads="1"/>
          </p:cNvSpPr>
          <p:nvPr>
            <p:ph type="body" idx="1"/>
          </p:nvPr>
        </p:nvSpPr>
        <p:spPr/>
        <p:txBody>
          <a:bodyPr/>
          <a:lstStyle/>
          <a:p>
            <a:r>
              <a:rPr lang="sv-SE" altLang="sv-SE" b="1" dirty="0"/>
              <a:t>Utredning av föroreningssituationen inför planeringsbesked</a:t>
            </a:r>
          </a:p>
          <a:p>
            <a:pPr marL="285750" indent="-285750">
              <a:buFont typeface="Arial" panose="020B0604020202020204" pitchFamily="34" charset="0"/>
              <a:buChar char="•"/>
            </a:pPr>
            <a:r>
              <a:rPr lang="sv-SE" altLang="sv-SE" dirty="0"/>
              <a:t>Från den 1 juli 2017 möjlighet att begära planeringsbesked av länsstyrelsen gällande en detaljplan som kommunen håller på att fram</a:t>
            </a:r>
          </a:p>
          <a:p>
            <a:pPr marL="285750" indent="-285750">
              <a:buFont typeface="Arial" panose="020B0604020202020204" pitchFamily="34" charset="0"/>
              <a:buChar char="•"/>
            </a:pPr>
            <a:r>
              <a:rPr lang="sv-SE" altLang="sv-SE" dirty="0"/>
              <a:t>Besked om detaljplanen kommer att överprövas av länsstyrelsen</a:t>
            </a:r>
          </a:p>
          <a:p>
            <a:pPr marL="285750" indent="-285750">
              <a:buFont typeface="Arial" panose="020B0604020202020204" pitchFamily="34" charset="0"/>
              <a:buChar char="•"/>
            </a:pPr>
            <a:r>
              <a:rPr lang="sv-SE" altLang="sv-SE" dirty="0"/>
              <a:t>Planeringsbesked inom sex veckor från det att en fullständig begäran kommit in (det bör finnas möjlighet till komplettering om inlämnat underlag inte är fullständigt, vid otillräcklig komplettering kan länsstyrelsen ge ett negativt planeringsbesked)</a:t>
            </a:r>
          </a:p>
          <a:p>
            <a:pPr marL="285750" indent="-285750">
              <a:buFont typeface="Arial" panose="020B0604020202020204" pitchFamily="34" charset="0"/>
              <a:buChar char="•"/>
            </a:pPr>
            <a:r>
              <a:rPr lang="sv-SE" altLang="sv-SE" dirty="0"/>
              <a:t>Viktigt med dialog med tillsynsmyndigheten för att avgöra behov av undersökningar och utredningar (troligen samma underlag som behöver tas fram som inför antagande av en detaljplan)</a:t>
            </a:r>
          </a:p>
          <a:p>
            <a:pPr marL="285750" indent="-285750">
              <a:buFont typeface="Arial" panose="020B0604020202020204" pitchFamily="34" charset="0"/>
              <a:buChar char="•"/>
            </a:pPr>
            <a:r>
              <a:rPr lang="sv-SE" altLang="sv-SE" dirty="0"/>
              <a:t>Vid positivt planeringsbesked är utgångspunkten att länsstyrelsen inte kan överpröva eller upphäva detaljplanen med hänvisning till den åtgärd som planeringsbeskedet avser (undantag om förutsättningarna för planeringen eller åtgärden som föranleder planeringen har ändrats väsentligt eller om villkor inte iakttagits)</a:t>
            </a:r>
          </a:p>
        </p:txBody>
      </p:sp>
    </p:spTree>
    <p:extLst>
      <p:ext uri="{BB962C8B-B14F-4D97-AF65-F5344CB8AC3E}">
        <p14:creationId xmlns:p14="http://schemas.microsoft.com/office/powerpoint/2010/main" val="3777219331"/>
      </p:ext>
    </p:extLst>
  </p:cSld>
  <p:clrMapOvr>
    <a:masterClrMapping/>
  </p:clrMapOvr>
</p:sld>
</file>

<file path=ppt/theme/theme1.xml><?xml version="1.0" encoding="utf-8"?>
<a:theme xmlns:a="http://schemas.openxmlformats.org/drawingml/2006/main" name="OH liggande">
  <a:themeElements>
    <a:clrScheme name="OH liggande 8">
      <a:dk1>
        <a:srgbClr val="000000"/>
      </a:dk1>
      <a:lt1>
        <a:srgbClr val="FFFFFF"/>
      </a:lt1>
      <a:dk2>
        <a:srgbClr val="000000"/>
      </a:dk2>
      <a:lt2>
        <a:srgbClr val="E0E0E0"/>
      </a:lt2>
      <a:accent1>
        <a:srgbClr val="E42518"/>
      </a:accent1>
      <a:accent2>
        <a:srgbClr val="831C12"/>
      </a:accent2>
      <a:accent3>
        <a:srgbClr val="FFFFFF"/>
      </a:accent3>
      <a:accent4>
        <a:srgbClr val="000000"/>
      </a:accent4>
      <a:accent5>
        <a:srgbClr val="EFACAB"/>
      </a:accent5>
      <a:accent6>
        <a:srgbClr val="76180F"/>
      </a:accent6>
      <a:hlink>
        <a:srgbClr val="004E8F"/>
      </a:hlink>
      <a:folHlink>
        <a:srgbClr val="00244C"/>
      </a:folHlink>
    </a:clrScheme>
    <a:fontScheme name="OH liggand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sv-SE" altLang="sv-S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sv-SE" altLang="sv-S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H liggande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OH liggande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OH liggande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OH liggande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OH liggande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OH liggande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OH liggande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
      <a:clrScheme name="OH liggande 8">
        <a:dk1>
          <a:srgbClr val="000000"/>
        </a:dk1>
        <a:lt1>
          <a:srgbClr val="FFFFFF"/>
        </a:lt1>
        <a:dk2>
          <a:srgbClr val="000000"/>
        </a:dk2>
        <a:lt2>
          <a:srgbClr val="E0E0E0"/>
        </a:lt2>
        <a:accent1>
          <a:srgbClr val="E42518"/>
        </a:accent1>
        <a:accent2>
          <a:srgbClr val="831C12"/>
        </a:accent2>
        <a:accent3>
          <a:srgbClr val="FFFFFF"/>
        </a:accent3>
        <a:accent4>
          <a:srgbClr val="000000"/>
        </a:accent4>
        <a:accent5>
          <a:srgbClr val="EFACAB"/>
        </a:accent5>
        <a:accent6>
          <a:srgbClr val="76180F"/>
        </a:accent6>
        <a:hlink>
          <a:srgbClr val="004E8F"/>
        </a:hlink>
        <a:folHlink>
          <a:srgbClr val="00244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 liggande</Template>
  <TotalTime>2256</TotalTime>
  <Words>1202</Words>
  <Application>Microsoft Office PowerPoint</Application>
  <PresentationFormat>Bildspel på skärmen (4:3)</PresentationFormat>
  <Paragraphs>142</Paragraphs>
  <Slides>16</Slides>
  <Notes>16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Century Gothic</vt:lpstr>
      <vt:lpstr>Tahoma</vt:lpstr>
      <vt:lpstr>Times New Roman</vt:lpstr>
      <vt:lpstr>OH liggande</vt:lpstr>
      <vt:lpstr>Förorenade områden vid  planering och lovgivning</vt:lpstr>
      <vt:lpstr>Bakgrund</vt:lpstr>
      <vt:lpstr>Vägledning om hantering av förorenade områden vid planering och lovgivning</vt:lpstr>
      <vt:lpstr>Viktiga grundförutsättningar</vt:lpstr>
      <vt:lpstr>Översiktsplaner</vt:lpstr>
      <vt:lpstr>Översiktsplaner</vt:lpstr>
      <vt:lpstr>Antagna detaljplaner</vt:lpstr>
      <vt:lpstr>Nya detaljplaner</vt:lpstr>
      <vt:lpstr>Nya detaljplaner</vt:lpstr>
      <vt:lpstr>Nya detaljplaner</vt:lpstr>
      <vt:lpstr>Nya detaljplaner</vt:lpstr>
      <vt:lpstr>Nya detaljplaner</vt:lpstr>
      <vt:lpstr>Utanför detaljplanelagt område</vt:lpstr>
      <vt:lpstr>Utanför detaljplanelagt område</vt:lpstr>
      <vt:lpstr>Kvarlämnade föroreningar</vt:lpstr>
      <vt:lpstr>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Startrubrik</dc:title>
  <dc:creator>Svensson Henrik</dc:creator>
  <cp:lastModifiedBy>Haglund Henrik</cp:lastModifiedBy>
  <cp:revision>270</cp:revision>
  <cp:lastPrinted>2014-03-26T18:27:40Z</cp:lastPrinted>
  <dcterms:created xsi:type="dcterms:W3CDTF">2014-02-24T09:56:41Z</dcterms:created>
  <dcterms:modified xsi:type="dcterms:W3CDTF">2018-10-17T12:41:08Z</dcterms:modified>
</cp:coreProperties>
</file>