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7" r:id="rId2"/>
    <p:sldId id="641" r:id="rId3"/>
    <p:sldId id="646" r:id="rId4"/>
    <p:sldId id="636" r:id="rId5"/>
    <p:sldId id="603" r:id="rId6"/>
    <p:sldId id="639" r:id="rId7"/>
    <p:sldId id="652" r:id="rId8"/>
    <p:sldId id="653" r:id="rId9"/>
    <p:sldId id="655" r:id="rId10"/>
    <p:sldId id="654" r:id="rId11"/>
    <p:sldId id="656" r:id="rId12"/>
    <p:sldId id="658" r:id="rId13"/>
    <p:sldId id="659" r:id="rId14"/>
    <p:sldId id="657" r:id="rId15"/>
    <p:sldId id="660" r:id="rId16"/>
    <p:sldId id="661" r:id="rId17"/>
    <p:sldId id="640" r:id="rId18"/>
    <p:sldId id="276" r:id="rId19"/>
    <p:sldId id="588" r:id="rId20"/>
    <p:sldId id="293" r:id="rId21"/>
    <p:sldId id="647" r:id="rId22"/>
    <p:sldId id="645" r:id="rId23"/>
    <p:sldId id="649" r:id="rId24"/>
    <p:sldId id="644" r:id="rId25"/>
    <p:sldId id="630" r:id="rId26"/>
    <p:sldId id="648" r:id="rId27"/>
    <p:sldId id="300" r:id="rId28"/>
    <p:sldId id="608" r:id="rId29"/>
    <p:sldId id="273" r:id="rId30"/>
    <p:sldId id="625" r:id="rId31"/>
    <p:sldId id="635" r:id="rId32"/>
    <p:sldId id="605" r:id="rId33"/>
    <p:sldId id="642" r:id="rId34"/>
    <p:sldId id="628" r:id="rId35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/>
    <p:restoredTop sz="93836"/>
  </p:normalViewPr>
  <p:slideViewPr>
    <p:cSldViewPr snapToGrid="0" snapToObjects="1">
      <p:cViewPr>
        <p:scale>
          <a:sx n="90" d="100"/>
          <a:sy n="90" d="100"/>
        </p:scale>
        <p:origin x="896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o Hansen" userId="90bd23af-94c1-4d05-b2b1-867801240e93" providerId="ADAL" clId="{1525B3E6-7DEF-464B-8A4C-0A036A0749D1}"/>
    <pc:docChg chg="delSld sldOrd">
      <pc:chgData name="Peo Hansen" userId="90bd23af-94c1-4d05-b2b1-867801240e93" providerId="ADAL" clId="{1525B3E6-7DEF-464B-8A4C-0A036A0749D1}" dt="2021-02-05T14:43:52.188" v="7" actId="20578"/>
      <pc:docMkLst>
        <pc:docMk/>
      </pc:docMkLst>
      <pc:sldChg chg="del">
        <pc:chgData name="Peo Hansen" userId="90bd23af-94c1-4d05-b2b1-867801240e93" providerId="ADAL" clId="{1525B3E6-7DEF-464B-8A4C-0A036A0749D1}" dt="2021-02-05T14:42:16.999" v="0" actId="2696"/>
        <pc:sldMkLst>
          <pc:docMk/>
          <pc:sldMk cId="951873422" sldId="258"/>
        </pc:sldMkLst>
      </pc:sldChg>
      <pc:sldChg chg="del">
        <pc:chgData name="Peo Hansen" userId="90bd23af-94c1-4d05-b2b1-867801240e93" providerId="ADAL" clId="{1525B3E6-7DEF-464B-8A4C-0A036A0749D1}" dt="2021-02-05T14:42:35.120" v="3" actId="2696"/>
        <pc:sldMkLst>
          <pc:docMk/>
          <pc:sldMk cId="338485328" sldId="265"/>
        </pc:sldMkLst>
      </pc:sldChg>
      <pc:sldChg chg="del">
        <pc:chgData name="Peo Hansen" userId="90bd23af-94c1-4d05-b2b1-867801240e93" providerId="ADAL" clId="{1525B3E6-7DEF-464B-8A4C-0A036A0749D1}" dt="2021-02-05T14:42:22.401" v="1" actId="2696"/>
        <pc:sldMkLst>
          <pc:docMk/>
          <pc:sldMk cId="115666042" sldId="271"/>
        </pc:sldMkLst>
      </pc:sldChg>
      <pc:sldChg chg="del">
        <pc:chgData name="Peo Hansen" userId="90bd23af-94c1-4d05-b2b1-867801240e93" providerId="ADAL" clId="{1525B3E6-7DEF-464B-8A4C-0A036A0749D1}" dt="2021-02-05T14:42:25.929" v="2" actId="2696"/>
        <pc:sldMkLst>
          <pc:docMk/>
          <pc:sldMk cId="909308775" sldId="277"/>
        </pc:sldMkLst>
      </pc:sldChg>
      <pc:sldChg chg="ord">
        <pc:chgData name="Peo Hansen" userId="90bd23af-94c1-4d05-b2b1-867801240e93" providerId="ADAL" clId="{1525B3E6-7DEF-464B-8A4C-0A036A0749D1}" dt="2021-02-05T14:43:52.188" v="7" actId="20578"/>
        <pc:sldMkLst>
          <pc:docMk/>
          <pc:sldMk cId="254585471" sldId="600"/>
        </pc:sldMkLst>
      </pc:sldChg>
      <pc:sldChg chg="del">
        <pc:chgData name="Peo Hansen" userId="90bd23af-94c1-4d05-b2b1-867801240e93" providerId="ADAL" clId="{1525B3E6-7DEF-464B-8A4C-0A036A0749D1}" dt="2021-02-05T14:42:59.762" v="5" actId="2696"/>
        <pc:sldMkLst>
          <pc:docMk/>
          <pc:sldMk cId="941935998" sldId="624"/>
        </pc:sldMkLst>
      </pc:sldChg>
      <pc:sldChg chg="ord">
        <pc:chgData name="Peo Hansen" userId="90bd23af-94c1-4d05-b2b1-867801240e93" providerId="ADAL" clId="{1525B3E6-7DEF-464B-8A4C-0A036A0749D1}" dt="2021-02-05T14:43:25.183" v="6" actId="20578"/>
        <pc:sldMkLst>
          <pc:docMk/>
          <pc:sldMk cId="1364869415" sldId="631"/>
        </pc:sldMkLst>
      </pc:sldChg>
      <pc:sldChg chg="del">
        <pc:chgData name="Peo Hansen" userId="90bd23af-94c1-4d05-b2b1-867801240e93" providerId="ADAL" clId="{1525B3E6-7DEF-464B-8A4C-0A036A0749D1}" dt="2021-02-05T14:42:46.481" v="4" actId="2696"/>
        <pc:sldMkLst>
          <pc:docMk/>
          <pc:sldMk cId="1393566343" sldId="633"/>
        </pc:sldMkLst>
      </pc:sldChg>
    </pc:docChg>
  </pc:docChgLst>
  <pc:docChgLst>
    <pc:chgData name="Peo Hansen" userId="90bd23af-94c1-4d05-b2b1-867801240e93" providerId="ADAL" clId="{39160709-47B1-A546-9C47-7FA5FD1316D8}"/>
    <pc:docChg chg="modSld">
      <pc:chgData name="Peo Hansen" userId="90bd23af-94c1-4d05-b2b1-867801240e93" providerId="ADAL" clId="{39160709-47B1-A546-9C47-7FA5FD1316D8}" dt="2021-02-03T16:08:20.732" v="16" actId="114"/>
      <pc:docMkLst>
        <pc:docMk/>
      </pc:docMkLst>
      <pc:sldChg chg="modSp mod">
        <pc:chgData name="Peo Hansen" userId="90bd23af-94c1-4d05-b2b1-867801240e93" providerId="ADAL" clId="{39160709-47B1-A546-9C47-7FA5FD1316D8}" dt="2021-02-03T16:08:20.732" v="16" actId="114"/>
        <pc:sldMkLst>
          <pc:docMk/>
          <pc:sldMk cId="512159560" sldId="267"/>
        </pc:sldMkLst>
        <pc:spChg chg="mod">
          <ac:chgData name="Peo Hansen" userId="90bd23af-94c1-4d05-b2b1-867801240e93" providerId="ADAL" clId="{39160709-47B1-A546-9C47-7FA5FD1316D8}" dt="2021-02-03T16:08:20.732" v="16" actId="114"/>
          <ac:spMkLst>
            <pc:docMk/>
            <pc:sldMk cId="512159560" sldId="267"/>
            <ac:spMk id="4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A2C65-A6F4-1C42-BE69-A9F3C4D79E03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63BD46F-BDB8-1C4C-A10F-2ABA104E8922}">
      <dgm:prSet phldrT="[Text]"/>
      <dgm:spPr/>
      <dgm:t>
        <a:bodyPr/>
        <a:lstStyle/>
        <a:p>
          <a:r>
            <a:rPr lang="en-GB" dirty="0"/>
            <a:t>Staten</a:t>
          </a:r>
        </a:p>
      </dgm:t>
    </dgm:pt>
    <dgm:pt modelId="{192E34CC-4D7A-8C42-9040-8FE90A06E615}" type="parTrans" cxnId="{E5821D66-B6A0-7B48-B92A-C42FCC08C8B8}">
      <dgm:prSet/>
      <dgm:spPr/>
      <dgm:t>
        <a:bodyPr/>
        <a:lstStyle/>
        <a:p>
          <a:endParaRPr lang="en-GB"/>
        </a:p>
      </dgm:t>
    </dgm:pt>
    <dgm:pt modelId="{48BE8B21-F5AD-0A44-B130-DC456462383E}" type="sibTrans" cxnId="{E5821D66-B6A0-7B48-B92A-C42FCC08C8B8}">
      <dgm:prSet/>
      <dgm:spPr/>
      <dgm:t>
        <a:bodyPr/>
        <a:lstStyle/>
        <a:p>
          <a:endParaRPr lang="en-GB"/>
        </a:p>
      </dgm:t>
    </dgm:pt>
    <dgm:pt modelId="{F1634E44-8341-9545-A2CB-E8BD0E165684}">
      <dgm:prSet phldrT="[Text]"/>
      <dgm:spPr/>
      <dgm:t>
        <a:bodyPr/>
        <a:lstStyle/>
        <a:p>
          <a:r>
            <a:rPr lang="en-GB" dirty="0" err="1"/>
            <a:t>Kommunerna</a:t>
          </a:r>
          <a:endParaRPr lang="en-GB" dirty="0"/>
        </a:p>
      </dgm:t>
    </dgm:pt>
    <dgm:pt modelId="{5BB6363F-CABD-3A4E-8DB7-1E2724F98D3E}" type="parTrans" cxnId="{3779B019-5242-B444-ADCF-2915B2484D6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7F3DFF6B-9A55-B740-8278-78CDDEE53393}" type="sibTrans" cxnId="{3779B019-5242-B444-ADCF-2915B2484D61}">
      <dgm:prSet/>
      <dgm:spPr/>
      <dgm:t>
        <a:bodyPr/>
        <a:lstStyle/>
        <a:p>
          <a:endParaRPr lang="en-GB"/>
        </a:p>
      </dgm:t>
    </dgm:pt>
    <dgm:pt modelId="{EEC3E003-3AB7-2841-B164-1306E05EC013}">
      <dgm:prSet phldrT="[Text]"/>
      <dgm:spPr/>
      <dgm:t>
        <a:bodyPr/>
        <a:lstStyle/>
        <a:p>
          <a:r>
            <a:rPr lang="en-GB" dirty="0" err="1"/>
            <a:t>Privata</a:t>
          </a:r>
          <a:r>
            <a:rPr lang="en-GB" dirty="0"/>
            <a:t> </a:t>
          </a:r>
          <a:r>
            <a:rPr lang="en-GB" dirty="0" err="1"/>
            <a:t>sektorn</a:t>
          </a:r>
          <a:r>
            <a:rPr lang="en-GB" dirty="0"/>
            <a:t>/</a:t>
          </a:r>
          <a:r>
            <a:rPr lang="en-GB" dirty="0" err="1"/>
            <a:t>Företag</a:t>
          </a:r>
          <a:endParaRPr lang="en-GB" dirty="0"/>
        </a:p>
      </dgm:t>
    </dgm:pt>
    <dgm:pt modelId="{D2E093CC-BE14-094F-914B-F6D111177532}" type="parTrans" cxnId="{1BBA7B50-5250-1D4D-AA9B-7389E3C4F093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>
            <a:ln>
              <a:solidFill>
                <a:schemeClr val="accent1">
                  <a:shade val="60000"/>
                  <a:hueOff val="0"/>
                  <a:satOff val="0"/>
                  <a:lumOff val="0"/>
                </a:schemeClr>
              </a:solidFill>
            </a:ln>
            <a:solidFill>
              <a:sysClr val="windowText" lastClr="000000">
                <a:alpha val="52000"/>
              </a:sysClr>
            </a:solidFill>
          </a:endParaRPr>
        </a:p>
      </dgm:t>
    </dgm:pt>
    <dgm:pt modelId="{5F721753-45A3-ED4F-95C6-5824C88EC986}" type="sibTrans" cxnId="{1BBA7B50-5250-1D4D-AA9B-7389E3C4F093}">
      <dgm:prSet/>
      <dgm:spPr/>
      <dgm:t>
        <a:bodyPr/>
        <a:lstStyle/>
        <a:p>
          <a:endParaRPr lang="en-GB"/>
        </a:p>
      </dgm:t>
    </dgm:pt>
    <dgm:pt modelId="{634BE746-40BD-594D-9E49-1E4EE7351283}">
      <dgm:prSet phldrT="[Text]"/>
      <dgm:spPr/>
      <dgm:t>
        <a:bodyPr/>
        <a:lstStyle/>
        <a:p>
          <a:r>
            <a:rPr lang="en-GB" dirty="0" err="1"/>
            <a:t>Hushållen</a:t>
          </a:r>
          <a:endParaRPr lang="en-GB" dirty="0"/>
        </a:p>
      </dgm:t>
    </dgm:pt>
    <dgm:pt modelId="{B36D62EC-5408-634A-A53B-2E8F63C99BA1}" type="parTrans" cxnId="{20349837-A163-E04B-8200-C316A3384827}">
      <dgm:prSet/>
      <dgm:spPr/>
      <dgm:t>
        <a:bodyPr/>
        <a:lstStyle/>
        <a:p>
          <a:endParaRPr lang="en-GB"/>
        </a:p>
      </dgm:t>
    </dgm:pt>
    <dgm:pt modelId="{CA596788-62A6-F341-BB4C-C827559264B0}" type="sibTrans" cxnId="{20349837-A163-E04B-8200-C316A3384827}">
      <dgm:prSet/>
      <dgm:spPr/>
      <dgm:t>
        <a:bodyPr/>
        <a:lstStyle/>
        <a:p>
          <a:endParaRPr lang="en-GB"/>
        </a:p>
      </dgm:t>
    </dgm:pt>
    <dgm:pt modelId="{09B6D2DC-4312-1441-A0C0-BD532BC3E563}">
      <dgm:prSet/>
      <dgm:spPr/>
      <dgm:t>
        <a:bodyPr/>
        <a:lstStyle/>
        <a:p>
          <a:r>
            <a:rPr lang="en-GB" dirty="0" err="1"/>
            <a:t>Välfärd</a:t>
          </a:r>
          <a:endParaRPr lang="en-GB" dirty="0"/>
        </a:p>
      </dgm:t>
    </dgm:pt>
    <dgm:pt modelId="{EA710B01-D55F-9B48-9E69-6BC16BB743A6}" type="parTrans" cxnId="{2A551B30-1ACC-3848-B434-2FADE5288A70}">
      <dgm:prSet/>
      <dgm:spPr/>
      <dgm:t>
        <a:bodyPr/>
        <a:lstStyle/>
        <a:p>
          <a:endParaRPr lang="en-GB"/>
        </a:p>
      </dgm:t>
    </dgm:pt>
    <dgm:pt modelId="{1B70D615-ABF3-5B4D-89DA-E0F6AF05A8EB}" type="sibTrans" cxnId="{2A551B30-1ACC-3848-B434-2FADE5288A70}">
      <dgm:prSet/>
      <dgm:spPr/>
      <dgm:t>
        <a:bodyPr/>
        <a:lstStyle/>
        <a:p>
          <a:endParaRPr lang="en-GB"/>
        </a:p>
      </dgm:t>
    </dgm:pt>
    <dgm:pt modelId="{186E0A51-AB51-ED4A-8D2C-27FD7A870222}" type="pres">
      <dgm:prSet presAssocID="{341A2C65-A6F4-1C42-BE69-A9F3C4D79E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6B62C42-5399-4944-B2FD-2D713FEC680F}" type="pres">
      <dgm:prSet presAssocID="{A63BD46F-BDB8-1C4C-A10F-2ABA104E8922}" presName="hierRoot1" presStyleCnt="0">
        <dgm:presLayoutVars>
          <dgm:hierBranch val="init"/>
        </dgm:presLayoutVars>
      </dgm:prSet>
      <dgm:spPr/>
    </dgm:pt>
    <dgm:pt modelId="{F3DD13A7-BE1A-624E-852C-526E397BC0E3}" type="pres">
      <dgm:prSet presAssocID="{A63BD46F-BDB8-1C4C-A10F-2ABA104E8922}" presName="rootComposite1" presStyleCnt="0"/>
      <dgm:spPr/>
    </dgm:pt>
    <dgm:pt modelId="{43CEB8BE-E5AF-7242-9401-FA4DBC6E2B85}" type="pres">
      <dgm:prSet presAssocID="{A63BD46F-BDB8-1C4C-A10F-2ABA104E8922}" presName="rootText1" presStyleLbl="node0" presStyleIdx="0" presStyleCnt="1" custScaleX="228012" custScaleY="74546" custLinFactNeighborX="0" custLinFactNeighborY="-9393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AB0ECAB-0245-4140-8EF8-FE20C0A10233}" type="pres">
      <dgm:prSet presAssocID="{A63BD46F-BDB8-1C4C-A10F-2ABA104E8922}" presName="rootConnector1" presStyleLbl="node1" presStyleIdx="0" presStyleCnt="0"/>
      <dgm:spPr/>
      <dgm:t>
        <a:bodyPr/>
        <a:lstStyle/>
        <a:p>
          <a:endParaRPr lang="en-GB"/>
        </a:p>
      </dgm:t>
    </dgm:pt>
    <dgm:pt modelId="{D715DFC6-4A11-3940-BCE6-007984937918}" type="pres">
      <dgm:prSet presAssocID="{A63BD46F-BDB8-1C4C-A10F-2ABA104E8922}" presName="hierChild2" presStyleCnt="0"/>
      <dgm:spPr/>
    </dgm:pt>
    <dgm:pt modelId="{C7FA60DA-D0B0-FE45-89E2-25E1AA30FDC3}" type="pres">
      <dgm:prSet presAssocID="{D2E093CC-BE14-094F-914B-F6D111177532}" presName="Name37" presStyleLbl="parChTrans1D2" presStyleIdx="0" presStyleCnt="3"/>
      <dgm:spPr/>
      <dgm:t>
        <a:bodyPr/>
        <a:lstStyle/>
        <a:p>
          <a:endParaRPr lang="en-GB"/>
        </a:p>
      </dgm:t>
    </dgm:pt>
    <dgm:pt modelId="{4FDE67DA-6A38-A14A-A772-7B1978A2836D}" type="pres">
      <dgm:prSet presAssocID="{EEC3E003-3AB7-2841-B164-1306E05EC013}" presName="hierRoot2" presStyleCnt="0">
        <dgm:presLayoutVars>
          <dgm:hierBranch val="init"/>
        </dgm:presLayoutVars>
      </dgm:prSet>
      <dgm:spPr/>
    </dgm:pt>
    <dgm:pt modelId="{3F6281BE-C254-F949-A8DF-B644C4286314}" type="pres">
      <dgm:prSet presAssocID="{EEC3E003-3AB7-2841-B164-1306E05EC013}" presName="rootComposite" presStyleCnt="0"/>
      <dgm:spPr/>
    </dgm:pt>
    <dgm:pt modelId="{952CAB40-68EB-0547-A6E5-1E2607922569}" type="pres">
      <dgm:prSet presAssocID="{EEC3E003-3AB7-2841-B164-1306E05EC013}" presName="rootText" presStyleLbl="node2" presStyleIdx="0" presStyleCnt="3" custLinFactNeighborX="514" custLinFactNeighborY="3095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E1E04C2-4B94-FC49-80C1-1C126CC60B78}" type="pres">
      <dgm:prSet presAssocID="{EEC3E003-3AB7-2841-B164-1306E05EC013}" presName="rootConnector" presStyleLbl="node2" presStyleIdx="0" presStyleCnt="3"/>
      <dgm:spPr/>
      <dgm:t>
        <a:bodyPr/>
        <a:lstStyle/>
        <a:p>
          <a:endParaRPr lang="en-GB"/>
        </a:p>
      </dgm:t>
    </dgm:pt>
    <dgm:pt modelId="{6F237DDA-3271-3B49-835B-7006DC0C0B03}" type="pres">
      <dgm:prSet presAssocID="{EEC3E003-3AB7-2841-B164-1306E05EC013}" presName="hierChild4" presStyleCnt="0"/>
      <dgm:spPr/>
    </dgm:pt>
    <dgm:pt modelId="{67898934-BA3D-E449-A6EE-1DF4D690E1AF}" type="pres">
      <dgm:prSet presAssocID="{EEC3E003-3AB7-2841-B164-1306E05EC013}" presName="hierChild5" presStyleCnt="0"/>
      <dgm:spPr/>
    </dgm:pt>
    <dgm:pt modelId="{7075B4B0-8130-FD4F-B96F-AF645F134118}" type="pres">
      <dgm:prSet presAssocID="{5BB6363F-CABD-3A4E-8DB7-1E2724F98D3E}" presName="Name37" presStyleLbl="parChTrans1D2" presStyleIdx="1" presStyleCnt="3"/>
      <dgm:spPr/>
      <dgm:t>
        <a:bodyPr/>
        <a:lstStyle/>
        <a:p>
          <a:endParaRPr lang="en-GB"/>
        </a:p>
      </dgm:t>
    </dgm:pt>
    <dgm:pt modelId="{69E1646B-C9A4-AD49-884A-A2CF9289DF75}" type="pres">
      <dgm:prSet presAssocID="{F1634E44-8341-9545-A2CB-E8BD0E165684}" presName="hierRoot2" presStyleCnt="0">
        <dgm:presLayoutVars>
          <dgm:hierBranch val="init"/>
        </dgm:presLayoutVars>
      </dgm:prSet>
      <dgm:spPr/>
    </dgm:pt>
    <dgm:pt modelId="{865B5867-883C-F344-B008-F3A0965C3110}" type="pres">
      <dgm:prSet presAssocID="{F1634E44-8341-9545-A2CB-E8BD0E165684}" presName="rootComposite" presStyleCnt="0"/>
      <dgm:spPr/>
    </dgm:pt>
    <dgm:pt modelId="{CDE86AB8-C259-9B4F-961F-34BCAB4B4E56}" type="pres">
      <dgm:prSet presAssocID="{F1634E44-8341-9545-A2CB-E8BD0E165684}" presName="rootText" presStyleLbl="node2" presStyleIdx="1" presStyleCnt="3" custLinFactNeighborX="1863" custLinFactNeighborY="2974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069E791-41EE-FC48-9736-EAA977978214}" type="pres">
      <dgm:prSet presAssocID="{F1634E44-8341-9545-A2CB-E8BD0E165684}" presName="rootConnector" presStyleLbl="node2" presStyleIdx="1" presStyleCnt="3"/>
      <dgm:spPr/>
      <dgm:t>
        <a:bodyPr/>
        <a:lstStyle/>
        <a:p>
          <a:endParaRPr lang="en-GB"/>
        </a:p>
      </dgm:t>
    </dgm:pt>
    <dgm:pt modelId="{1ACE4013-1ED8-4048-972F-1143FA64860E}" type="pres">
      <dgm:prSet presAssocID="{F1634E44-8341-9545-A2CB-E8BD0E165684}" presName="hierChild4" presStyleCnt="0"/>
      <dgm:spPr/>
    </dgm:pt>
    <dgm:pt modelId="{813EF7D1-6464-D547-8501-BAD94FB5F530}" type="pres">
      <dgm:prSet presAssocID="{EA710B01-D55F-9B48-9E69-6BC16BB743A6}" presName="Name37" presStyleLbl="parChTrans1D3" presStyleIdx="0" presStyleCnt="1"/>
      <dgm:spPr/>
      <dgm:t>
        <a:bodyPr/>
        <a:lstStyle/>
        <a:p>
          <a:endParaRPr lang="en-GB"/>
        </a:p>
      </dgm:t>
    </dgm:pt>
    <dgm:pt modelId="{642EF4CD-1485-574F-AF0C-5FB412AC3382}" type="pres">
      <dgm:prSet presAssocID="{09B6D2DC-4312-1441-A0C0-BD532BC3E563}" presName="hierRoot2" presStyleCnt="0">
        <dgm:presLayoutVars>
          <dgm:hierBranch val="init"/>
        </dgm:presLayoutVars>
      </dgm:prSet>
      <dgm:spPr/>
    </dgm:pt>
    <dgm:pt modelId="{17A3C51B-E10A-964A-B097-B0FDF605ECD1}" type="pres">
      <dgm:prSet presAssocID="{09B6D2DC-4312-1441-A0C0-BD532BC3E563}" presName="rootComposite" presStyleCnt="0"/>
      <dgm:spPr/>
    </dgm:pt>
    <dgm:pt modelId="{E635C847-9552-E74F-B6EA-9EE7E3B2E762}" type="pres">
      <dgm:prSet presAssocID="{09B6D2DC-4312-1441-A0C0-BD532BC3E563}" presName="rootText" presStyleLbl="node3" presStyleIdx="0" presStyleCnt="1" custLinFactNeighborY="1110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11152C4-E542-E04B-9AD6-E5E21A00A694}" type="pres">
      <dgm:prSet presAssocID="{09B6D2DC-4312-1441-A0C0-BD532BC3E563}" presName="rootConnector" presStyleLbl="node3" presStyleIdx="0" presStyleCnt="1"/>
      <dgm:spPr/>
      <dgm:t>
        <a:bodyPr/>
        <a:lstStyle/>
        <a:p>
          <a:endParaRPr lang="en-GB"/>
        </a:p>
      </dgm:t>
    </dgm:pt>
    <dgm:pt modelId="{80B60DD6-73CF-A041-A4A6-266824DDA397}" type="pres">
      <dgm:prSet presAssocID="{09B6D2DC-4312-1441-A0C0-BD532BC3E563}" presName="hierChild4" presStyleCnt="0"/>
      <dgm:spPr/>
    </dgm:pt>
    <dgm:pt modelId="{CC67B786-0E03-5042-AB78-8C9F03A4D6B5}" type="pres">
      <dgm:prSet presAssocID="{09B6D2DC-4312-1441-A0C0-BD532BC3E563}" presName="hierChild5" presStyleCnt="0"/>
      <dgm:spPr/>
    </dgm:pt>
    <dgm:pt modelId="{603E5915-7347-C940-99EA-016B0699510F}" type="pres">
      <dgm:prSet presAssocID="{F1634E44-8341-9545-A2CB-E8BD0E165684}" presName="hierChild5" presStyleCnt="0"/>
      <dgm:spPr/>
    </dgm:pt>
    <dgm:pt modelId="{22B43775-A620-D447-97E0-82F8AC6FB442}" type="pres">
      <dgm:prSet presAssocID="{B36D62EC-5408-634A-A53B-2E8F63C99BA1}" presName="Name37" presStyleLbl="parChTrans1D2" presStyleIdx="2" presStyleCnt="3"/>
      <dgm:spPr/>
      <dgm:t>
        <a:bodyPr/>
        <a:lstStyle/>
        <a:p>
          <a:endParaRPr lang="en-GB"/>
        </a:p>
      </dgm:t>
    </dgm:pt>
    <dgm:pt modelId="{D588E2D3-9162-BE4C-B9CC-45D989254550}" type="pres">
      <dgm:prSet presAssocID="{634BE746-40BD-594D-9E49-1E4EE7351283}" presName="hierRoot2" presStyleCnt="0">
        <dgm:presLayoutVars>
          <dgm:hierBranch val="init"/>
        </dgm:presLayoutVars>
      </dgm:prSet>
      <dgm:spPr/>
    </dgm:pt>
    <dgm:pt modelId="{34093F8C-4FCC-254F-B5ED-1005EE5673C0}" type="pres">
      <dgm:prSet presAssocID="{634BE746-40BD-594D-9E49-1E4EE7351283}" presName="rootComposite" presStyleCnt="0"/>
      <dgm:spPr/>
    </dgm:pt>
    <dgm:pt modelId="{15E7F794-DD35-1845-844E-AA6EAE5FD3B4}" type="pres">
      <dgm:prSet presAssocID="{634BE746-40BD-594D-9E49-1E4EE7351283}" presName="rootText" presStyleLbl="node2" presStyleIdx="2" presStyleCnt="3" custLinFactNeighborX="-514" custLinFactNeighborY="2930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975E8F3-A2F8-4740-AA38-BFE8923FC638}" type="pres">
      <dgm:prSet presAssocID="{634BE746-40BD-594D-9E49-1E4EE7351283}" presName="rootConnector" presStyleLbl="node2" presStyleIdx="2" presStyleCnt="3"/>
      <dgm:spPr/>
      <dgm:t>
        <a:bodyPr/>
        <a:lstStyle/>
        <a:p>
          <a:endParaRPr lang="en-GB"/>
        </a:p>
      </dgm:t>
    </dgm:pt>
    <dgm:pt modelId="{F65FD705-9230-CB4C-AA97-8F2926C5A07F}" type="pres">
      <dgm:prSet presAssocID="{634BE746-40BD-594D-9E49-1E4EE7351283}" presName="hierChild4" presStyleCnt="0"/>
      <dgm:spPr/>
    </dgm:pt>
    <dgm:pt modelId="{4569485F-D1F1-9747-A6DE-E8858CEE4C6D}" type="pres">
      <dgm:prSet presAssocID="{634BE746-40BD-594D-9E49-1E4EE7351283}" presName="hierChild5" presStyleCnt="0"/>
      <dgm:spPr/>
    </dgm:pt>
    <dgm:pt modelId="{72F81DD7-3FFD-534C-9A5A-08636F69A1A9}" type="pres">
      <dgm:prSet presAssocID="{A63BD46F-BDB8-1C4C-A10F-2ABA104E8922}" presName="hierChild3" presStyleCnt="0"/>
      <dgm:spPr/>
    </dgm:pt>
  </dgm:ptLst>
  <dgm:cxnLst>
    <dgm:cxn modelId="{0DB0A2D4-646B-C54D-80E6-278A0EEA89E1}" type="presOf" srcId="{F1634E44-8341-9545-A2CB-E8BD0E165684}" destId="{F069E791-41EE-FC48-9736-EAA977978214}" srcOrd="1" destOrd="0" presId="urn:microsoft.com/office/officeart/2005/8/layout/orgChart1"/>
    <dgm:cxn modelId="{20349837-A163-E04B-8200-C316A3384827}" srcId="{A63BD46F-BDB8-1C4C-A10F-2ABA104E8922}" destId="{634BE746-40BD-594D-9E49-1E4EE7351283}" srcOrd="2" destOrd="0" parTransId="{B36D62EC-5408-634A-A53B-2E8F63C99BA1}" sibTransId="{CA596788-62A6-F341-BB4C-C827559264B0}"/>
    <dgm:cxn modelId="{EEAC65A5-D775-354B-9416-EA6E840C51CC}" type="presOf" srcId="{F1634E44-8341-9545-A2CB-E8BD0E165684}" destId="{CDE86AB8-C259-9B4F-961F-34BCAB4B4E56}" srcOrd="0" destOrd="0" presId="urn:microsoft.com/office/officeart/2005/8/layout/orgChart1"/>
    <dgm:cxn modelId="{BC43F183-B3CC-2147-8EE3-CB77D2277B1D}" type="presOf" srcId="{634BE746-40BD-594D-9E49-1E4EE7351283}" destId="{15E7F794-DD35-1845-844E-AA6EAE5FD3B4}" srcOrd="0" destOrd="0" presId="urn:microsoft.com/office/officeart/2005/8/layout/orgChart1"/>
    <dgm:cxn modelId="{A5DB1715-BA9A-704F-BA77-E229B3E4CE4B}" type="presOf" srcId="{EEC3E003-3AB7-2841-B164-1306E05EC013}" destId="{952CAB40-68EB-0547-A6E5-1E2607922569}" srcOrd="0" destOrd="0" presId="urn:microsoft.com/office/officeart/2005/8/layout/orgChart1"/>
    <dgm:cxn modelId="{6C2DCD46-925F-6846-8CE0-2BF6DDA78786}" type="presOf" srcId="{EEC3E003-3AB7-2841-B164-1306E05EC013}" destId="{EE1E04C2-4B94-FC49-80C1-1C126CC60B78}" srcOrd="1" destOrd="0" presId="urn:microsoft.com/office/officeart/2005/8/layout/orgChart1"/>
    <dgm:cxn modelId="{4EE8C94C-8432-474A-A960-053DF326209F}" type="presOf" srcId="{634BE746-40BD-594D-9E49-1E4EE7351283}" destId="{8975E8F3-A2F8-4740-AA38-BFE8923FC638}" srcOrd="1" destOrd="0" presId="urn:microsoft.com/office/officeart/2005/8/layout/orgChart1"/>
    <dgm:cxn modelId="{4DC2215B-2C87-0048-B5D9-3167B8B044BD}" type="presOf" srcId="{A63BD46F-BDB8-1C4C-A10F-2ABA104E8922}" destId="{43CEB8BE-E5AF-7242-9401-FA4DBC6E2B85}" srcOrd="0" destOrd="0" presId="urn:microsoft.com/office/officeart/2005/8/layout/orgChart1"/>
    <dgm:cxn modelId="{F910A17E-6A2D-DB45-8FFC-2CAD87A054FC}" type="presOf" srcId="{A63BD46F-BDB8-1C4C-A10F-2ABA104E8922}" destId="{9AB0ECAB-0245-4140-8EF8-FE20C0A10233}" srcOrd="1" destOrd="0" presId="urn:microsoft.com/office/officeart/2005/8/layout/orgChart1"/>
    <dgm:cxn modelId="{2A839AA6-82A0-3140-929B-63BFBE2B0CD9}" type="presOf" srcId="{341A2C65-A6F4-1C42-BE69-A9F3C4D79E03}" destId="{186E0A51-AB51-ED4A-8D2C-27FD7A870222}" srcOrd="0" destOrd="0" presId="urn:microsoft.com/office/officeart/2005/8/layout/orgChart1"/>
    <dgm:cxn modelId="{1BBA7B50-5250-1D4D-AA9B-7389E3C4F093}" srcId="{A63BD46F-BDB8-1C4C-A10F-2ABA104E8922}" destId="{EEC3E003-3AB7-2841-B164-1306E05EC013}" srcOrd="0" destOrd="0" parTransId="{D2E093CC-BE14-094F-914B-F6D111177532}" sibTransId="{5F721753-45A3-ED4F-95C6-5824C88EC986}"/>
    <dgm:cxn modelId="{E5821D66-B6A0-7B48-B92A-C42FCC08C8B8}" srcId="{341A2C65-A6F4-1C42-BE69-A9F3C4D79E03}" destId="{A63BD46F-BDB8-1C4C-A10F-2ABA104E8922}" srcOrd="0" destOrd="0" parTransId="{192E34CC-4D7A-8C42-9040-8FE90A06E615}" sibTransId="{48BE8B21-F5AD-0A44-B130-DC456462383E}"/>
    <dgm:cxn modelId="{7840B1BB-4230-8C46-AF41-49D6CA44463C}" type="presOf" srcId="{EA710B01-D55F-9B48-9E69-6BC16BB743A6}" destId="{813EF7D1-6464-D547-8501-BAD94FB5F530}" srcOrd="0" destOrd="0" presId="urn:microsoft.com/office/officeart/2005/8/layout/orgChart1"/>
    <dgm:cxn modelId="{51B34810-0F67-7A4D-8573-ABDF02EFF418}" type="presOf" srcId="{B36D62EC-5408-634A-A53B-2E8F63C99BA1}" destId="{22B43775-A620-D447-97E0-82F8AC6FB442}" srcOrd="0" destOrd="0" presId="urn:microsoft.com/office/officeart/2005/8/layout/orgChart1"/>
    <dgm:cxn modelId="{517DD203-692D-564A-89A3-8EAC9CEEBEB3}" type="presOf" srcId="{D2E093CC-BE14-094F-914B-F6D111177532}" destId="{C7FA60DA-D0B0-FE45-89E2-25E1AA30FDC3}" srcOrd="0" destOrd="0" presId="urn:microsoft.com/office/officeart/2005/8/layout/orgChart1"/>
    <dgm:cxn modelId="{99088397-31AC-3E48-8501-5DD9FDA14254}" type="presOf" srcId="{5BB6363F-CABD-3A4E-8DB7-1E2724F98D3E}" destId="{7075B4B0-8130-FD4F-B96F-AF645F134118}" srcOrd="0" destOrd="0" presId="urn:microsoft.com/office/officeart/2005/8/layout/orgChart1"/>
    <dgm:cxn modelId="{4FBA04D7-009D-5242-8E04-556288252CA4}" type="presOf" srcId="{09B6D2DC-4312-1441-A0C0-BD532BC3E563}" destId="{411152C4-E542-E04B-9AD6-E5E21A00A694}" srcOrd="1" destOrd="0" presId="urn:microsoft.com/office/officeart/2005/8/layout/orgChart1"/>
    <dgm:cxn modelId="{2A551B30-1ACC-3848-B434-2FADE5288A70}" srcId="{F1634E44-8341-9545-A2CB-E8BD0E165684}" destId="{09B6D2DC-4312-1441-A0C0-BD532BC3E563}" srcOrd="0" destOrd="0" parTransId="{EA710B01-D55F-9B48-9E69-6BC16BB743A6}" sibTransId="{1B70D615-ABF3-5B4D-89DA-E0F6AF05A8EB}"/>
    <dgm:cxn modelId="{460481B1-295F-2344-8393-CBBDE3A51CB3}" type="presOf" srcId="{09B6D2DC-4312-1441-A0C0-BD532BC3E563}" destId="{E635C847-9552-E74F-B6EA-9EE7E3B2E762}" srcOrd="0" destOrd="0" presId="urn:microsoft.com/office/officeart/2005/8/layout/orgChart1"/>
    <dgm:cxn modelId="{3779B019-5242-B444-ADCF-2915B2484D61}" srcId="{A63BD46F-BDB8-1C4C-A10F-2ABA104E8922}" destId="{F1634E44-8341-9545-A2CB-E8BD0E165684}" srcOrd="1" destOrd="0" parTransId="{5BB6363F-CABD-3A4E-8DB7-1E2724F98D3E}" sibTransId="{7F3DFF6B-9A55-B740-8278-78CDDEE53393}"/>
    <dgm:cxn modelId="{0BD115F0-D178-0C44-9EBE-4C5EAF8674B6}" type="presParOf" srcId="{186E0A51-AB51-ED4A-8D2C-27FD7A870222}" destId="{86B62C42-5399-4944-B2FD-2D713FEC680F}" srcOrd="0" destOrd="0" presId="urn:microsoft.com/office/officeart/2005/8/layout/orgChart1"/>
    <dgm:cxn modelId="{D41EC905-DB1E-364F-96AA-8657BCC56C43}" type="presParOf" srcId="{86B62C42-5399-4944-B2FD-2D713FEC680F}" destId="{F3DD13A7-BE1A-624E-852C-526E397BC0E3}" srcOrd="0" destOrd="0" presId="urn:microsoft.com/office/officeart/2005/8/layout/orgChart1"/>
    <dgm:cxn modelId="{71B3D468-BDEC-D24C-AE6F-1993DC90CAA6}" type="presParOf" srcId="{F3DD13A7-BE1A-624E-852C-526E397BC0E3}" destId="{43CEB8BE-E5AF-7242-9401-FA4DBC6E2B85}" srcOrd="0" destOrd="0" presId="urn:microsoft.com/office/officeart/2005/8/layout/orgChart1"/>
    <dgm:cxn modelId="{EE516531-70E6-094C-ABF8-FF28F08ECF80}" type="presParOf" srcId="{F3DD13A7-BE1A-624E-852C-526E397BC0E3}" destId="{9AB0ECAB-0245-4140-8EF8-FE20C0A10233}" srcOrd="1" destOrd="0" presId="urn:microsoft.com/office/officeart/2005/8/layout/orgChart1"/>
    <dgm:cxn modelId="{010110F3-EFF4-BC40-AE7A-16C43E0436EA}" type="presParOf" srcId="{86B62C42-5399-4944-B2FD-2D713FEC680F}" destId="{D715DFC6-4A11-3940-BCE6-007984937918}" srcOrd="1" destOrd="0" presId="urn:microsoft.com/office/officeart/2005/8/layout/orgChart1"/>
    <dgm:cxn modelId="{BCC062D3-D59A-2140-A3FE-26F42F6F04F4}" type="presParOf" srcId="{D715DFC6-4A11-3940-BCE6-007984937918}" destId="{C7FA60DA-D0B0-FE45-89E2-25E1AA30FDC3}" srcOrd="0" destOrd="0" presId="urn:microsoft.com/office/officeart/2005/8/layout/orgChart1"/>
    <dgm:cxn modelId="{1C665D56-1D6F-4F43-A1CF-ABC80C77E0CF}" type="presParOf" srcId="{D715DFC6-4A11-3940-BCE6-007984937918}" destId="{4FDE67DA-6A38-A14A-A772-7B1978A2836D}" srcOrd="1" destOrd="0" presId="urn:microsoft.com/office/officeart/2005/8/layout/orgChart1"/>
    <dgm:cxn modelId="{F91E130E-1BBA-934B-B5BD-43E82013BC13}" type="presParOf" srcId="{4FDE67DA-6A38-A14A-A772-7B1978A2836D}" destId="{3F6281BE-C254-F949-A8DF-B644C4286314}" srcOrd="0" destOrd="0" presId="urn:microsoft.com/office/officeart/2005/8/layout/orgChart1"/>
    <dgm:cxn modelId="{8383CDD2-F936-6946-8378-3D24277FF94C}" type="presParOf" srcId="{3F6281BE-C254-F949-A8DF-B644C4286314}" destId="{952CAB40-68EB-0547-A6E5-1E2607922569}" srcOrd="0" destOrd="0" presId="urn:microsoft.com/office/officeart/2005/8/layout/orgChart1"/>
    <dgm:cxn modelId="{C20ED471-AEA0-7245-A52C-773EC41A9D82}" type="presParOf" srcId="{3F6281BE-C254-F949-A8DF-B644C4286314}" destId="{EE1E04C2-4B94-FC49-80C1-1C126CC60B78}" srcOrd="1" destOrd="0" presId="urn:microsoft.com/office/officeart/2005/8/layout/orgChart1"/>
    <dgm:cxn modelId="{84D94357-5C84-0A43-9136-DCE47F398AA6}" type="presParOf" srcId="{4FDE67DA-6A38-A14A-A772-7B1978A2836D}" destId="{6F237DDA-3271-3B49-835B-7006DC0C0B03}" srcOrd="1" destOrd="0" presId="urn:microsoft.com/office/officeart/2005/8/layout/orgChart1"/>
    <dgm:cxn modelId="{5FF8CE84-A0C5-404B-983E-38882465CB09}" type="presParOf" srcId="{4FDE67DA-6A38-A14A-A772-7B1978A2836D}" destId="{67898934-BA3D-E449-A6EE-1DF4D690E1AF}" srcOrd="2" destOrd="0" presId="urn:microsoft.com/office/officeart/2005/8/layout/orgChart1"/>
    <dgm:cxn modelId="{166EB5E7-C043-044A-9735-C9E322AE38EE}" type="presParOf" srcId="{D715DFC6-4A11-3940-BCE6-007984937918}" destId="{7075B4B0-8130-FD4F-B96F-AF645F134118}" srcOrd="2" destOrd="0" presId="urn:microsoft.com/office/officeart/2005/8/layout/orgChart1"/>
    <dgm:cxn modelId="{A2ACE16A-DA22-DF40-87CC-2D14E5DE6A59}" type="presParOf" srcId="{D715DFC6-4A11-3940-BCE6-007984937918}" destId="{69E1646B-C9A4-AD49-884A-A2CF9289DF75}" srcOrd="3" destOrd="0" presId="urn:microsoft.com/office/officeart/2005/8/layout/orgChart1"/>
    <dgm:cxn modelId="{86683B67-18CA-DC40-8345-0B7CA04E9441}" type="presParOf" srcId="{69E1646B-C9A4-AD49-884A-A2CF9289DF75}" destId="{865B5867-883C-F344-B008-F3A0965C3110}" srcOrd="0" destOrd="0" presId="urn:microsoft.com/office/officeart/2005/8/layout/orgChart1"/>
    <dgm:cxn modelId="{5B3B521B-5BA0-8241-BCCB-EDBCAD77E341}" type="presParOf" srcId="{865B5867-883C-F344-B008-F3A0965C3110}" destId="{CDE86AB8-C259-9B4F-961F-34BCAB4B4E56}" srcOrd="0" destOrd="0" presId="urn:microsoft.com/office/officeart/2005/8/layout/orgChart1"/>
    <dgm:cxn modelId="{71D1E3B7-CB17-A248-AA71-8E3B0E80754A}" type="presParOf" srcId="{865B5867-883C-F344-B008-F3A0965C3110}" destId="{F069E791-41EE-FC48-9736-EAA977978214}" srcOrd="1" destOrd="0" presId="urn:microsoft.com/office/officeart/2005/8/layout/orgChart1"/>
    <dgm:cxn modelId="{66CB551E-4A0F-7A4B-AFE9-A6794109BED5}" type="presParOf" srcId="{69E1646B-C9A4-AD49-884A-A2CF9289DF75}" destId="{1ACE4013-1ED8-4048-972F-1143FA64860E}" srcOrd="1" destOrd="0" presId="urn:microsoft.com/office/officeart/2005/8/layout/orgChart1"/>
    <dgm:cxn modelId="{6F460E61-553F-354F-A204-9C1EBB90D884}" type="presParOf" srcId="{1ACE4013-1ED8-4048-972F-1143FA64860E}" destId="{813EF7D1-6464-D547-8501-BAD94FB5F530}" srcOrd="0" destOrd="0" presId="urn:microsoft.com/office/officeart/2005/8/layout/orgChart1"/>
    <dgm:cxn modelId="{F23B9077-0048-E64A-996F-65F7739554D5}" type="presParOf" srcId="{1ACE4013-1ED8-4048-972F-1143FA64860E}" destId="{642EF4CD-1485-574F-AF0C-5FB412AC3382}" srcOrd="1" destOrd="0" presId="urn:microsoft.com/office/officeart/2005/8/layout/orgChart1"/>
    <dgm:cxn modelId="{F0FFDF97-8FEB-F242-B828-0127C969F387}" type="presParOf" srcId="{642EF4CD-1485-574F-AF0C-5FB412AC3382}" destId="{17A3C51B-E10A-964A-B097-B0FDF605ECD1}" srcOrd="0" destOrd="0" presId="urn:microsoft.com/office/officeart/2005/8/layout/orgChart1"/>
    <dgm:cxn modelId="{64674871-0E4B-794C-85E5-8C9D0F6C15A9}" type="presParOf" srcId="{17A3C51B-E10A-964A-B097-B0FDF605ECD1}" destId="{E635C847-9552-E74F-B6EA-9EE7E3B2E762}" srcOrd="0" destOrd="0" presId="urn:microsoft.com/office/officeart/2005/8/layout/orgChart1"/>
    <dgm:cxn modelId="{11A93B44-26DD-9F40-9B07-CB47F862B6E0}" type="presParOf" srcId="{17A3C51B-E10A-964A-B097-B0FDF605ECD1}" destId="{411152C4-E542-E04B-9AD6-E5E21A00A694}" srcOrd="1" destOrd="0" presId="urn:microsoft.com/office/officeart/2005/8/layout/orgChart1"/>
    <dgm:cxn modelId="{DA07C814-E4BD-AD4E-AE50-AE7171C39BE5}" type="presParOf" srcId="{642EF4CD-1485-574F-AF0C-5FB412AC3382}" destId="{80B60DD6-73CF-A041-A4A6-266824DDA397}" srcOrd="1" destOrd="0" presId="urn:microsoft.com/office/officeart/2005/8/layout/orgChart1"/>
    <dgm:cxn modelId="{764EE04E-4C45-4743-8344-94ED2004606C}" type="presParOf" srcId="{642EF4CD-1485-574F-AF0C-5FB412AC3382}" destId="{CC67B786-0E03-5042-AB78-8C9F03A4D6B5}" srcOrd="2" destOrd="0" presId="urn:microsoft.com/office/officeart/2005/8/layout/orgChart1"/>
    <dgm:cxn modelId="{6E3FE563-4020-C545-80C6-75BBD82148EF}" type="presParOf" srcId="{69E1646B-C9A4-AD49-884A-A2CF9289DF75}" destId="{603E5915-7347-C940-99EA-016B0699510F}" srcOrd="2" destOrd="0" presId="urn:microsoft.com/office/officeart/2005/8/layout/orgChart1"/>
    <dgm:cxn modelId="{583D67C1-ED11-6144-93D7-99737EC10E07}" type="presParOf" srcId="{D715DFC6-4A11-3940-BCE6-007984937918}" destId="{22B43775-A620-D447-97E0-82F8AC6FB442}" srcOrd="4" destOrd="0" presId="urn:microsoft.com/office/officeart/2005/8/layout/orgChart1"/>
    <dgm:cxn modelId="{B096C32D-B6EE-F740-8A38-FD715E34CEFB}" type="presParOf" srcId="{D715DFC6-4A11-3940-BCE6-007984937918}" destId="{D588E2D3-9162-BE4C-B9CC-45D989254550}" srcOrd="5" destOrd="0" presId="urn:microsoft.com/office/officeart/2005/8/layout/orgChart1"/>
    <dgm:cxn modelId="{1EA78577-6867-1E46-AA68-4377B7D49903}" type="presParOf" srcId="{D588E2D3-9162-BE4C-B9CC-45D989254550}" destId="{34093F8C-4FCC-254F-B5ED-1005EE5673C0}" srcOrd="0" destOrd="0" presId="urn:microsoft.com/office/officeart/2005/8/layout/orgChart1"/>
    <dgm:cxn modelId="{8A41A858-E72F-964C-9648-C7DFBAFE1AD9}" type="presParOf" srcId="{34093F8C-4FCC-254F-B5ED-1005EE5673C0}" destId="{15E7F794-DD35-1845-844E-AA6EAE5FD3B4}" srcOrd="0" destOrd="0" presId="urn:microsoft.com/office/officeart/2005/8/layout/orgChart1"/>
    <dgm:cxn modelId="{47503CD5-6E50-EB42-BABB-69BC626E1C03}" type="presParOf" srcId="{34093F8C-4FCC-254F-B5ED-1005EE5673C0}" destId="{8975E8F3-A2F8-4740-AA38-BFE8923FC638}" srcOrd="1" destOrd="0" presId="urn:microsoft.com/office/officeart/2005/8/layout/orgChart1"/>
    <dgm:cxn modelId="{791D10FE-2B3E-BF42-8542-730B6615C925}" type="presParOf" srcId="{D588E2D3-9162-BE4C-B9CC-45D989254550}" destId="{F65FD705-9230-CB4C-AA97-8F2926C5A07F}" srcOrd="1" destOrd="0" presId="urn:microsoft.com/office/officeart/2005/8/layout/orgChart1"/>
    <dgm:cxn modelId="{36D480CF-227F-194F-9117-2907286BE733}" type="presParOf" srcId="{D588E2D3-9162-BE4C-B9CC-45D989254550}" destId="{4569485F-D1F1-9747-A6DE-E8858CEE4C6D}" srcOrd="2" destOrd="0" presId="urn:microsoft.com/office/officeart/2005/8/layout/orgChart1"/>
    <dgm:cxn modelId="{12D6A13D-9B72-B447-A4EF-C315352F447C}" type="presParOf" srcId="{86B62C42-5399-4944-B2FD-2D713FEC680F}" destId="{72F81DD7-3FFD-534C-9A5A-08636F69A1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43775-A620-D447-97E0-82F8AC6FB442}">
      <dsp:nvSpPr>
        <dsp:cNvPr id="0" name=""/>
        <dsp:cNvSpPr/>
      </dsp:nvSpPr>
      <dsp:spPr>
        <a:xfrm>
          <a:off x="3721100" y="810982"/>
          <a:ext cx="2621521" cy="1213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4552"/>
              </a:lnTo>
              <a:lnTo>
                <a:pt x="2621521" y="984552"/>
              </a:lnTo>
              <a:lnTo>
                <a:pt x="2621521" y="121301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EF7D1-6464-D547-8501-BAD94FB5F530}">
      <dsp:nvSpPr>
        <dsp:cNvPr id="0" name=""/>
        <dsp:cNvSpPr/>
      </dsp:nvSpPr>
      <dsp:spPr>
        <a:xfrm>
          <a:off x="2891319" y="3116696"/>
          <a:ext cx="285833" cy="7980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8025"/>
              </a:lnTo>
              <a:lnTo>
                <a:pt x="285833" y="79802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5B4B0-8130-FD4F-B96F-AF645F134118}">
      <dsp:nvSpPr>
        <dsp:cNvPr id="0" name=""/>
        <dsp:cNvSpPr/>
      </dsp:nvSpPr>
      <dsp:spPr>
        <a:xfrm>
          <a:off x="3675380" y="810982"/>
          <a:ext cx="91440" cy="12178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89361"/>
              </a:lnTo>
              <a:lnTo>
                <a:pt x="86254" y="989361"/>
              </a:lnTo>
              <a:lnTo>
                <a:pt x="86254" y="1217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60DA-D0B0-FE45-89E2-25E1AA30FDC3}">
      <dsp:nvSpPr>
        <dsp:cNvPr id="0" name=""/>
        <dsp:cNvSpPr/>
      </dsp:nvSpPr>
      <dsp:spPr>
        <a:xfrm>
          <a:off x="1099578" y="810982"/>
          <a:ext cx="2621521" cy="1230971"/>
        </a:xfrm>
        <a:custGeom>
          <a:avLst/>
          <a:gdLst/>
          <a:ahLst/>
          <a:cxnLst/>
          <a:rect l="0" t="0" r="0" b="0"/>
          <a:pathLst>
            <a:path>
              <a:moveTo>
                <a:pt x="2621521" y="0"/>
              </a:moveTo>
              <a:lnTo>
                <a:pt x="2621521" y="1002514"/>
              </a:lnTo>
              <a:lnTo>
                <a:pt x="0" y="1002514"/>
              </a:lnTo>
              <a:lnTo>
                <a:pt x="0" y="123097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EB8BE-E5AF-7242-9401-FA4DBC6E2B85}">
      <dsp:nvSpPr>
        <dsp:cNvPr id="0" name=""/>
        <dsp:cNvSpPr/>
      </dsp:nvSpPr>
      <dsp:spPr>
        <a:xfrm>
          <a:off x="1240569" y="0"/>
          <a:ext cx="4961061" cy="8109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Staten</a:t>
          </a:r>
        </a:p>
      </dsp:txBody>
      <dsp:txXfrm>
        <a:off x="1240569" y="0"/>
        <a:ext cx="4961061" cy="810982"/>
      </dsp:txXfrm>
    </dsp:sp>
    <dsp:sp modelId="{952CAB40-68EB-0547-A6E5-1E2607922569}">
      <dsp:nvSpPr>
        <dsp:cNvPr id="0" name=""/>
        <dsp:cNvSpPr/>
      </dsp:nvSpPr>
      <dsp:spPr>
        <a:xfrm>
          <a:off x="11683" y="2041954"/>
          <a:ext cx="2175789" cy="10878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err="1"/>
            <a:t>Privata</a:t>
          </a:r>
          <a:r>
            <a:rPr lang="en-GB" sz="2500" kern="1200" dirty="0"/>
            <a:t> </a:t>
          </a:r>
          <a:r>
            <a:rPr lang="en-GB" sz="2500" kern="1200" dirty="0" err="1"/>
            <a:t>sektorn</a:t>
          </a:r>
          <a:r>
            <a:rPr lang="en-GB" sz="2500" kern="1200" dirty="0"/>
            <a:t>/</a:t>
          </a:r>
          <a:r>
            <a:rPr lang="en-GB" sz="2500" kern="1200" dirty="0" err="1"/>
            <a:t>Företag</a:t>
          </a:r>
          <a:endParaRPr lang="en-GB" sz="2500" kern="1200" dirty="0"/>
        </a:p>
      </dsp:txBody>
      <dsp:txXfrm>
        <a:off x="11683" y="2041954"/>
        <a:ext cx="2175789" cy="1087894"/>
      </dsp:txXfrm>
    </dsp:sp>
    <dsp:sp modelId="{CDE86AB8-C259-9B4F-961F-34BCAB4B4E56}">
      <dsp:nvSpPr>
        <dsp:cNvPr id="0" name=""/>
        <dsp:cNvSpPr/>
      </dsp:nvSpPr>
      <dsp:spPr>
        <a:xfrm>
          <a:off x="2673740" y="2028801"/>
          <a:ext cx="2175789" cy="10878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err="1"/>
            <a:t>Kommunerna</a:t>
          </a:r>
          <a:endParaRPr lang="en-GB" sz="2500" kern="1200" dirty="0"/>
        </a:p>
      </dsp:txBody>
      <dsp:txXfrm>
        <a:off x="2673740" y="2028801"/>
        <a:ext cx="2175789" cy="1087894"/>
      </dsp:txXfrm>
    </dsp:sp>
    <dsp:sp modelId="{E635C847-9552-E74F-B6EA-9EE7E3B2E762}">
      <dsp:nvSpPr>
        <dsp:cNvPr id="0" name=""/>
        <dsp:cNvSpPr/>
      </dsp:nvSpPr>
      <dsp:spPr>
        <a:xfrm>
          <a:off x="3177152" y="3370774"/>
          <a:ext cx="2175789" cy="10878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err="1"/>
            <a:t>Välfärd</a:t>
          </a:r>
          <a:endParaRPr lang="en-GB" sz="2500" kern="1200" dirty="0"/>
        </a:p>
      </dsp:txBody>
      <dsp:txXfrm>
        <a:off x="3177152" y="3370774"/>
        <a:ext cx="2175789" cy="1087894"/>
      </dsp:txXfrm>
    </dsp:sp>
    <dsp:sp modelId="{15E7F794-DD35-1845-844E-AA6EAE5FD3B4}">
      <dsp:nvSpPr>
        <dsp:cNvPr id="0" name=""/>
        <dsp:cNvSpPr/>
      </dsp:nvSpPr>
      <dsp:spPr>
        <a:xfrm>
          <a:off x="5254727" y="2023992"/>
          <a:ext cx="2175789" cy="10878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err="1"/>
            <a:t>Hushållen</a:t>
          </a:r>
          <a:endParaRPr lang="en-GB" sz="2500" kern="1200" dirty="0"/>
        </a:p>
      </dsp:txBody>
      <dsp:txXfrm>
        <a:off x="5254727" y="2023992"/>
        <a:ext cx="2175789" cy="1087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8F2B4-9D4F-0E4B-BF2E-8A564BF708AA}" type="datetimeFigureOut">
              <a:rPr lang="sv-SE" smtClean="0"/>
              <a:t>2021-10-12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6BC88-26F2-7F47-9082-97119334C59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70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7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38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93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6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2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75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2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5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4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11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13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8C640-83EB-F44A-A3BE-CDEBEC34FCE8}" type="datetimeFigureOut">
              <a:rPr lang="sv-SE" smtClean="0"/>
              <a:t>2021-10-12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46D20-25B6-BD43-BA4D-AFFB7A259E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8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314154" y="362840"/>
            <a:ext cx="855427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dirty="0"/>
          </a:p>
          <a:p>
            <a:pPr algn="ctr"/>
            <a:endParaRPr lang="sv-SE" b="1" dirty="0"/>
          </a:p>
          <a:p>
            <a:pPr algn="ctr"/>
            <a:endParaRPr lang="sv-SE" sz="2800" b="1" dirty="0"/>
          </a:p>
          <a:p>
            <a:pPr algn="ctr"/>
            <a:r>
              <a:rPr lang="sv-SE" sz="3200" b="1" dirty="0" smtClean="0"/>
              <a:t>Flyktingmigration och </a:t>
            </a:r>
            <a:r>
              <a:rPr lang="sv-SE" sz="3200" b="1" dirty="0"/>
              <a:t>frågan om kostnaderna</a:t>
            </a:r>
          </a:p>
          <a:p>
            <a:pPr algn="ctr"/>
            <a:endParaRPr lang="sv-SE" sz="2000" b="1" dirty="0"/>
          </a:p>
          <a:p>
            <a:pPr algn="ctr"/>
            <a:r>
              <a:rPr lang="sv-SE" sz="2000" b="1" dirty="0"/>
              <a:t>Peo Hansen</a:t>
            </a:r>
          </a:p>
          <a:p>
            <a:pPr algn="ctr"/>
            <a:endParaRPr lang="sv-SE" sz="1200" dirty="0"/>
          </a:p>
          <a:p>
            <a:pPr algn="ctr"/>
            <a:r>
              <a:rPr lang="sv-SE" sz="2000" dirty="0"/>
              <a:t>Professor Statsvetenskap</a:t>
            </a:r>
          </a:p>
          <a:p>
            <a:pPr algn="ctr"/>
            <a:r>
              <a:rPr lang="sv-SE" sz="2000" dirty="0"/>
              <a:t>Institutet för forskning om migration, etnicitet och samhälle, REMESO</a:t>
            </a:r>
          </a:p>
          <a:p>
            <a:pPr algn="ctr"/>
            <a:r>
              <a:rPr lang="sv-SE" sz="2000" dirty="0"/>
              <a:t>Linköpings universitet, Campus Norrköping</a:t>
            </a:r>
          </a:p>
          <a:p>
            <a:pPr algn="ctr"/>
            <a:endParaRPr lang="sv-SE" sz="2000" dirty="0"/>
          </a:p>
          <a:p>
            <a:pPr algn="ctr"/>
            <a:r>
              <a:rPr lang="sv-SE" sz="2000" dirty="0" err="1"/>
              <a:t>peo.hansen@liu.se</a:t>
            </a:r>
            <a:endParaRPr lang="sv-SE" sz="2000" dirty="0"/>
          </a:p>
          <a:p>
            <a:pPr algn="ctr"/>
            <a:endParaRPr lang="sv-SE" sz="2000" b="1" i="1" dirty="0" smtClean="0"/>
          </a:p>
          <a:p>
            <a:pPr algn="ctr"/>
            <a:r>
              <a:rPr lang="sv-SE" sz="2400" b="1" dirty="0" smtClean="0"/>
              <a:t>Länsstyrelsen Skåne</a:t>
            </a:r>
            <a:endParaRPr lang="sv-SE" sz="2400" b="1" dirty="0" smtClean="0"/>
          </a:p>
          <a:p>
            <a:pPr algn="ctr"/>
            <a:endParaRPr lang="sv-SE" sz="2000" b="1" i="1" dirty="0"/>
          </a:p>
          <a:p>
            <a:pPr algn="ctr"/>
            <a:r>
              <a:rPr lang="sv-SE" dirty="0" smtClean="0"/>
              <a:t>13</a:t>
            </a:r>
            <a:r>
              <a:rPr lang="sv-SE" dirty="0" smtClean="0"/>
              <a:t> oktober2021</a:t>
            </a:r>
            <a:endParaRPr lang="sv-SE" sz="2000" dirty="0"/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21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71551" y="1437412"/>
            <a:ext cx="7572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>
                <a:ea typeface="Times New Roman" charset="0"/>
              </a:rPr>
              <a:t>Integrationschefen i Östersund, Jens </a:t>
            </a:r>
            <a:r>
              <a:rPr lang="sv-SE" sz="3200" b="1" dirty="0" err="1">
                <a:ea typeface="Times New Roman" charset="0"/>
              </a:rPr>
              <a:t>Fladvad</a:t>
            </a:r>
            <a:r>
              <a:rPr lang="sv-SE" sz="3200" b="1" dirty="0">
                <a:ea typeface="Times New Roman" charset="0"/>
              </a:rPr>
              <a:t>: ”Östersund vill ju växa och då tänker vi att ju fler kommuninvånare desto bättre. Vi vill satsa på den här gruppen och ser dem som resurser till vårt lokalsamhälle” (</a:t>
            </a:r>
            <a:r>
              <a:rPr lang="sv-SE" sz="3200" b="1" i="1" dirty="0">
                <a:ea typeface="Times New Roman" charset="0"/>
              </a:rPr>
              <a:t>Dagens ETC </a:t>
            </a:r>
            <a:r>
              <a:rPr lang="sv-SE" sz="3200" b="1" dirty="0">
                <a:ea typeface="Times New Roman" charset="0"/>
              </a:rPr>
              <a:t>2019).</a:t>
            </a:r>
            <a:r>
              <a:rPr lang="sv-SE" sz="3200" b="1" dirty="0"/>
              <a:t> </a:t>
            </a:r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151221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57263" y="1912294"/>
            <a:ext cx="76009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400" b="1" dirty="0" smtClean="0">
                <a:ea typeface="Times New Roman" charset="0"/>
                <a:cs typeface="Minion Pro" charset="0"/>
              </a:rPr>
              <a:t>2016 Laxå,</a:t>
            </a:r>
            <a:r>
              <a:rPr lang="sv-SE" sz="2400" b="1" baseline="30000" dirty="0">
                <a:ea typeface="Times New Roman" charset="0"/>
                <a:cs typeface="Minion Pro" charset="0"/>
              </a:rPr>
              <a:t>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5 </a:t>
            </a:r>
            <a:r>
              <a:rPr lang="sv-SE" sz="2400" b="1" dirty="0">
                <a:ea typeface="Times New Roman" charset="0"/>
                <a:cs typeface="Minion Pro" charset="0"/>
              </a:rPr>
              <a:t>700 invånare,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tog emot </a:t>
            </a:r>
            <a:r>
              <a:rPr lang="sv-SE" sz="2400" b="1" dirty="0">
                <a:ea typeface="Times New Roman" charset="0"/>
                <a:cs typeface="Minion Pro" charset="0"/>
              </a:rPr>
              <a:t>cirka 550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asylsökande.</a:t>
            </a:r>
          </a:p>
          <a:p>
            <a:pPr>
              <a:spcAft>
                <a:spcPts val="0"/>
              </a:spcAft>
            </a:pPr>
            <a:r>
              <a:rPr lang="sv-SE" sz="2400" b="1" dirty="0">
                <a:ea typeface="Times New Roman" charset="0"/>
                <a:cs typeface="Minion Pro" charset="0"/>
              </a:rPr>
              <a:t>F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emte </a:t>
            </a:r>
            <a:r>
              <a:rPr lang="sv-SE" sz="2400" b="1" dirty="0">
                <a:ea typeface="Times New Roman" charset="0"/>
                <a:cs typeface="Minion Pro" charset="0"/>
              </a:rPr>
              <a:t>största mottagandet; och Laxå hade tagit emot många flyktingar under ett antal år – sammanlagt fler än 900 mellan 2012 och 2016 (</a:t>
            </a:r>
            <a:r>
              <a:rPr lang="sv-SE" sz="2400" b="1" i="1" dirty="0">
                <a:ea typeface="Times New Roman" charset="0"/>
                <a:cs typeface="Minion Pro" charset="0"/>
              </a:rPr>
              <a:t>Dagens Samhälle </a:t>
            </a:r>
            <a:r>
              <a:rPr lang="sv-SE" sz="2400" b="1" dirty="0">
                <a:ea typeface="Times New Roman" charset="0"/>
                <a:cs typeface="Minion Pro" charset="0"/>
              </a:rPr>
              <a:t>2016).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2020 </a:t>
            </a:r>
            <a:r>
              <a:rPr lang="sv-SE" sz="2400" b="1" dirty="0">
                <a:ea typeface="Times New Roman" charset="0"/>
                <a:cs typeface="Minion Pro" charset="0"/>
              </a:rPr>
              <a:t>tog Laxå emot proportionellt flest flyktingar av alla kommuner i Sverige (Sveriges Television 2020b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).</a:t>
            </a:r>
          </a:p>
          <a:p>
            <a:pPr>
              <a:spcAft>
                <a:spcPts val="0"/>
              </a:spcAft>
            </a:pPr>
            <a:endParaRPr lang="sv-SE" sz="2400" b="1" dirty="0">
              <a:ea typeface="Times New Roman" charset="0"/>
              <a:cs typeface="Mini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71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42974" y="1081119"/>
            <a:ext cx="72723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Laxå  var Sveriges fattigaste kommun</a:t>
            </a:r>
          </a:p>
          <a:p>
            <a:pPr marL="285750" indent="-28575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År 2013 ökade Laxås befolkning för första gången på mer än 40 år</a:t>
            </a:r>
          </a:p>
          <a:p>
            <a:pPr marL="285750" indent="-28575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Skapa ett överskott på 7,8 </a:t>
            </a:r>
            <a:r>
              <a:rPr lang="sv-SE" sz="2400" b="1" dirty="0" err="1" smtClean="0">
                <a:ea typeface="Times New Roman" charset="0"/>
                <a:cs typeface="Minion Pro" charset="0"/>
              </a:rPr>
              <a:t>milj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 2013</a:t>
            </a:r>
            <a:endParaRPr lang="sv-SE" sz="2400" b="1" dirty="0">
              <a:ea typeface="Times New Roman" charset="0"/>
              <a:cs typeface="Minion Pro" charset="0"/>
            </a:endParaRPr>
          </a:p>
          <a:p>
            <a:pPr marL="285750" indent="-28575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Positiva trenden fortsatte under 2014 (9,6 miljoner) 2015 (10,3 </a:t>
            </a:r>
            <a:r>
              <a:rPr lang="sv-SE" sz="2400" b="1" dirty="0" err="1">
                <a:ea typeface="Times New Roman" charset="0"/>
                <a:cs typeface="Minion Pro" charset="0"/>
              </a:rPr>
              <a:t>milj</a:t>
            </a:r>
            <a:r>
              <a:rPr lang="sv-SE" sz="2400" b="1" dirty="0">
                <a:ea typeface="Times New Roman" charset="0"/>
                <a:cs typeface="Minion Pro" charset="0"/>
              </a:rPr>
              <a:t>), 2016 (32,5 </a:t>
            </a:r>
            <a:r>
              <a:rPr lang="sv-SE" sz="2400" b="1" dirty="0" err="1">
                <a:ea typeface="Times New Roman" charset="0"/>
                <a:cs typeface="Minion Pro" charset="0"/>
              </a:rPr>
              <a:t>milj</a:t>
            </a:r>
            <a:r>
              <a:rPr lang="sv-SE" sz="2400" b="1" dirty="0">
                <a:ea typeface="Times New Roman" charset="0"/>
                <a:cs typeface="Minion Pro" charset="0"/>
              </a:rPr>
              <a:t>); 2017 (15,2 </a:t>
            </a:r>
            <a:r>
              <a:rPr lang="sv-SE" sz="2400" b="1" dirty="0" err="1">
                <a:ea typeface="Times New Roman" charset="0"/>
                <a:cs typeface="Minion Pro" charset="0"/>
              </a:rPr>
              <a:t>milj</a:t>
            </a:r>
            <a:r>
              <a:rPr lang="sv-SE" sz="2400" b="1" dirty="0">
                <a:ea typeface="Times New Roman" charset="0"/>
                <a:cs typeface="Minion Pro" charset="0"/>
              </a:rPr>
              <a:t>); 2018 (11,1) (Laxå kommun 2019).</a:t>
            </a:r>
          </a:p>
          <a:p>
            <a:pPr marL="285750" indent="-28575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Före 2013 var Laxå kraftigt skuldsatt; 2012 uppgick de totala skulderna till mer än 120 miljoner kronor. 2019 var planen är att den ska ha betalats av helt i slutet av 2021 (Laxå kommun 2019a, s. 29–31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)</a:t>
            </a:r>
            <a:endParaRPr lang="sv-SE" sz="2400" b="1" dirty="0">
              <a:ea typeface="Times New Roman" charset="0"/>
              <a:cs typeface="Mini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7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42963" y="985749"/>
            <a:ext cx="77438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</a:rPr>
              <a:t>Flyktingmedlen möjliggjort stora investeringar i såväl flyktingarna som kommunens övergripande välfärd och infrastruktur</a:t>
            </a:r>
            <a:r>
              <a:rPr lang="sv-SE" sz="2400" b="1" dirty="0" smtClean="0">
                <a:ea typeface="Times New Roman" charset="0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Ny skola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Nytt äldreboende.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Byggt ut en förskola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Byggt ut en anläggning för korttidsvård (Laxå kommun 2019a).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Laxå har även tillfört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lärarresurser, </a:t>
            </a:r>
            <a:r>
              <a:rPr lang="sv-SE" sz="2400" b="1" dirty="0">
                <a:ea typeface="Times New Roman" charset="0"/>
                <a:cs typeface="Minion Pro" charset="0"/>
              </a:rPr>
              <a:t>sängar till vården och nya resurser till sin socialtjänst. I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nvesterat </a:t>
            </a:r>
            <a:r>
              <a:rPr lang="sv-SE" sz="2400" b="1" dirty="0">
                <a:ea typeface="Times New Roman" charset="0"/>
                <a:cs typeface="Minion Pro" charset="0"/>
              </a:rPr>
              <a:t>i vägunderhåll, lekplatser, turism, kultur samt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renovering </a:t>
            </a:r>
            <a:r>
              <a:rPr lang="sv-SE" sz="2400" b="1" dirty="0">
                <a:ea typeface="Times New Roman" charset="0"/>
                <a:cs typeface="Minion Pro" charset="0"/>
              </a:rPr>
              <a:t>av byggnader, </a:t>
            </a:r>
          </a:p>
        </p:txBody>
      </p:sp>
    </p:spTree>
    <p:extLst>
      <p:ext uri="{BB962C8B-B14F-4D97-AF65-F5344CB8AC3E}">
        <p14:creationId xmlns:p14="http://schemas.microsoft.com/office/powerpoint/2010/main" val="199297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42962" y="1096744"/>
            <a:ext cx="75723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 smtClean="0">
                <a:ea typeface="Times New Roman" charset="0"/>
                <a:cs typeface="Minion Pro" charset="0"/>
              </a:rPr>
              <a:t>Målsättning </a:t>
            </a:r>
            <a:r>
              <a:rPr lang="sv-SE" sz="2400" b="1" dirty="0">
                <a:ea typeface="Times New Roman" charset="0"/>
                <a:cs typeface="Minion Pro" charset="0"/>
              </a:rPr>
              <a:t>har varit att lyckas få hälften att bo kvar och rota sig i Laxå. Hittills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65 </a:t>
            </a:r>
            <a:r>
              <a:rPr lang="sv-SE" sz="2400" b="1" dirty="0">
                <a:ea typeface="Times New Roman" charset="0"/>
                <a:cs typeface="Minion Pro" charset="0"/>
              </a:rPr>
              <a:t>procent som stannar kvar efter de två första etableringsåren (SVT 2020a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).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Minion Pro" charset="0"/>
              </a:rPr>
              <a:t>M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ånga </a:t>
            </a:r>
            <a:r>
              <a:rPr lang="sv-SE" sz="2400" b="1" dirty="0">
                <a:ea typeface="Times New Roman" charset="0"/>
                <a:cs typeface="Minion Pro" charset="0"/>
              </a:rPr>
              <a:t>flyktingar också valt att flytta till Laxå från andra kommuner (Laxå kommun, 2019c). </a:t>
            </a:r>
            <a:endParaRPr lang="sv-SE" sz="2400" b="1" dirty="0" smtClean="0">
              <a:ea typeface="Times New Roman" charset="0"/>
              <a:cs typeface="Minion Pro" charset="0"/>
            </a:endParaRP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 smtClean="0">
                <a:ea typeface="Times New Roman" charset="0"/>
                <a:cs typeface="Minion Pro" charset="0"/>
              </a:rPr>
              <a:t>2018 </a:t>
            </a:r>
            <a:r>
              <a:rPr lang="sv-SE" sz="2400" b="1" dirty="0">
                <a:ea typeface="Times New Roman" charset="0"/>
                <a:cs typeface="Minion Pro" charset="0"/>
              </a:rPr>
              <a:t>var 42 procent av flyktingarna i Sverige i sysselsättning eller studier 90 dagar efter det att de har slutfört det tvååriga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integrationsprogrammet.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 smtClean="0">
                <a:ea typeface="Times New Roman" charset="0"/>
                <a:cs typeface="Minion Pro" charset="0"/>
              </a:rPr>
              <a:t>I </a:t>
            </a:r>
            <a:r>
              <a:rPr lang="sv-SE" sz="2400" b="1" dirty="0">
                <a:ea typeface="Times New Roman" charset="0"/>
                <a:cs typeface="Minion Pro" charset="0"/>
              </a:rPr>
              <a:t>Laxå är sysselsättningsgraden 50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procent</a:t>
            </a:r>
            <a:r>
              <a:rPr lang="sv-SE" sz="2400" b="1" dirty="0">
                <a:ea typeface="Times New Roman" charset="0"/>
                <a:cs typeface="Minion Pro" charset="0"/>
              </a:rPr>
              <a:t>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(Laxå </a:t>
            </a:r>
            <a:r>
              <a:rPr lang="sv-SE" sz="2400" b="1" dirty="0">
                <a:ea typeface="Times New Roman" charset="0"/>
                <a:cs typeface="Minion Pro" charset="0"/>
              </a:rPr>
              <a:t>kommun 2019c: 4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).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400" b="1" dirty="0" smtClean="0">
                <a:ea typeface="Times New Roman" charset="0"/>
                <a:cs typeface="Minion Pro" charset="0"/>
              </a:rPr>
              <a:t>Åre ligger </a:t>
            </a:r>
            <a:r>
              <a:rPr lang="sv-SE" sz="2400" b="1" dirty="0">
                <a:ea typeface="Times New Roman" charset="0"/>
                <a:cs typeface="Minion Pro" charset="0"/>
              </a:rPr>
              <a:t>på 70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procent.</a:t>
            </a:r>
          </a:p>
        </p:txBody>
      </p:sp>
    </p:spTree>
    <p:extLst>
      <p:ext uri="{BB962C8B-B14F-4D97-AF65-F5344CB8AC3E}">
        <p14:creationId xmlns:p14="http://schemas.microsoft.com/office/powerpoint/2010/main" val="156358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85837" y="1026289"/>
            <a:ext cx="70008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r>
              <a:rPr lang="sv-SE" sz="2800" b="1" dirty="0">
                <a:ea typeface="Times New Roman" charset="0"/>
                <a:cs typeface="Minion Pro" charset="0"/>
              </a:rPr>
              <a:t>Självförsörjningsgraden hos de flyktingar som genomgick det tvååriga integrationsprogrammet mellan 2013 och 2016 är 84 procent i Laxå och har hållit sig på den nivån sedan dess (Sveriges Television 2020b). I Sverige totalt var 48 procent av de flyktingar som togs emot 2011 i sysselsättning efter fem år (Sveriges regering 2018d).</a:t>
            </a:r>
          </a:p>
          <a:p>
            <a:pPr marL="342900" indent="-342900">
              <a:spcAft>
                <a:spcPts val="0"/>
              </a:spcAft>
              <a:buFont typeface="Arial" charset="0"/>
              <a:buChar char="•"/>
            </a:pPr>
            <a:endParaRPr lang="sv-SE" sz="2800" b="1" dirty="0">
              <a:ea typeface="Times New Roman" charset="0"/>
              <a:cs typeface="Mini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1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545059" y="1913206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smtClean="0"/>
              <a:t>2015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17055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05913" y="1111347"/>
            <a:ext cx="7702656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3200" b="1" dirty="0" smtClean="0"/>
              <a:t>Stor oro för svensk ekonomi och statsfinanser: Det finanspolitiska ramverket och överskottsmålet var pausat</a:t>
            </a:r>
            <a:endParaRPr lang="sv-SE" sz="3200" b="1" dirty="0"/>
          </a:p>
          <a:p>
            <a:pPr marL="457200" indent="-457200">
              <a:buFont typeface="Arial" charset="0"/>
              <a:buChar char="•"/>
            </a:pPr>
            <a:r>
              <a:rPr lang="sv-SE" sz="3200" b="1" dirty="0" smtClean="0"/>
              <a:t>Regeringen</a:t>
            </a:r>
          </a:p>
          <a:p>
            <a:pPr marL="457200" indent="-457200">
              <a:buFont typeface="Arial" charset="0"/>
              <a:buChar char="•"/>
            </a:pPr>
            <a:r>
              <a:rPr lang="sv-SE" sz="3200" b="1" dirty="0" smtClean="0"/>
              <a:t>Oppositionen</a:t>
            </a:r>
          </a:p>
          <a:p>
            <a:pPr marL="457200" indent="-457200">
              <a:buFont typeface="Arial" charset="0"/>
              <a:buChar char="•"/>
            </a:pPr>
            <a:r>
              <a:rPr lang="sv-SE" sz="3200" b="1" dirty="0" smtClean="0"/>
              <a:t>Media</a:t>
            </a:r>
          </a:p>
          <a:p>
            <a:pPr marL="457200" indent="-457200">
              <a:buFont typeface="Arial" charset="0"/>
              <a:buChar char="•"/>
            </a:pPr>
            <a:r>
              <a:rPr lang="sv-SE" sz="3200" b="1" dirty="0" smtClean="0"/>
              <a:t>Finanspolitiska Rådet</a:t>
            </a:r>
          </a:p>
          <a:p>
            <a:pPr marL="457200" indent="-457200">
              <a:buFont typeface="Arial" charset="0"/>
              <a:buChar char="•"/>
            </a:pPr>
            <a:r>
              <a:rPr lang="sv-SE" sz="3200" b="1" dirty="0" smtClean="0"/>
              <a:t>Konjunkturinstitutet</a:t>
            </a:r>
          </a:p>
          <a:p>
            <a:pPr marL="457200" indent="-457200">
              <a:buFont typeface="Arial" charset="0"/>
              <a:buChar char="•"/>
            </a:pPr>
            <a:r>
              <a:rPr lang="sv-SE" sz="3200" b="1" dirty="0" smtClean="0"/>
              <a:t>Ekonomistyrningsverket</a:t>
            </a:r>
          </a:p>
        </p:txBody>
      </p:sp>
    </p:spTree>
    <p:extLst>
      <p:ext uri="{BB962C8B-B14F-4D97-AF65-F5344CB8AC3E}">
        <p14:creationId xmlns:p14="http://schemas.microsoft.com/office/powerpoint/2010/main" val="13712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85863" y="811887"/>
            <a:ext cx="69679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Magdalena Anderssons ständiga varningar om att flyktingmottagandet inte var ekonomiskt hållbart: </a:t>
            </a:r>
          </a:p>
          <a:p>
            <a:endParaRPr lang="sv-SE" sz="2800" b="1" dirty="0"/>
          </a:p>
          <a:p>
            <a:r>
              <a:rPr lang="sv-SE" sz="2800" b="1" dirty="0"/>
              <a:t>“Vi kommer både låna och spara”, sa hon till </a:t>
            </a:r>
            <a:r>
              <a:rPr lang="sv-SE" sz="2800" b="1" i="1" dirty="0"/>
              <a:t>Dagens industri</a:t>
            </a:r>
            <a:r>
              <a:rPr lang="sv-SE" sz="2800" b="1" dirty="0"/>
              <a:t> i oktober 2015:</a:t>
            </a:r>
          </a:p>
          <a:p>
            <a:r>
              <a:rPr lang="sv-SE" sz="2800" b="1" dirty="0"/>
              <a:t>”Det handlar om att kapa kostnader för migration och titta på kostnader för andra områden. Men det kommer också handla om att låna mer pengar</a:t>
            </a:r>
            <a:r>
              <a:rPr lang="sv-SE" sz="2800" b="1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797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28800" y="1454835"/>
            <a:ext cx="668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>
                <a:solidFill>
                  <a:srgbClr val="222222"/>
                </a:solidFill>
              </a:rPr>
              <a:t>Magdalena Andersson:</a:t>
            </a:r>
          </a:p>
          <a:p>
            <a:endParaRPr lang="sv-SE" sz="3200" b="1" dirty="0">
              <a:solidFill>
                <a:srgbClr val="222222"/>
              </a:solidFill>
            </a:endParaRPr>
          </a:p>
          <a:p>
            <a:r>
              <a:rPr lang="sv-SE" sz="3200" b="1" dirty="0">
                <a:solidFill>
                  <a:srgbClr val="222222"/>
                </a:solidFill>
              </a:rPr>
              <a:t>”Finansministern: Barnfattigdom skäl för stramare flyktingpolitik</a:t>
            </a:r>
          </a:p>
          <a:p>
            <a:endParaRPr lang="sv-SE" sz="3200" b="1" i="0" u="none" strike="noStrike" dirty="0">
              <a:solidFill>
                <a:srgbClr val="222222"/>
              </a:solidFill>
              <a:effectLst/>
            </a:endParaRPr>
          </a:p>
          <a:p>
            <a:r>
              <a:rPr lang="sv-SE" sz="3200" b="1" i="1" dirty="0">
                <a:solidFill>
                  <a:srgbClr val="222222"/>
                </a:solidFill>
              </a:rPr>
              <a:t>Dagens Nyheter</a:t>
            </a:r>
            <a:r>
              <a:rPr lang="sv-SE" sz="3200" b="1" dirty="0">
                <a:solidFill>
                  <a:srgbClr val="222222"/>
                </a:solidFill>
              </a:rPr>
              <a:t>, 28 maj 2018</a:t>
            </a:r>
            <a:endParaRPr lang="sv-SE" sz="3200" b="1" i="0" u="none" strike="noStrike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57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57250"/>
            <a:ext cx="3336964" cy="51435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364224" y="5383530"/>
            <a:ext cx="249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Agenda Publishing, 2021</a:t>
            </a:r>
          </a:p>
        </p:txBody>
      </p:sp>
    </p:spTree>
    <p:extLst>
      <p:ext uri="{BB962C8B-B14F-4D97-AF65-F5344CB8AC3E}">
        <p14:creationId xmlns:p14="http://schemas.microsoft.com/office/powerpoint/2010/main" val="6009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m 2" title="Household">
            <a:hlinkClick r:id="" action="ppaction://hlinkshowjump?jump=firstslide" highlightClick="1"/>
            <a:extLst>
              <a:ext uri="{FF2B5EF4-FFF2-40B4-BE49-F238E27FC236}">
                <a16:creationId xmlns="" xmlns:a16="http://schemas.microsoft.com/office/drawing/2014/main" id="{C7453BE4-73E6-164A-9558-8E661C4A8C32}"/>
              </a:ext>
            </a:extLst>
          </p:cNvPr>
          <p:cNvSpPr/>
          <p:nvPr/>
        </p:nvSpPr>
        <p:spPr>
          <a:xfrm>
            <a:off x="-6881" y="867335"/>
            <a:ext cx="9144000" cy="5143500"/>
          </a:xfrm>
          <a:prstGeom prst="actionButtonHome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>
              <a:noFill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="" xmlns:a16="http://schemas.microsoft.com/office/drawing/2014/main" id="{5CD9A853-0341-C54B-8B6F-DB020D36F3C3}"/>
              </a:ext>
            </a:extLst>
          </p:cNvPr>
          <p:cNvSpPr txBox="1"/>
          <p:nvPr/>
        </p:nvSpPr>
        <p:spPr>
          <a:xfrm>
            <a:off x="4013218" y="2474977"/>
            <a:ext cx="1242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100" b="1" dirty="0"/>
              <a:t>Hushållet</a:t>
            </a:r>
          </a:p>
          <a:p>
            <a:r>
              <a:rPr lang="sv-SE" sz="2100" b="1" dirty="0"/>
              <a:t>Sverige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="" xmlns:a16="http://schemas.microsoft.com/office/drawing/2014/main" id="{0EC326CE-9CB0-1548-BB50-A5CDBC5D25E6}"/>
              </a:ext>
            </a:extLst>
          </p:cNvPr>
          <p:cNvSpPr txBox="1"/>
          <p:nvPr/>
        </p:nvSpPr>
        <p:spPr>
          <a:xfrm>
            <a:off x="7057664" y="33747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350" dirty="0"/>
          </a:p>
        </p:txBody>
      </p:sp>
      <p:sp>
        <p:nvSpPr>
          <p:cNvPr id="9" name="textruta 8">
            <a:extLst>
              <a:ext uri="{FF2B5EF4-FFF2-40B4-BE49-F238E27FC236}">
                <a16:creationId xmlns="" xmlns:a16="http://schemas.microsoft.com/office/drawing/2014/main" id="{B887B05F-C84B-4A41-8A28-3CE3D88D804F}"/>
              </a:ext>
            </a:extLst>
          </p:cNvPr>
          <p:cNvSpPr txBox="1"/>
          <p:nvPr/>
        </p:nvSpPr>
        <p:spPr>
          <a:xfrm>
            <a:off x="533168" y="1378043"/>
            <a:ext cx="252613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dirty="0"/>
              <a:t>Före flyktingmottagandet</a:t>
            </a:r>
          </a:p>
          <a:p>
            <a:r>
              <a:rPr lang="sv-SE" sz="1500" b="1" dirty="0"/>
              <a:t>Staten spenderar 100</a:t>
            </a:r>
          </a:p>
          <a:p>
            <a:r>
              <a:rPr lang="sv-SE" sz="1500" b="1" dirty="0"/>
              <a:t>Skattar 100</a:t>
            </a:r>
          </a:p>
          <a:p>
            <a:r>
              <a:rPr lang="sv-SE" sz="1500" b="1" dirty="0"/>
              <a:t>= Budgetbalans</a:t>
            </a:r>
          </a:p>
          <a:p>
            <a:endParaRPr lang="sv-SE" sz="1500" b="1" dirty="0"/>
          </a:p>
          <a:p>
            <a:r>
              <a:rPr lang="sv-SE" sz="1500" b="1" dirty="0"/>
              <a:t>Efter flyktingmottagandet</a:t>
            </a:r>
          </a:p>
          <a:p>
            <a:r>
              <a:rPr lang="sv-SE" sz="1500" b="1" dirty="0"/>
              <a:t>Spenderar 110</a:t>
            </a:r>
          </a:p>
          <a:p>
            <a:endParaRPr lang="sv-SE" sz="1500" b="1" dirty="0"/>
          </a:p>
          <a:p>
            <a:r>
              <a:rPr lang="sv-SE" sz="1500" b="1" dirty="0"/>
              <a:t>Underskott 10</a:t>
            </a:r>
          </a:p>
          <a:p>
            <a:endParaRPr lang="sv-SE" sz="1500" b="1" dirty="0"/>
          </a:p>
          <a:p>
            <a:r>
              <a:rPr lang="sv-SE" sz="1500" b="1" dirty="0"/>
              <a:t>Skattehöjningar</a:t>
            </a:r>
          </a:p>
          <a:p>
            <a:r>
              <a:rPr lang="sv-SE" sz="1500" b="1" dirty="0"/>
              <a:t>Besparingar</a:t>
            </a:r>
          </a:p>
          <a:p>
            <a:r>
              <a:rPr lang="sv-SE" sz="1500" b="1" dirty="0"/>
              <a:t>Låna</a:t>
            </a:r>
          </a:p>
          <a:p>
            <a:endParaRPr lang="sv-SE" sz="1500" b="1" dirty="0"/>
          </a:p>
          <a:p>
            <a:r>
              <a:rPr lang="sv-SE" sz="1500" b="1" dirty="0"/>
              <a:t>Omfördelning från medborgare till nyanlända flyktingar (x kronor)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="" xmlns:a16="http://schemas.microsoft.com/office/drawing/2014/main" id="{8F89C7B1-110C-A340-BA66-363B6E5B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64" y="3921648"/>
            <a:ext cx="822960" cy="822960"/>
          </a:xfrm>
          <a:prstGeom prst="rect">
            <a:avLst/>
          </a:prstGeom>
        </p:spPr>
      </p:pic>
      <p:sp>
        <p:nvSpPr>
          <p:cNvPr id="11" name="Vänster 10">
            <a:extLst>
              <a:ext uri="{FF2B5EF4-FFF2-40B4-BE49-F238E27FC236}">
                <a16:creationId xmlns="" xmlns:a16="http://schemas.microsoft.com/office/drawing/2014/main" id="{42A31B2A-68F3-DE40-99B7-A47A9E3B3612}"/>
              </a:ext>
            </a:extLst>
          </p:cNvPr>
          <p:cNvSpPr/>
          <p:nvPr/>
        </p:nvSpPr>
        <p:spPr>
          <a:xfrm>
            <a:off x="5688073" y="3921648"/>
            <a:ext cx="1281029" cy="7118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textruta 12">
            <a:extLst>
              <a:ext uri="{FF2B5EF4-FFF2-40B4-BE49-F238E27FC236}">
                <a16:creationId xmlns="" xmlns:a16="http://schemas.microsoft.com/office/drawing/2014/main" id="{B4BBED6D-6C00-964C-9C9C-7DBFC4E5BFD5}"/>
              </a:ext>
            </a:extLst>
          </p:cNvPr>
          <p:cNvSpPr txBox="1"/>
          <p:nvPr/>
        </p:nvSpPr>
        <p:spPr>
          <a:xfrm>
            <a:off x="7057664" y="2867392"/>
            <a:ext cx="1903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Kostnad</a:t>
            </a:r>
            <a:r>
              <a:rPr lang="en-GB" b="1" dirty="0"/>
              <a:t>= 10</a:t>
            </a:r>
          </a:p>
          <a:p>
            <a:r>
              <a:rPr lang="en-GB" b="1" dirty="0" err="1"/>
              <a:t>Fiskal</a:t>
            </a:r>
            <a:r>
              <a:rPr lang="en-GB" b="1" dirty="0"/>
              <a:t> position -10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="" xmlns:a16="http://schemas.microsoft.com/office/drawing/2014/main" id="{C2830E93-3237-C544-A2F7-F2AE7F278994}"/>
              </a:ext>
            </a:extLst>
          </p:cNvPr>
          <p:cNvSpPr txBox="1"/>
          <p:nvPr/>
        </p:nvSpPr>
        <p:spPr>
          <a:xfrm>
            <a:off x="6075066" y="4081362"/>
            <a:ext cx="5918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100" b="1" dirty="0"/>
              <a:t>–10</a:t>
            </a:r>
          </a:p>
        </p:txBody>
      </p:sp>
      <p:sp>
        <p:nvSpPr>
          <p:cNvPr id="16" name="Ned 15">
            <a:extLst>
              <a:ext uri="{FF2B5EF4-FFF2-40B4-BE49-F238E27FC236}">
                <a16:creationId xmlns="" xmlns:a16="http://schemas.microsoft.com/office/drawing/2014/main" id="{2437DFD1-F7EF-A144-BB3F-E8C84BDEE45C}"/>
              </a:ext>
            </a:extLst>
          </p:cNvPr>
          <p:cNvSpPr/>
          <p:nvPr/>
        </p:nvSpPr>
        <p:spPr>
          <a:xfrm>
            <a:off x="7339326" y="3471298"/>
            <a:ext cx="259635" cy="381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17" name="Bildobjekt 16">
            <a:extLst>
              <a:ext uri="{FF2B5EF4-FFF2-40B4-BE49-F238E27FC236}">
                <a16:creationId xmlns="" xmlns:a16="http://schemas.microsoft.com/office/drawing/2014/main" id="{23EBE8AB-7121-BA40-B1CB-FA4E03E39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41" y="3719397"/>
            <a:ext cx="2128757" cy="1508760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6969102" y="4835742"/>
            <a:ext cx="12866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 err="1"/>
              <a:t>Flyktingar</a:t>
            </a:r>
            <a:endParaRPr lang="en-GB" sz="2100" b="1" dirty="0"/>
          </a:p>
        </p:txBody>
      </p:sp>
    </p:spTree>
    <p:extLst>
      <p:ext uri="{BB962C8B-B14F-4D97-AF65-F5344CB8AC3E}">
        <p14:creationId xmlns:p14="http://schemas.microsoft.com/office/powerpoint/2010/main" val="636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93488" y="757106"/>
            <a:ext cx="610552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b="1" dirty="0">
                <a:solidFill>
                  <a:srgbClr val="3F3F4F"/>
                </a:solidFill>
                <a:ea typeface="Calibri" charset="0"/>
                <a:cs typeface="Calibri" charset="0"/>
              </a:rPr>
              <a:t>”En budget handlar inte om att önska stora reformer utan om att göra prioriteringar inom ett begränsat utrymme”.</a:t>
            </a:r>
            <a:r>
              <a:rPr lang="sv-SE" sz="3600" b="1" dirty="0"/>
              <a:t> </a:t>
            </a:r>
          </a:p>
          <a:p>
            <a:endParaRPr lang="sv-SE" sz="3600" b="1" dirty="0"/>
          </a:p>
          <a:p>
            <a:r>
              <a:rPr lang="sv-SE" sz="2800" b="1" dirty="0"/>
              <a:t>Magdalena Andersson, </a:t>
            </a:r>
            <a:r>
              <a:rPr lang="sv-SE" sz="2800" b="1" i="1" dirty="0"/>
              <a:t>Svenska Dagbladet</a:t>
            </a:r>
            <a:r>
              <a:rPr lang="sv-SE" sz="2800" b="1" dirty="0"/>
              <a:t>, 2017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1732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09693" y="977480"/>
            <a:ext cx="80158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”Mer än 40 kommuner skär ner på skolan” (2003);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”Kommuner skär ner på idrottsstödet” (2004);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Kommuner skär ner på ungdomsvård” (2009);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”Tre av fyra kommuner skär ner i skolan” (2009);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</a:t>
            </a:r>
            <a:r>
              <a:rPr lang="sv-SE" sz="2400" b="1" spc="4" dirty="0">
                <a:solidFill>
                  <a:srgbClr val="111111"/>
                </a:solidFill>
                <a:ea typeface="Times New Roman" charset="0"/>
                <a:cs typeface="Times New Roman" charset="0"/>
              </a:rPr>
              <a:t>Barnskötare sägs upp i hela landet</a:t>
            </a:r>
            <a:r>
              <a:rPr lang="sv-SE" sz="2400" b="1" dirty="0">
                <a:solidFill>
                  <a:srgbClr val="111111"/>
                </a:solidFill>
                <a:ea typeface="Times New Roman" charset="0"/>
                <a:cs typeface="Times New Roman" charset="0"/>
              </a:rPr>
              <a:t>” (2009)</a:t>
            </a:r>
            <a:r>
              <a:rPr lang="sv-SE" sz="2400" b="1" spc="4" dirty="0">
                <a:solidFill>
                  <a:srgbClr val="111111"/>
                </a:solidFill>
                <a:ea typeface="Times New Roman" charset="0"/>
                <a:cs typeface="Times New Roman" charset="0"/>
              </a:rPr>
              <a:t>;</a:t>
            </a:r>
            <a:endParaRPr lang="sv-SE" sz="2400" b="1" dirty="0">
              <a:ea typeface="Times New Roman" charset="0"/>
              <a:cs typeface="Times New Roman" charset="0"/>
            </a:endParaRP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spc="4" dirty="0">
                <a:solidFill>
                  <a:srgbClr val="111111"/>
                </a:solidFill>
                <a:ea typeface="Times New Roman" charset="0"/>
                <a:cs typeface="Times New Roman" charset="0"/>
              </a:rPr>
              <a:t>”</a:t>
            </a: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Sju av tio kommuner sparar på skolan nästa år” (2019)</a:t>
            </a:r>
            <a:r>
              <a:rPr lang="sv-SE" sz="2400" b="1" spc="4" dirty="0">
                <a:solidFill>
                  <a:srgbClr val="111111"/>
                </a:solidFill>
                <a:ea typeface="Times New Roman" charset="0"/>
                <a:cs typeface="Times New Roman" charset="0"/>
              </a:rPr>
              <a:t>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spc="4" dirty="0">
                <a:solidFill>
                  <a:srgbClr val="111111"/>
                </a:solidFill>
                <a:ea typeface="Times New Roman" charset="0"/>
                <a:cs typeface="Times New Roman" charset="0"/>
              </a:rPr>
              <a:t>”Varannan kommun sparar på de mest utsatta” (2019);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ea typeface="Times New Roman" charset="0"/>
                <a:cs typeface="Times New Roman" charset="0"/>
              </a:rPr>
              <a:t>”Sex av tio kommuner skär ner </a:t>
            </a:r>
            <a:r>
              <a:rPr lang="sv-SE" sz="2400" b="1" dirty="0">
                <a:solidFill>
                  <a:srgbClr val="222222"/>
                </a:solidFill>
                <a:ea typeface="Times New Roman" charset="0"/>
                <a:cs typeface="Times New Roman" charset="0"/>
              </a:rPr>
              <a:t>på äldreomsorgen</a:t>
            </a: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 (2019);</a:t>
            </a:r>
          </a:p>
          <a:p>
            <a:pPr marL="342900" indent="-342900">
              <a:spcAft>
                <a:spcPts val="900"/>
              </a:spcAft>
              <a:buFont typeface="Arial" charset="0"/>
              <a:buChar char="•"/>
            </a:pPr>
            <a:r>
              <a:rPr lang="sv-SE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”Var tredje kommun skär ner på välfärden” (24/2, 2020)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888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85801" y="1685925"/>
            <a:ext cx="76009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/>
              <a:t>COVID-19</a:t>
            </a:r>
          </a:p>
          <a:p>
            <a:endParaRPr lang="sv-SE" sz="3600" b="1" dirty="0"/>
          </a:p>
          <a:p>
            <a:r>
              <a:rPr lang="sv-SE" sz="3200" b="1" dirty="0"/>
              <a:t>Det finanspolitiska ramverket upphävdes </a:t>
            </a:r>
            <a:r>
              <a:rPr lang="sv-SE" sz="3200" b="1" dirty="0" smtClean="0"/>
              <a:t>ånyo våren </a:t>
            </a:r>
            <a:r>
              <a:rPr lang="sv-SE" sz="3200" b="1" dirty="0"/>
              <a:t>2020</a:t>
            </a:r>
            <a:endParaRPr lang="en-GB" sz="3200" b="1" dirty="0"/>
          </a:p>
          <a:p>
            <a:endParaRPr lang="sv-SE" sz="3600" b="1" dirty="0"/>
          </a:p>
        </p:txBody>
      </p:sp>
    </p:spTree>
    <p:extLst>
      <p:ext uri="{BB962C8B-B14F-4D97-AF65-F5344CB8AC3E}">
        <p14:creationId xmlns:p14="http://schemas.microsoft.com/office/powerpoint/2010/main" val="977595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14363" y="797505"/>
            <a:ext cx="81886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ea typeface="Calibri" charset="0"/>
                <a:cs typeface="Calibri" charset="0"/>
              </a:rPr>
              <a:t>”Brist på </a:t>
            </a:r>
            <a:r>
              <a:rPr lang="sv-SE" sz="2800" b="1" dirty="0" smtClean="0">
                <a:ea typeface="Calibri" charset="0"/>
                <a:cs typeface="Calibri" charset="0"/>
              </a:rPr>
              <a:t>pengar får </a:t>
            </a:r>
            <a:r>
              <a:rPr lang="sv-SE" sz="2800" b="1" dirty="0">
                <a:ea typeface="Calibri" charset="0"/>
                <a:cs typeface="Calibri" charset="0"/>
              </a:rPr>
              <a:t>inte, ska inte och kommer inte stå i vägen för en framgångsrik bekämpning av viruset och vård av våra sjuka</a:t>
            </a:r>
            <a:r>
              <a:rPr lang="sv-SE" sz="2800" b="1" dirty="0" smtClean="0">
                <a:ea typeface="Calibri" charset="0"/>
                <a:cs typeface="Calibri" charset="0"/>
              </a:rPr>
              <a:t>.”</a:t>
            </a:r>
            <a:endParaRPr lang="sv-SE" sz="2800" b="1" dirty="0" smtClean="0"/>
          </a:p>
          <a:p>
            <a:endParaRPr lang="sv-SE" sz="2800" b="1" dirty="0"/>
          </a:p>
          <a:p>
            <a:r>
              <a:rPr lang="sv-SE" sz="2400" b="1" dirty="0" smtClean="0"/>
              <a:t>Magdalena Andersson 2020</a:t>
            </a:r>
          </a:p>
          <a:p>
            <a:endParaRPr lang="sv-SE" sz="2800" b="1" dirty="0" smtClean="0"/>
          </a:p>
          <a:p>
            <a:r>
              <a:rPr lang="sv-SE" sz="2800" b="1" dirty="0"/>
              <a:t>”Vårt jobb är att se till så att svenska kronor inte tar slut. Vi kan tillhandahålla precis så mycket svenska kronor som det behövs.”</a:t>
            </a:r>
          </a:p>
          <a:p>
            <a:r>
              <a:rPr lang="sv-SE" sz="2800" dirty="0"/>
              <a:t> </a:t>
            </a:r>
          </a:p>
          <a:p>
            <a:r>
              <a:rPr lang="sv-SE" sz="2400" b="1" dirty="0"/>
              <a:t>Stefan Ingves, Rapport 3 april </a:t>
            </a:r>
            <a:r>
              <a:rPr lang="sv-SE" sz="2400" b="1" dirty="0" smtClean="0"/>
              <a:t>2020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4408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584200" y="622300"/>
            <a:ext cx="81025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sv-SE" sz="2400" b="1" dirty="0" smtClean="0"/>
              <a:t>Svenska staten är inget hushåll</a:t>
            </a:r>
          </a:p>
          <a:p>
            <a:pPr marL="342900" indent="-342900">
              <a:buFont typeface="Arial" charset="0"/>
              <a:buChar char="•"/>
            </a:pPr>
            <a:r>
              <a:rPr lang="sv-SE" sz="2400" b="1" dirty="0" smtClean="0"/>
              <a:t>Därför spenderar staten inte heller som ett hushåll</a:t>
            </a:r>
          </a:p>
          <a:p>
            <a:pPr marL="342900" indent="-342900">
              <a:buFont typeface="Arial" charset="0"/>
              <a:buChar char="•"/>
            </a:pPr>
            <a:r>
              <a:rPr lang="sv-SE" sz="2400" b="1" dirty="0" smtClean="0"/>
              <a:t>Den svenska staten kan aldrig få slut på sina kronor; den har monopol på att ge ut den svenska kronan</a:t>
            </a:r>
          </a:p>
          <a:p>
            <a:pPr marL="342900" indent="-342900">
              <a:buFont typeface="Arial" charset="0"/>
              <a:buChar char="•"/>
            </a:pPr>
            <a:endParaRPr lang="sv-SE" sz="2400" b="1" dirty="0" smtClean="0"/>
          </a:p>
          <a:p>
            <a:r>
              <a:rPr lang="sv-SE" sz="2400" b="1" dirty="0" smtClean="0"/>
              <a:t>Covid-19 bevisar detta</a:t>
            </a:r>
          </a:p>
          <a:p>
            <a:pPr marL="342900" indent="-342900">
              <a:buFont typeface="Arial" charset="0"/>
              <a:buChar char="•"/>
            </a:pPr>
            <a:endParaRPr lang="sv-SE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sv-SE" sz="2400" b="1" dirty="0" smtClean="0"/>
              <a:t>Staten spenderar först, skattar efter. Staten spenderar genom att kreditera bankkonton; skatter genom att debitera bankkonton.</a:t>
            </a:r>
          </a:p>
          <a:p>
            <a:pPr marL="342900" indent="-342900">
              <a:buFont typeface="Arial" charset="0"/>
              <a:buChar char="•"/>
            </a:pPr>
            <a:r>
              <a:rPr lang="sv-SE" sz="2400" b="1" dirty="0" smtClean="0"/>
              <a:t>Innan staten lånar av bankerna måste bankerna först få tillgång på det som staten lånar – bankreserverna eller riksbankspengarna – som bara staten kan tillhandahålla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8419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42975" y="1220777"/>
            <a:ext cx="74437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/>
              <a:t>Förmår inte beakta att statens utgifter alltid är någon annans inkomster; det kan inte förhålla sig på något annat sätt. När staten spenderar hamnar pengarna någonstans</a:t>
            </a:r>
            <a:r>
              <a:rPr lang="sv-SE" sz="2800" b="1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b="1" dirty="0"/>
          </a:p>
          <a:p>
            <a:pPr marL="1257300" lvl="2" indent="-342900">
              <a:buFont typeface="Arial" charset="0"/>
              <a:buChar char="•"/>
            </a:pPr>
            <a:r>
              <a:rPr lang="sv-SE" sz="2800" b="1" dirty="0"/>
              <a:t>Hos privata företag</a:t>
            </a:r>
          </a:p>
          <a:p>
            <a:pPr marL="1257300" lvl="2" indent="-342900">
              <a:buFont typeface="Arial" charset="0"/>
              <a:buChar char="•"/>
            </a:pPr>
            <a:r>
              <a:rPr lang="sv-SE" sz="2800" b="1" dirty="0"/>
              <a:t>Hushåll</a:t>
            </a:r>
          </a:p>
          <a:p>
            <a:pPr marL="1257300" lvl="2" indent="-342900">
              <a:buFont typeface="Arial" charset="0"/>
              <a:buChar char="•"/>
            </a:pPr>
            <a:r>
              <a:rPr lang="sv-SE" sz="2800" b="1" dirty="0"/>
              <a:t>Kommuner</a:t>
            </a:r>
          </a:p>
        </p:txBody>
      </p:sp>
    </p:spTree>
    <p:extLst>
      <p:ext uri="{BB962C8B-B14F-4D97-AF65-F5344CB8AC3E}">
        <p14:creationId xmlns:p14="http://schemas.microsoft.com/office/powerpoint/2010/main" val="1172700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6517918"/>
              </p:ext>
            </p:extLst>
          </p:nvPr>
        </p:nvGraphicFramePr>
        <p:xfrm>
          <a:off x="1039517" y="1320800"/>
          <a:ext cx="74422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ktangel 2"/>
          <p:cNvSpPr/>
          <p:nvPr/>
        </p:nvSpPr>
        <p:spPr>
          <a:xfrm>
            <a:off x="3533495" y="2304142"/>
            <a:ext cx="2817719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ruta 3"/>
          <p:cNvSpPr txBox="1"/>
          <p:nvPr/>
        </p:nvSpPr>
        <p:spPr>
          <a:xfrm>
            <a:off x="3801385" y="2406609"/>
            <a:ext cx="28468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Flyktingmottaganade</a:t>
            </a:r>
            <a:r>
              <a:rPr lang="en-GB" sz="1350" dirty="0"/>
              <a:t>/Integration</a:t>
            </a:r>
          </a:p>
        </p:txBody>
      </p:sp>
      <p:sp>
        <p:nvSpPr>
          <p:cNvPr id="6" name="Ned 5"/>
          <p:cNvSpPr/>
          <p:nvPr/>
        </p:nvSpPr>
        <p:spPr>
          <a:xfrm>
            <a:off x="4760617" y="1930712"/>
            <a:ext cx="363474" cy="4568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Ned 6"/>
          <p:cNvSpPr/>
          <p:nvPr/>
        </p:nvSpPr>
        <p:spPr>
          <a:xfrm>
            <a:off x="4760617" y="2729724"/>
            <a:ext cx="363474" cy="9387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Ned 7"/>
          <p:cNvSpPr/>
          <p:nvPr/>
        </p:nvSpPr>
        <p:spPr>
          <a:xfrm rot="2554026">
            <a:off x="3282443" y="2468086"/>
            <a:ext cx="363474" cy="9334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Ned 8"/>
          <p:cNvSpPr/>
          <p:nvPr/>
        </p:nvSpPr>
        <p:spPr>
          <a:xfrm rot="19423361">
            <a:off x="6351133" y="2475252"/>
            <a:ext cx="363474" cy="8987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Ned 10"/>
          <p:cNvSpPr/>
          <p:nvPr/>
        </p:nvSpPr>
        <p:spPr>
          <a:xfrm>
            <a:off x="4760617" y="4363503"/>
            <a:ext cx="363474" cy="4568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ruta 11"/>
          <p:cNvSpPr txBox="1"/>
          <p:nvPr/>
        </p:nvSpPr>
        <p:spPr>
          <a:xfrm>
            <a:off x="2179681" y="650722"/>
            <a:ext cx="614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Vad händer när staten spenderar?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114539" y="3296063"/>
            <a:ext cx="44275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/>
              <a:t>+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718675" y="3287320"/>
            <a:ext cx="44275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dirty="0"/>
              <a:t>+</a:t>
            </a:r>
          </a:p>
        </p:txBody>
      </p:sp>
      <p:sp>
        <p:nvSpPr>
          <p:cNvPr id="17" name="Rektangel 16"/>
          <p:cNvSpPr/>
          <p:nvPr/>
        </p:nvSpPr>
        <p:spPr>
          <a:xfrm>
            <a:off x="6318081" y="3287320"/>
            <a:ext cx="44275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50" b="1" dirty="0"/>
              <a:t>+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4267200" y="4685358"/>
            <a:ext cx="20975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 b="1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965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12032" y="1402218"/>
            <a:ext cx="776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ea typeface="Times New Roman" charset="0"/>
                <a:cs typeface="Times New Roman" charset="0"/>
              </a:rPr>
              <a:t>Per definition</a:t>
            </a:r>
            <a:r>
              <a:rPr lang="en-GB" sz="3600" b="1" dirty="0" smtClean="0">
                <a:ea typeface="Times New Roman" charset="0"/>
                <a:cs typeface="Times New Roman" charset="0"/>
              </a:rPr>
              <a:t>:</a:t>
            </a:r>
          </a:p>
          <a:p>
            <a:pPr algn="ctr"/>
            <a:endParaRPr lang="en-GB" sz="3600" b="1" dirty="0">
              <a:ea typeface="Times New Roman" charset="0"/>
              <a:cs typeface="Times New Roman" charset="0"/>
            </a:endParaRPr>
          </a:p>
          <a:p>
            <a:pPr algn="ctr"/>
            <a:r>
              <a:rPr lang="en-GB" sz="3600" b="1" dirty="0" err="1">
                <a:ea typeface="Times New Roman" charset="0"/>
                <a:cs typeface="Times New Roman" charset="0"/>
              </a:rPr>
              <a:t>Statens</a:t>
            </a:r>
            <a:r>
              <a:rPr lang="en-GB" sz="3600" b="1" dirty="0">
                <a:ea typeface="Times New Roman" charset="0"/>
                <a:cs typeface="Times New Roman" charset="0"/>
              </a:rPr>
              <a:t> </a:t>
            </a:r>
            <a:r>
              <a:rPr lang="en-GB" sz="3600" b="1" dirty="0" err="1">
                <a:ea typeface="Times New Roman" charset="0"/>
                <a:cs typeface="Times New Roman" charset="0"/>
              </a:rPr>
              <a:t>Spenderande</a:t>
            </a:r>
            <a:r>
              <a:rPr lang="en-GB" sz="3600" b="1" dirty="0">
                <a:ea typeface="Times New Roman" charset="0"/>
                <a:cs typeface="Times New Roman" charset="0"/>
              </a:rPr>
              <a:t> = </a:t>
            </a:r>
            <a:r>
              <a:rPr lang="en-GB" sz="3600" b="1" dirty="0" err="1" smtClean="0">
                <a:ea typeface="Times New Roman" charset="0"/>
                <a:cs typeface="Times New Roman" charset="0"/>
              </a:rPr>
              <a:t>Inkomster</a:t>
            </a:r>
            <a:r>
              <a:rPr lang="en-GB" sz="3600" b="1" dirty="0" smtClean="0">
                <a:ea typeface="Times New Roman" charset="0"/>
                <a:cs typeface="Times New Roman" charset="0"/>
              </a:rPr>
              <a:t> </a:t>
            </a:r>
            <a:r>
              <a:rPr lang="en-GB" sz="3600" b="1" dirty="0" err="1">
                <a:ea typeface="Times New Roman" charset="0"/>
                <a:cs typeface="Times New Roman" charset="0"/>
              </a:rPr>
              <a:t>hos</a:t>
            </a:r>
            <a:r>
              <a:rPr lang="en-GB" sz="3600" b="1" dirty="0">
                <a:ea typeface="Times New Roman" charset="0"/>
                <a:cs typeface="Times New Roman" charset="0"/>
              </a:rPr>
              <a:t> den </a:t>
            </a:r>
            <a:r>
              <a:rPr lang="en-GB" sz="3600" b="1" dirty="0" err="1">
                <a:ea typeface="Times New Roman" charset="0"/>
                <a:cs typeface="Times New Roman" charset="0"/>
              </a:rPr>
              <a:t>icke-statliga</a:t>
            </a:r>
            <a:r>
              <a:rPr lang="en-GB" sz="3600" b="1" dirty="0">
                <a:ea typeface="Times New Roman" charset="0"/>
                <a:cs typeface="Times New Roman" charset="0"/>
              </a:rPr>
              <a:t> </a:t>
            </a:r>
            <a:r>
              <a:rPr lang="en-GB" sz="3600" b="1" dirty="0" err="1">
                <a:ea typeface="Times New Roman" charset="0"/>
                <a:cs typeface="Times New Roman" charset="0"/>
              </a:rPr>
              <a:t>sektorn</a:t>
            </a:r>
            <a:endParaRPr lang="en-GB" sz="3600" b="1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0544" y="1216602"/>
            <a:ext cx="653095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/>
              <a:t>2016: Ett rekordår för Sveriges kommuner:</a:t>
            </a:r>
          </a:p>
          <a:p>
            <a:pPr algn="ctr"/>
            <a:endParaRPr lang="sv-SE" sz="2800" b="1" dirty="0"/>
          </a:p>
          <a:p>
            <a:pPr marL="457200" indent="-457200">
              <a:buFont typeface="Arial"/>
              <a:buChar char="•"/>
            </a:pPr>
            <a:r>
              <a:rPr lang="sv-SE" sz="2800" b="1" dirty="0"/>
              <a:t>”Kommunernas resultat 2016 var ett av de starkaste någonsin” skriver SKL i </a:t>
            </a:r>
            <a:r>
              <a:rPr lang="sv-SE" sz="2800" b="1" i="1" dirty="0"/>
              <a:t>Ekonomirapporten</a:t>
            </a:r>
            <a:r>
              <a:rPr lang="sv-SE" sz="2800" b="1" dirty="0"/>
              <a:t> från maj 2017 </a:t>
            </a:r>
          </a:p>
          <a:p>
            <a:pPr marL="457200" indent="-457200">
              <a:buFont typeface="Arial"/>
              <a:buChar char="•"/>
            </a:pPr>
            <a:endParaRPr lang="sv-SE" sz="2800" b="1" dirty="0"/>
          </a:p>
          <a:p>
            <a:pPr marL="457200" indent="-457200">
              <a:buFont typeface="Arial"/>
              <a:buChar char="•"/>
            </a:pPr>
            <a:r>
              <a:rPr lang="sv-SE" sz="2800" b="1" dirty="0"/>
              <a:t>281 av 290 kommuner gjorde överskott</a:t>
            </a:r>
          </a:p>
        </p:txBody>
      </p:sp>
    </p:spTree>
    <p:extLst>
      <p:ext uri="{BB962C8B-B14F-4D97-AF65-F5344CB8AC3E}">
        <p14:creationId xmlns:p14="http://schemas.microsoft.com/office/powerpoint/2010/main" val="29455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02336"/>
            <a:ext cx="7888941" cy="632764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438154" y="2834105"/>
            <a:ext cx="63485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v-SE" b="1" dirty="0">
                <a:ea typeface="Times New Roman" charset="0"/>
                <a:cs typeface="Times New Roman" charset="0"/>
              </a:rPr>
              <a:t>Nettoökning av den arbetsföra befolkningen med </a:t>
            </a:r>
            <a:r>
              <a:rPr lang="sv-SE" b="1" dirty="0" smtClean="0">
                <a:ea typeface="Times New Roman" charset="0"/>
                <a:cs typeface="Times New Roman" charset="0"/>
              </a:rPr>
              <a:t>210 </a:t>
            </a:r>
            <a:r>
              <a:rPr lang="sv-SE" b="1" dirty="0">
                <a:ea typeface="Times New Roman" charset="0"/>
                <a:cs typeface="Times New Roman" charset="0"/>
              </a:rPr>
              <a:t>000 </a:t>
            </a:r>
            <a:r>
              <a:rPr lang="sv-SE" b="1" dirty="0" smtClean="0">
                <a:ea typeface="Times New Roman" charset="0"/>
                <a:cs typeface="Times New Roman" charset="0"/>
              </a:rPr>
              <a:t>personer </a:t>
            </a:r>
            <a:r>
              <a:rPr lang="sv-SE" b="1" dirty="0" smtClean="0"/>
              <a:t>2010–2017 </a:t>
            </a:r>
            <a:r>
              <a:rPr lang="sv-SE" dirty="0" smtClean="0"/>
              <a:t>(</a:t>
            </a:r>
            <a:r>
              <a:rPr lang="sv-SE" dirty="0" err="1" smtClean="0"/>
              <a:t>Arbtetsförmedlingen</a:t>
            </a:r>
            <a:r>
              <a:rPr lang="sv-SE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sv-SE" b="1" dirty="0">
                <a:ea typeface="Times New Roman" charset="0"/>
                <a:cs typeface="Times New Roman" charset="0"/>
              </a:rPr>
              <a:t>2017 gick 80 procent av de nya jobben till utlandsfödda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76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322576" y="12272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3600" b="1" dirty="0">
                <a:cs typeface="Georgia"/>
              </a:rPr>
              <a:t>Att skilja mellan:</a:t>
            </a:r>
          </a:p>
          <a:p>
            <a:endParaRPr lang="sv-SE" sz="3600" b="1" dirty="0">
              <a:cs typeface="Georgi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600" b="1" dirty="0">
                <a:cs typeface="Georgia"/>
              </a:rPr>
              <a:t>Reella Resurser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v-SE" sz="3600" b="1" dirty="0">
              <a:cs typeface="Georgi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600" b="1" dirty="0">
                <a:cs typeface="Georgia"/>
              </a:rPr>
              <a:t>Finansiella Resurser</a:t>
            </a:r>
          </a:p>
        </p:txBody>
      </p:sp>
    </p:spTree>
    <p:extLst>
      <p:ext uri="{BB962C8B-B14F-4D97-AF65-F5344CB8AC3E}">
        <p14:creationId xmlns:p14="http://schemas.microsoft.com/office/powerpoint/2010/main" val="151526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714B17F0-7B85-0E4E-8C4A-0670804FCD40}"/>
              </a:ext>
            </a:extLst>
          </p:cNvPr>
          <p:cNvSpPr/>
          <p:nvPr/>
        </p:nvSpPr>
        <p:spPr>
          <a:xfrm>
            <a:off x="1117599" y="1304864"/>
            <a:ext cx="63161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29 procent av personalen inom äldreomsorgen består av utlandsfödda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55 procent i Region Stockholm</a:t>
            </a:r>
          </a:p>
          <a:p>
            <a:endParaRPr lang="sv-SE" sz="32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32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Socialstyrelesen</a:t>
            </a:r>
            <a:r>
              <a:rPr lang="sv-SE" sz="3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9893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14626" y="803064"/>
            <a:ext cx="747259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Regeringen:</a:t>
            </a:r>
          </a:p>
          <a:p>
            <a:endParaRPr lang="sv-SE" sz="2800" b="1" dirty="0"/>
          </a:p>
          <a:p>
            <a:r>
              <a:rPr lang="sv-SE" sz="2800" b="1" dirty="0"/>
              <a:t>”En av fem av dem som arbetar som </a:t>
            </a:r>
            <a:r>
              <a:rPr lang="sv-SE" sz="2800" b="1" dirty="0" err="1"/>
              <a:t>vård</a:t>
            </a:r>
            <a:r>
              <a:rPr lang="sv-SE" sz="2800" b="1" dirty="0"/>
              <a:t>- och omsorgspersonal </a:t>
            </a:r>
            <a:r>
              <a:rPr lang="sv-SE" sz="2800" b="1" dirty="0" err="1"/>
              <a:t>är</a:t>
            </a:r>
            <a:r>
              <a:rPr lang="sv-SE" sz="2800" b="1" dirty="0"/>
              <a:t> </a:t>
            </a:r>
            <a:r>
              <a:rPr lang="sv-SE" sz="2800" b="1" dirty="0" err="1"/>
              <a:t>född</a:t>
            </a:r>
            <a:r>
              <a:rPr lang="sv-SE" sz="2800" b="1" dirty="0"/>
              <a:t> utomlands. Utan </a:t>
            </a:r>
            <a:r>
              <a:rPr lang="sv-SE" sz="2800" b="1" dirty="0" err="1"/>
              <a:t>utlandsfödda</a:t>
            </a:r>
            <a:r>
              <a:rPr lang="sv-SE" sz="2800" b="1" dirty="0"/>
              <a:t> kvinnor och </a:t>
            </a:r>
            <a:r>
              <a:rPr lang="sv-SE" sz="2800" b="1" dirty="0" err="1"/>
              <a:t>män</a:t>
            </a:r>
            <a:r>
              <a:rPr lang="sv-SE" sz="2800" b="1" dirty="0"/>
              <a:t> skulle </a:t>
            </a:r>
            <a:r>
              <a:rPr lang="sv-SE" sz="2800" b="1" dirty="0" err="1"/>
              <a:t>äldreomsorgen</a:t>
            </a:r>
            <a:r>
              <a:rPr lang="sv-SE" sz="2800" b="1" dirty="0"/>
              <a:t> få stora problem att klara sitt uppdrag.”</a:t>
            </a:r>
          </a:p>
          <a:p>
            <a:endParaRPr lang="sv-SE" sz="2800" b="1" dirty="0"/>
          </a:p>
          <a:p>
            <a:r>
              <a:rPr lang="sv-SE" sz="2000" b="1" dirty="0"/>
              <a:t>Sveriges regering (2018a) “Framtidens äldreomsorg – en nationell kvalitetsplan”, Regeringens skrivelse, 2017/18: 280, 20 June 2018, s. 16</a:t>
            </a:r>
          </a:p>
        </p:txBody>
      </p:sp>
    </p:spTree>
    <p:extLst>
      <p:ext uri="{BB962C8B-B14F-4D97-AF65-F5344CB8AC3E}">
        <p14:creationId xmlns:p14="http://schemas.microsoft.com/office/powerpoint/2010/main" val="8863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562709" y="1097281"/>
            <a:ext cx="76668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sv-SE" sz="2800" b="1" dirty="0" smtClean="0"/>
              <a:t>26 % av vårdpersonalen i Sverige är utlandsfödd (biträden, sköterskor, läkare) (SCB)</a:t>
            </a:r>
          </a:p>
          <a:p>
            <a:endParaRPr lang="sv-SE" sz="2800" b="1" dirty="0"/>
          </a:p>
          <a:p>
            <a:r>
              <a:rPr lang="sv-SE" sz="2800" b="1" dirty="0" smtClean="0"/>
              <a:t>Sahlgrenska Göteborg:</a:t>
            </a:r>
          </a:p>
          <a:p>
            <a:endParaRPr lang="sv-SE" sz="2800" b="1" dirty="0" smtClean="0"/>
          </a:p>
          <a:p>
            <a:pPr marL="457200" indent="-457200">
              <a:buFont typeface="Arial" charset="0"/>
              <a:buChar char="•"/>
            </a:pPr>
            <a:r>
              <a:rPr lang="sv-SE" sz="2800" b="1" dirty="0" smtClean="0"/>
              <a:t>35 % av läkarna utlandsfödda</a:t>
            </a:r>
          </a:p>
          <a:p>
            <a:pPr marL="457200" indent="-457200">
              <a:buFont typeface="Arial" charset="0"/>
              <a:buChar char="•"/>
            </a:pPr>
            <a:r>
              <a:rPr lang="sv-SE" sz="2800" b="1" dirty="0" smtClean="0"/>
              <a:t>18 % av sjuksköterskorna utlandsfödda</a:t>
            </a:r>
          </a:p>
          <a:p>
            <a:pPr marL="457200" indent="-457200">
              <a:buFont typeface="Arial" charset="0"/>
              <a:buChar char="•"/>
            </a:pPr>
            <a:r>
              <a:rPr lang="sv-SE" sz="2800" b="1" dirty="0" smtClean="0"/>
              <a:t>28 % av undersköterskorna utlandsfödda</a:t>
            </a:r>
          </a:p>
          <a:p>
            <a:pPr marL="457200" indent="-457200">
              <a:buFont typeface="Arial" charset="0"/>
              <a:buChar char="•"/>
            </a:pPr>
            <a:r>
              <a:rPr lang="sv-SE" sz="2800" b="1" dirty="0" smtClean="0"/>
              <a:t>30 % av biomedicinska analytikerna </a:t>
            </a:r>
            <a:r>
              <a:rPr lang="sv-SE" sz="2800" b="1" dirty="0"/>
              <a:t>utlandsfödda</a:t>
            </a:r>
          </a:p>
        </p:txBody>
      </p:sp>
    </p:spTree>
    <p:extLst>
      <p:ext uri="{BB962C8B-B14F-4D97-AF65-F5344CB8AC3E}">
        <p14:creationId xmlns:p14="http://schemas.microsoft.com/office/powerpoint/2010/main" val="3904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322576" y="113585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3600" b="1" dirty="0">
                <a:cs typeface="Georgia"/>
              </a:rPr>
              <a:t>Att skilja mellan:</a:t>
            </a:r>
          </a:p>
          <a:p>
            <a:endParaRPr lang="sv-SE" sz="3600" b="1" dirty="0">
              <a:cs typeface="Georgi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600" b="1" dirty="0">
                <a:cs typeface="Georgia"/>
              </a:rPr>
              <a:t>Reella Resurser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v-SE" sz="3600" b="1" dirty="0">
              <a:cs typeface="Georgi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600" b="1" dirty="0">
                <a:cs typeface="Georgia"/>
              </a:rPr>
              <a:t>Finansiella Resurser</a:t>
            </a:r>
          </a:p>
        </p:txBody>
      </p:sp>
    </p:spTree>
    <p:extLst>
      <p:ext uri="{BB962C8B-B14F-4D97-AF65-F5344CB8AC3E}">
        <p14:creationId xmlns:p14="http://schemas.microsoft.com/office/powerpoint/2010/main" val="7666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745806" y="615189"/>
            <a:ext cx="79904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 smtClean="0">
                <a:solidFill>
                  <a:srgbClr val="242424"/>
                </a:solidFill>
              </a:rPr>
              <a:t>”Ingen </a:t>
            </a:r>
            <a:r>
              <a:rPr lang="sv-SE" sz="3200" b="1" dirty="0">
                <a:solidFill>
                  <a:srgbClr val="242424"/>
                </a:solidFill>
              </a:rPr>
              <a:t>oenighet om flyktinginvandringens </a:t>
            </a:r>
            <a:r>
              <a:rPr lang="sv-SE" sz="3200" b="1" dirty="0" smtClean="0">
                <a:solidFill>
                  <a:srgbClr val="242424"/>
                </a:solidFill>
              </a:rPr>
              <a:t>kostnader”</a:t>
            </a:r>
          </a:p>
          <a:p>
            <a:endParaRPr lang="sv-SE" sz="3200" b="1" dirty="0">
              <a:solidFill>
                <a:srgbClr val="242424"/>
              </a:solidFill>
            </a:endParaRPr>
          </a:p>
          <a:p>
            <a:r>
              <a:rPr lang="sv-SE" sz="2600" b="1" dirty="0" smtClean="0">
                <a:solidFill>
                  <a:srgbClr val="242424"/>
                </a:solidFill>
              </a:rPr>
              <a:t>”Kostnaderna </a:t>
            </a:r>
            <a:r>
              <a:rPr lang="sv-SE" sz="2600" b="1" dirty="0">
                <a:solidFill>
                  <a:srgbClr val="242424"/>
                </a:solidFill>
              </a:rPr>
              <a:t>förenade med flyktinginvandringen är ingen het potatis inom vetenskapen, vilket det framstår som i medierna. Tvärtom är det korrekt att påstå att det råder vetenskaplig konsensus om </a:t>
            </a:r>
            <a:r>
              <a:rPr lang="sv-SE" sz="2600" b="1" dirty="0" smtClean="0">
                <a:solidFill>
                  <a:srgbClr val="242424"/>
                </a:solidFill>
              </a:rPr>
              <a:t>att flyktinginvandringen </a:t>
            </a:r>
            <a:r>
              <a:rPr lang="sv-SE" sz="2600" b="1" dirty="0">
                <a:solidFill>
                  <a:srgbClr val="242424"/>
                </a:solidFill>
              </a:rPr>
              <a:t>med rådande sysselsättningsgrad bland flyktingar är en kostnad för de offentliga finanserna, konstaterar </a:t>
            </a:r>
            <a:r>
              <a:rPr lang="sv-SE" sz="2600" b="1" dirty="0" smtClean="0">
                <a:solidFill>
                  <a:srgbClr val="242424"/>
                </a:solidFill>
              </a:rPr>
              <a:t>Mats Hammarstedt</a:t>
            </a:r>
            <a:r>
              <a:rPr lang="sv-SE" sz="2600" b="1" dirty="0">
                <a:solidFill>
                  <a:srgbClr val="242424"/>
                </a:solidFill>
              </a:rPr>
              <a:t>, professor i nationalekonomi</a:t>
            </a:r>
            <a:r>
              <a:rPr lang="sv-SE" sz="2600" b="1" dirty="0" smtClean="0">
                <a:solidFill>
                  <a:srgbClr val="242424"/>
                </a:solidFill>
              </a:rPr>
              <a:t>.”</a:t>
            </a:r>
          </a:p>
          <a:p>
            <a:endParaRPr lang="sv-SE" sz="2400" b="1" i="0" u="none" strike="noStrike" dirty="0">
              <a:solidFill>
                <a:srgbClr val="242424"/>
              </a:solidFill>
              <a:effectLst/>
            </a:endParaRPr>
          </a:p>
          <a:p>
            <a:r>
              <a:rPr lang="sv-SE" sz="2400" b="1" i="1" dirty="0" smtClean="0">
                <a:solidFill>
                  <a:srgbClr val="242424"/>
                </a:solidFill>
              </a:rPr>
              <a:t>Dagens Samhälle</a:t>
            </a:r>
            <a:r>
              <a:rPr lang="sv-SE" sz="2400" b="1" dirty="0" smtClean="0">
                <a:solidFill>
                  <a:srgbClr val="242424"/>
                </a:solidFill>
              </a:rPr>
              <a:t>, 6 juni 2018</a:t>
            </a:r>
            <a:endParaRPr lang="sv-SE" sz="2400" b="1" i="0" u="none" strike="noStrike" dirty="0">
              <a:solidFill>
                <a:srgbClr val="2424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65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718178" y="669573"/>
            <a:ext cx="775741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b="1" dirty="0"/>
              <a:t>”Under senaste tiden har jag pratat mycket om de stora behoven i välfärden. I samband med detta är det många som frågar kring utrikes föddas sysselsättning samt om kostnaderna för migration och om det redovisas någonstans. Låt mig reda ut detta. </a:t>
            </a:r>
            <a:r>
              <a:rPr lang="sv-SE" sz="2600" b="1" dirty="0" smtClean="0"/>
              <a:t>Kostnaderna </a:t>
            </a:r>
            <a:r>
              <a:rPr lang="sv-SE" sz="2600" b="1" dirty="0"/>
              <a:t>för migration och integration minskar stadigt. De har halverats mellan år 2017 då de låg på nästan 60 miljarder kronor till i år när de prognostiseras till runt 30 miljarder kronor. Och de fortsätter att minska framöver, till runt 15 miljarder år 2022.”</a:t>
            </a:r>
          </a:p>
          <a:p>
            <a:endParaRPr lang="sv-SE" sz="2400" b="1" dirty="0"/>
          </a:p>
          <a:p>
            <a:r>
              <a:rPr lang="sv-SE" sz="2400" b="1" dirty="0"/>
              <a:t>Magdalena Andersson, 25 juni 2019</a:t>
            </a:r>
          </a:p>
        </p:txBody>
      </p:sp>
    </p:spTree>
    <p:extLst>
      <p:ext uri="{BB962C8B-B14F-4D97-AF65-F5344CB8AC3E}">
        <p14:creationId xmlns:p14="http://schemas.microsoft.com/office/powerpoint/2010/main" val="3293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545059" y="1913206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smtClean="0"/>
              <a:t>2015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9580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85825" y="652180"/>
            <a:ext cx="74437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”Jämtland rundar lag för att ta emot fler 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flyktingar” (Svenska 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Dagbladet 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23 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februari 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2017) </a:t>
            </a:r>
          </a:p>
          <a:p>
            <a:pPr indent="152400">
              <a:spcAft>
                <a:spcPts val="0"/>
              </a:spcAft>
            </a:pPr>
            <a:endParaRPr lang="sv-SE" sz="2800" b="1" dirty="0">
              <a:latin typeface="+mj-lt"/>
              <a:ea typeface="Times New Roman" charset="0"/>
              <a:cs typeface="Minion Pro" charset="0"/>
            </a:endParaRPr>
          </a:p>
          <a:p>
            <a:pPr>
              <a:spcAft>
                <a:spcPts val="0"/>
              </a:spcAft>
            </a:pP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Kommuner 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i Jämtland 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missnöjda 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med den kraftiga minskningen av antalet 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flyktingar. Jenny 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Edlund, vid länsstyrelsen i 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Jämtland: 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”I Norrlands inland minskar befolkningen för varje år. De senaste åren har vi äntligen börjat få se positiva befolkningssiffror tack vare invandring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.” ”</a:t>
            </a:r>
            <a:r>
              <a:rPr lang="sv-SE" sz="2800" b="1" dirty="0">
                <a:latin typeface="+mj-lt"/>
                <a:ea typeface="Times New Roman" charset="0"/>
                <a:cs typeface="Minion Pro" charset="0"/>
              </a:rPr>
              <a:t>Vi behöver dessa människor” och betonade att ”Jämtland har både bostäder och arbetstillfällen för nyanlända</a:t>
            </a:r>
            <a:r>
              <a:rPr lang="sv-SE" sz="2800" b="1" dirty="0" smtClean="0">
                <a:latin typeface="+mj-lt"/>
                <a:ea typeface="Times New Roman" charset="0"/>
                <a:cs typeface="Minion Pro" charset="0"/>
              </a:rPr>
              <a:t>”</a:t>
            </a:r>
            <a:endParaRPr lang="sv-SE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259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8700" y="685801"/>
            <a:ext cx="74437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ea typeface="Times New Roman" charset="0"/>
                <a:cs typeface="Minion Pro" charset="0"/>
              </a:rPr>
              <a:t>”Kommuner oroade för lågt antal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nyanlända” (</a:t>
            </a:r>
            <a:r>
              <a:rPr lang="sv-SE" sz="2400" b="1" i="1" dirty="0" smtClean="0">
                <a:ea typeface="Times New Roman" charset="0"/>
                <a:cs typeface="Minion Pro" charset="0"/>
              </a:rPr>
              <a:t>Dagens </a:t>
            </a:r>
            <a:r>
              <a:rPr lang="sv-SE" sz="2400" b="1" i="1" dirty="0">
                <a:ea typeface="Times New Roman" charset="0"/>
                <a:cs typeface="Minion Pro" charset="0"/>
              </a:rPr>
              <a:t>Nyheter</a:t>
            </a:r>
            <a:r>
              <a:rPr lang="sv-SE" sz="2400" b="1" dirty="0">
                <a:ea typeface="Times New Roman" charset="0"/>
                <a:cs typeface="Minion Pro" charset="0"/>
              </a:rPr>
              <a:t>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30 </a:t>
            </a:r>
            <a:r>
              <a:rPr lang="sv-SE" sz="2400" b="1" dirty="0">
                <a:ea typeface="Times New Roman" charset="0"/>
                <a:cs typeface="Minion Pro" charset="0"/>
              </a:rPr>
              <a:t>december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2017)</a:t>
            </a:r>
          </a:p>
          <a:p>
            <a:endParaRPr lang="sv-SE" sz="2400" b="1" dirty="0">
              <a:ea typeface="Times New Roman" charset="0"/>
              <a:cs typeface="Minion Pro" charset="0"/>
            </a:endParaRPr>
          </a:p>
          <a:p>
            <a:r>
              <a:rPr lang="sv-SE" sz="2400" b="1" dirty="0" smtClean="0">
                <a:ea typeface="Times New Roman" charset="0"/>
                <a:cs typeface="Minion Pro" charset="0"/>
              </a:rPr>
              <a:t>Sveriges </a:t>
            </a:r>
            <a:r>
              <a:rPr lang="sv-SE" sz="2400" b="1" dirty="0">
                <a:ea typeface="Times New Roman" charset="0"/>
                <a:cs typeface="Minion Pro" charset="0"/>
              </a:rPr>
              <a:t>Kommuner och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Regioner: allt </a:t>
            </a:r>
            <a:r>
              <a:rPr lang="sv-SE" sz="2400" b="1" dirty="0">
                <a:ea typeface="Times New Roman" charset="0"/>
                <a:cs typeface="Minion Pro" charset="0"/>
              </a:rPr>
              <a:t>fler kommuner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oroade över snål </a:t>
            </a:r>
            <a:r>
              <a:rPr lang="sv-SE" sz="2400" b="1" dirty="0">
                <a:ea typeface="Times New Roman" charset="0"/>
                <a:cs typeface="Minion Pro" charset="0"/>
              </a:rPr>
              <a:t>anvisning av flyktingar till dem under 2018.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Åre kommun gärna tagit </a:t>
            </a:r>
            <a:r>
              <a:rPr lang="sv-SE" sz="2400" b="1" dirty="0">
                <a:ea typeface="Times New Roman" charset="0"/>
                <a:cs typeface="Minion Pro" charset="0"/>
              </a:rPr>
              <a:t>emot ungefär 100 flyktingar 2018, i stället för de 25 som kommunen hade blivit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anvisade.</a:t>
            </a:r>
          </a:p>
          <a:p>
            <a:endParaRPr lang="sv-SE" sz="2400" b="1" dirty="0">
              <a:ea typeface="Times New Roman" charset="0"/>
              <a:cs typeface="Minion Pro" charset="0"/>
            </a:endParaRPr>
          </a:p>
          <a:p>
            <a:r>
              <a:rPr lang="sv-SE" sz="2400" b="1" dirty="0" smtClean="0">
                <a:ea typeface="Times New Roman" charset="0"/>
                <a:cs typeface="Minion Pro" charset="0"/>
              </a:rPr>
              <a:t>Martin </a:t>
            </a:r>
            <a:r>
              <a:rPr lang="sv-SE" sz="2400" b="1" dirty="0">
                <a:ea typeface="Times New Roman" charset="0"/>
                <a:cs typeface="Minion Pro" charset="0"/>
              </a:rPr>
              <a:t>Söderström, kommunens 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tillväxtchef: </a:t>
            </a:r>
            <a:r>
              <a:rPr lang="sv-SE" sz="2400" b="1" dirty="0">
                <a:ea typeface="Times New Roman" charset="0"/>
                <a:cs typeface="Minion Pro" charset="0"/>
              </a:rPr>
              <a:t>”Vi är jätteglada för att vi får nya kommunmedborgare som bidrar till vårt samhälle och för att vi har skapat ett integrationsarbete som gör att människor känner sig välkomna och trivs här</a:t>
            </a:r>
            <a:r>
              <a:rPr lang="sv-SE" sz="2400" b="1" dirty="0" smtClean="0">
                <a:ea typeface="Times New Roman" charset="0"/>
                <a:cs typeface="Minion Pro" charset="0"/>
              </a:rPr>
              <a:t>”.</a:t>
            </a:r>
            <a:endParaRPr lang="sv-SE" sz="2400" b="1" dirty="0" smtClean="0"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7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00113" y="1044952"/>
            <a:ext cx="76581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ea typeface="Times New Roman" charset="0"/>
              </a:rPr>
              <a:t>Ungefär 100 flyktingar flyttade till Åre frivilligt 2017. Söderström: ”Vi vill behålla och bygga ut våra skolor och förskolor, att Ica ska finnas kvar i byarna och att alla våra fantastiska småföretagare ska hitta arbetskraft</a:t>
            </a:r>
            <a:r>
              <a:rPr lang="sv-SE" sz="2800" b="1" dirty="0" smtClean="0">
                <a:ea typeface="Times New Roman" charset="0"/>
              </a:rPr>
              <a:t>”.</a:t>
            </a:r>
            <a:endParaRPr lang="sv-SE" sz="2800" b="1" dirty="0">
              <a:ea typeface="Times New Roman" charset="0"/>
            </a:endParaRPr>
          </a:p>
          <a:p>
            <a:endParaRPr lang="sv-SE" sz="2800" b="1" dirty="0">
              <a:ea typeface="Times New Roman" charset="0"/>
            </a:endParaRPr>
          </a:p>
          <a:p>
            <a:r>
              <a:rPr lang="sv-SE" sz="2800" b="1" dirty="0">
                <a:ea typeface="Times New Roman" charset="0"/>
              </a:rPr>
              <a:t>”Vi ser dessa människor som resurser och ett bra tillskott till vårt befolkningsunderlag”, säger Hanna </a:t>
            </a:r>
            <a:r>
              <a:rPr lang="sv-SE" sz="2800" b="1" dirty="0" err="1">
                <a:ea typeface="Times New Roman" charset="0"/>
              </a:rPr>
              <a:t>Moback</a:t>
            </a:r>
            <a:r>
              <a:rPr lang="sv-SE" sz="2800" b="1" dirty="0">
                <a:ea typeface="Times New Roman" charset="0"/>
              </a:rPr>
              <a:t>, etableringskoordinator i Åre</a:t>
            </a:r>
            <a:r>
              <a:rPr lang="sv-SE" sz="2800" b="1" dirty="0" smtClean="0">
                <a:ea typeface="Times New Roman" charset="0"/>
              </a:rPr>
              <a:t>.</a:t>
            </a:r>
          </a:p>
          <a:p>
            <a:endParaRPr lang="sv-SE" sz="2800" b="1" dirty="0">
              <a:ea typeface="Times New Roman" charset="0"/>
            </a:endParaRPr>
          </a:p>
          <a:p>
            <a:r>
              <a:rPr lang="sv-SE" sz="2800" b="1" dirty="0">
                <a:ea typeface="Times New Roman" charset="0"/>
              </a:rPr>
              <a:t>(</a:t>
            </a:r>
            <a:r>
              <a:rPr lang="sv-SE" sz="2800" b="1" i="1" dirty="0">
                <a:ea typeface="Times New Roman" charset="0"/>
              </a:rPr>
              <a:t>Dagens Nyheter </a:t>
            </a:r>
            <a:r>
              <a:rPr lang="sv-SE" sz="2800" b="1" dirty="0">
                <a:ea typeface="Times New Roman" charset="0"/>
              </a:rPr>
              <a:t>2017)</a:t>
            </a:r>
          </a:p>
        </p:txBody>
      </p:sp>
    </p:spTree>
    <p:extLst>
      <p:ext uri="{BB962C8B-B14F-4D97-AF65-F5344CB8AC3E}">
        <p14:creationId xmlns:p14="http://schemas.microsoft.com/office/powerpoint/2010/main" val="863335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1484</Words>
  <Application>Microsoft Macintosh PowerPoint</Application>
  <PresentationFormat>Bildspel på skärmen (4:3)</PresentationFormat>
  <Paragraphs>180</Paragraphs>
  <Slides>34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40" baseType="lpstr">
      <vt:lpstr>Calibri</vt:lpstr>
      <vt:lpstr>Georgia</vt:lpstr>
      <vt:lpstr>Minion Pro</vt:lpstr>
      <vt:lpstr>Times New Roman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LiU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Peo Hansen</dc:creator>
  <cp:lastModifiedBy>Microsoft Office-användare</cp:lastModifiedBy>
  <cp:revision>254</cp:revision>
  <cp:lastPrinted>2021-05-07T14:18:12Z</cp:lastPrinted>
  <dcterms:created xsi:type="dcterms:W3CDTF">2017-06-28T08:20:26Z</dcterms:created>
  <dcterms:modified xsi:type="dcterms:W3CDTF">2021-10-12T13:54:14Z</dcterms:modified>
</cp:coreProperties>
</file>