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7"/>
  </p:notesMasterIdLst>
  <p:handoutMasterIdLst>
    <p:handoutMasterId r:id="rId18"/>
  </p:handoutMasterIdLst>
  <p:sldIdLst>
    <p:sldId id="256" r:id="rId6"/>
    <p:sldId id="268" r:id="rId7"/>
    <p:sldId id="257" r:id="rId8"/>
    <p:sldId id="270" r:id="rId9"/>
    <p:sldId id="277" r:id="rId10"/>
    <p:sldId id="260" r:id="rId11"/>
    <p:sldId id="263" r:id="rId12"/>
    <p:sldId id="269" r:id="rId13"/>
    <p:sldId id="272" r:id="rId14"/>
    <p:sldId id="273" r:id="rId15"/>
    <p:sldId id="276" r:id="rId16"/>
  </p:sldIdLst>
  <p:sldSz cx="12192000" cy="6858000"/>
  <p:notesSz cx="6845300" cy="9982200"/>
  <p:defaultTextStyle>
    <a:defPPr>
      <a:defRPr lang="sv-SE"/>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Larsson" initials="ML" lastIdx="4" clrIdx="0">
    <p:extLst>
      <p:ext uri="{19B8F6BF-5375-455C-9EA6-DF929625EA0E}">
        <p15:presenceInfo xmlns:p15="http://schemas.microsoft.com/office/powerpoint/2012/main" userId="S::maria.larsson@energimyndigheten.se::db59ac46-6343-4d2a-b695-5e3dfa254674" providerId="AD"/>
      </p:ext>
    </p:extLst>
  </p:cmAuthor>
  <p:cmAuthor id="2" name="Lisa Widlund" initials="LW" lastIdx="1" clrIdx="1">
    <p:extLst>
      <p:ext uri="{19B8F6BF-5375-455C-9EA6-DF929625EA0E}">
        <p15:presenceInfo xmlns:p15="http://schemas.microsoft.com/office/powerpoint/2012/main" userId="S::lisa.widlund@energimyndigheten.se::eb633b81-13e8-430a-9eb5-c07b8e813e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7C55"/>
    <a:srgbClr val="D8EC84"/>
    <a:srgbClr val="91DEF5"/>
    <a:srgbClr val="F5737F"/>
    <a:srgbClr val="B06B70"/>
    <a:srgbClr val="9D5D63"/>
    <a:srgbClr val="2AB985"/>
    <a:srgbClr val="04D08D"/>
    <a:srgbClr val="F2F2F2"/>
    <a:srgbClr val="E2C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25C0D-0250-4A36-8CA3-FF2597752BF5}" vWet="2" dt="2022-03-28T08:43:20.966"/>
    <p1510:client id="{22969C7C-282C-41A7-B882-E0F37D88B414}" v="209" dt="2022-03-28T11:24:58.004"/>
    <p1510:client id="{70B3A0A7-E929-73C4-8451-20A04E4E956D}" v="335" dt="2022-03-28T12:11:20.766"/>
    <p1510:client id="{86F89E71-89C6-1E05-EC6A-5C9E1EBBA3D7}" v="2" dt="2022-03-28T05:25:39.868"/>
    <p1510:client id="{90438BAC-33DF-4859-BACF-BB26240D4C91}" v="4" dt="2022-03-29T06:09:08.541"/>
    <p1510:client id="{9F1263C3-1A42-4358-A78B-A78C540E5430}" v="802" dt="2022-03-27T16:24:53.446"/>
    <p1510:client id="{F56FEF10-46BC-B7BE-9F81-86CD75E9CD58}" v="29" dt="2022-03-28T11:18:25.340"/>
    <p1510:client id="{FDD9A9C1-B7D8-4B8C-8253-16CD9B6866A3}" v="39" dt="2022-03-28T15:44:34.88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54" y="6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670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sv-SE"/>
          </a:p>
        </p:txBody>
      </p:sp>
      <p:sp>
        <p:nvSpPr>
          <p:cNvPr id="7171" name="Rectangle 3"/>
          <p:cNvSpPr>
            <a:spLocks noGrp="1" noChangeArrowheads="1"/>
          </p:cNvSpPr>
          <p:nvPr>
            <p:ph type="dt" sz="quarter" idx="1"/>
          </p:nvPr>
        </p:nvSpPr>
        <p:spPr bwMode="auto">
          <a:xfrm>
            <a:off x="3878263" y="0"/>
            <a:ext cx="29670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sv-SE"/>
          </a:p>
        </p:txBody>
      </p:sp>
      <p:sp>
        <p:nvSpPr>
          <p:cNvPr id="7172" name="Rectangle 4"/>
          <p:cNvSpPr>
            <a:spLocks noGrp="1" noChangeArrowheads="1"/>
          </p:cNvSpPr>
          <p:nvPr>
            <p:ph type="ftr" sz="quarter" idx="2"/>
          </p:nvPr>
        </p:nvSpPr>
        <p:spPr bwMode="auto">
          <a:xfrm>
            <a:off x="0" y="9483725"/>
            <a:ext cx="296703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sv-SE"/>
          </a:p>
        </p:txBody>
      </p:sp>
      <p:sp>
        <p:nvSpPr>
          <p:cNvPr id="7173" name="Rectangle 5"/>
          <p:cNvSpPr>
            <a:spLocks noGrp="1" noChangeArrowheads="1"/>
          </p:cNvSpPr>
          <p:nvPr>
            <p:ph type="sldNum" sz="quarter" idx="3"/>
          </p:nvPr>
        </p:nvSpPr>
        <p:spPr bwMode="auto">
          <a:xfrm>
            <a:off x="3878263" y="9483725"/>
            <a:ext cx="296703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4099CC03-0A68-4FE0-901C-BABC70936B6A}" type="slidenum">
              <a:rPr lang="sv-SE"/>
              <a:pPr/>
              <a:t>‹#›</a:t>
            </a:fld>
            <a:endParaRPr lang="sv-SE"/>
          </a:p>
        </p:txBody>
      </p:sp>
    </p:spTree>
    <p:extLst>
      <p:ext uri="{BB962C8B-B14F-4D97-AF65-F5344CB8AC3E}">
        <p14:creationId xmlns:p14="http://schemas.microsoft.com/office/powerpoint/2010/main" val="660229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3074"/>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sv-SE"/>
          </a:p>
        </p:txBody>
      </p:sp>
      <p:sp>
        <p:nvSpPr>
          <p:cNvPr id="18435" name="Rectangle 3075"/>
          <p:cNvSpPr>
            <a:spLocks noGrp="1" noChangeArrowheads="1"/>
          </p:cNvSpPr>
          <p:nvPr>
            <p:ph type="dt" idx="1"/>
          </p:nvPr>
        </p:nvSpPr>
        <p:spPr bwMode="auto">
          <a:xfrm>
            <a:off x="388620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sv-SE"/>
          </a:p>
        </p:txBody>
      </p:sp>
      <p:sp>
        <p:nvSpPr>
          <p:cNvPr id="18436" name="Rectangle 3076"/>
          <p:cNvSpPr>
            <a:spLocks noGrp="1" noRot="1" noChangeAspect="1" noChangeArrowheads="1" noTextEdit="1"/>
          </p:cNvSpPr>
          <p:nvPr>
            <p:ph type="sldImg" idx="2"/>
          </p:nvPr>
        </p:nvSpPr>
        <p:spPr bwMode="auto">
          <a:xfrm>
            <a:off x="111125" y="762000"/>
            <a:ext cx="6635750" cy="3733800"/>
          </a:xfrm>
          <a:prstGeom prst="rect">
            <a:avLst/>
          </a:prstGeom>
          <a:noFill/>
          <a:ln w="9525">
            <a:solidFill>
              <a:srgbClr val="000000"/>
            </a:solidFill>
            <a:miter lim="800000"/>
            <a:headEnd/>
            <a:tailEnd/>
          </a:ln>
          <a:effectLst/>
        </p:spPr>
      </p:sp>
      <p:sp>
        <p:nvSpPr>
          <p:cNvPr id="18437" name="Rectangle 3077"/>
          <p:cNvSpPr>
            <a:spLocks noGrp="1" noChangeArrowheads="1"/>
          </p:cNvSpPr>
          <p:nvPr>
            <p:ph type="body" sz="quarter" idx="3"/>
          </p:nvPr>
        </p:nvSpPr>
        <p:spPr bwMode="auto">
          <a:xfrm>
            <a:off x="914400" y="4724400"/>
            <a:ext cx="5029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438" name="Rectangle 3078"/>
          <p:cNvSpPr>
            <a:spLocks noGrp="1" noChangeArrowheads="1"/>
          </p:cNvSpPr>
          <p:nvPr>
            <p:ph type="ftr" sz="quarter" idx="4"/>
          </p:nvPr>
        </p:nvSpPr>
        <p:spPr bwMode="auto">
          <a:xfrm>
            <a:off x="0" y="94488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sv-SE"/>
          </a:p>
        </p:txBody>
      </p:sp>
      <p:sp>
        <p:nvSpPr>
          <p:cNvPr id="18439" name="Rectangle 3079"/>
          <p:cNvSpPr>
            <a:spLocks noGrp="1" noChangeArrowheads="1"/>
          </p:cNvSpPr>
          <p:nvPr>
            <p:ph type="sldNum" sz="quarter" idx="5"/>
          </p:nvPr>
        </p:nvSpPr>
        <p:spPr bwMode="auto">
          <a:xfrm>
            <a:off x="3886200" y="94488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FEE2625-1DD8-4C13-A5BB-5C2E4DEB1102}" type="slidenum">
              <a:rPr lang="sv-SE"/>
              <a:pPr/>
              <a:t>‹#›</a:t>
            </a:fld>
            <a:endParaRPr lang="sv-SE"/>
          </a:p>
        </p:txBody>
      </p:sp>
    </p:spTree>
    <p:extLst>
      <p:ext uri="{BB962C8B-B14F-4D97-AF65-F5344CB8AC3E}">
        <p14:creationId xmlns:p14="http://schemas.microsoft.com/office/powerpoint/2010/main" val="1788888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3</a:t>
            </a:fld>
            <a:endParaRPr lang="sv-SE"/>
          </a:p>
        </p:txBody>
      </p:sp>
    </p:spTree>
    <p:extLst>
      <p:ext uri="{BB962C8B-B14F-4D97-AF65-F5344CB8AC3E}">
        <p14:creationId xmlns:p14="http://schemas.microsoft.com/office/powerpoint/2010/main" val="55964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1B1B1B"/>
                </a:solidFill>
                <a:effectLst/>
                <a:latin typeface="HelveticaNeueRoman"/>
              </a:rPr>
              <a:t>Stödet kan sökas av alla förutom privatpersoner. Exempelvis:</a:t>
            </a:r>
          </a:p>
          <a:p>
            <a:pPr algn="l">
              <a:buFont typeface="Arial" panose="020B0604020202020204" pitchFamily="34" charset="0"/>
              <a:buChar char="•"/>
            </a:pPr>
            <a:r>
              <a:rPr lang="sv-SE" b="0" i="0">
                <a:solidFill>
                  <a:srgbClr val="1B1B1B"/>
                </a:solidFill>
                <a:effectLst/>
                <a:latin typeface="HelveticaNeueLight"/>
              </a:rPr>
              <a:t>företag - som bedriver ekonomisk eller icke-ekonomisk verksamhet</a:t>
            </a:r>
          </a:p>
          <a:p>
            <a:pPr algn="l">
              <a:buFont typeface="Arial" panose="020B0604020202020204" pitchFamily="34" charset="0"/>
              <a:buChar char="•"/>
            </a:pPr>
            <a:r>
              <a:rPr lang="sv-SE" b="0" i="0">
                <a:solidFill>
                  <a:srgbClr val="1B1B1B"/>
                </a:solidFill>
                <a:effectLst/>
                <a:latin typeface="HelveticaNeueLight"/>
              </a:rPr>
              <a:t>aktör från offentlig sektor </a:t>
            </a:r>
          </a:p>
          <a:p>
            <a:pPr algn="l">
              <a:buFont typeface="Arial" panose="020B0604020202020204" pitchFamily="34" charset="0"/>
              <a:buChar char="•"/>
            </a:pPr>
            <a:r>
              <a:rPr lang="sv-SE" b="0" i="0">
                <a:solidFill>
                  <a:srgbClr val="1B1B1B"/>
                </a:solidFill>
                <a:effectLst/>
                <a:latin typeface="HelveticaNeueLight"/>
              </a:rPr>
              <a:t>institut med anknytning till relevanta företag</a:t>
            </a:r>
          </a:p>
          <a:p>
            <a:endParaRPr lang="sv-SE"/>
          </a:p>
          <a:p>
            <a:endParaRPr lang="sv-SE" b="0" i="0">
              <a:solidFill>
                <a:srgbClr val="1B1B1B"/>
              </a:solidFill>
              <a:effectLst/>
              <a:latin typeface="HelveticaNeueRoman"/>
            </a:endParaRPr>
          </a:p>
          <a:p>
            <a:r>
              <a:rPr lang="sv-SE" b="0" i="0">
                <a:solidFill>
                  <a:srgbClr val="1B1B1B"/>
                </a:solidFill>
                <a:effectLst/>
                <a:latin typeface="HelveticaNeueRoman"/>
              </a:rPr>
              <a:t>För att stödet ska beviljas krävs det att projektet är genomförbart. Genomförbarhet är ett av två bedömningskriterier. Det troligaste är att det krävs ett samarbete mellan flera aktörer för att projektet ska kunna genomföras.</a:t>
            </a:r>
            <a:endParaRPr lang="sv-SE"/>
          </a:p>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4</a:t>
            </a:fld>
            <a:endParaRPr lang="sv-SE"/>
          </a:p>
        </p:txBody>
      </p:sp>
    </p:spTree>
    <p:extLst>
      <p:ext uri="{BB962C8B-B14F-4D97-AF65-F5344CB8AC3E}">
        <p14:creationId xmlns:p14="http://schemas.microsoft.com/office/powerpoint/2010/main" val="386751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1B1B1B"/>
                </a:solidFill>
                <a:effectLst/>
                <a:latin typeface="HelveticaNeueRoman"/>
              </a:rPr>
              <a:t>För att stödet ska beviljas krävs det att projektet är genomförbart. Genomförbarhet är ett av två bedömningskriterier. Det troligaste är att det krävs ett samarbete mellan flera aktörer för att projektet ska kunna genomföras.</a:t>
            </a:r>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5</a:t>
            </a:fld>
            <a:endParaRPr lang="sv-SE"/>
          </a:p>
        </p:txBody>
      </p:sp>
    </p:spTree>
    <p:extLst>
      <p:ext uri="{BB962C8B-B14F-4D97-AF65-F5344CB8AC3E}">
        <p14:creationId xmlns:p14="http://schemas.microsoft.com/office/powerpoint/2010/main" val="318605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0e3e7ab806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0e3e7ab806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sv-SE">
                <a:solidFill>
                  <a:srgbClr val="1B1B1B"/>
                </a:solidFill>
                <a:latin typeface="HelveticaNeueRoman"/>
              </a:rPr>
              <a:t>P</a:t>
            </a:r>
            <a:r>
              <a:rPr lang="sv-SE" b="0" i="0">
                <a:solidFill>
                  <a:srgbClr val="1B1B1B"/>
                </a:solidFill>
                <a:effectLst/>
                <a:latin typeface="HelveticaNeueRoman"/>
              </a:rPr>
              <a:t>ublika ladd- och tankstationer för snabbladdning av el- och vätgasfordon med fokus på regionala nätverk.</a:t>
            </a:r>
          </a:p>
          <a:p>
            <a:pPr algn="l"/>
            <a:endParaRPr lang="sv-SE" b="0" i="0">
              <a:solidFill>
                <a:srgbClr val="1B1B1B"/>
              </a:solidFill>
              <a:effectLst/>
              <a:latin typeface="HelveticaNeueRoman"/>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1B1B1B"/>
                </a:solidFill>
                <a:effectLst/>
                <a:latin typeface="HelveticaNeueRoman"/>
              </a:rPr>
              <a:t>Stödet täcker upp till 100 procent av stödberättigande kostnader. Ditt projekt kan som mest få 220 miljoner kronor i stöd.</a:t>
            </a:r>
          </a:p>
          <a:p>
            <a:pPr algn="l"/>
            <a:endParaRPr lang="sv-SE" b="0" i="0">
              <a:solidFill>
                <a:srgbClr val="1B1B1B"/>
              </a:solidFill>
              <a:effectLst/>
              <a:latin typeface="HelveticaNeueRoman"/>
            </a:endParaRPr>
          </a:p>
          <a:p>
            <a:pPr algn="l"/>
            <a:r>
              <a:rPr lang="sv-SE" b="0" i="0">
                <a:solidFill>
                  <a:srgbClr val="1B1B1B"/>
                </a:solidFill>
                <a:effectLst/>
                <a:latin typeface="HelveticaNeueRoman"/>
              </a:rPr>
              <a:t>Du får stöd för kostnader kopplade till uppförande, installation eller uppgradering av laddnings- eller tankningsinfrastrukturen:</a:t>
            </a:r>
          </a:p>
          <a:p>
            <a:pPr algn="l">
              <a:buFont typeface="Arial" panose="020B0604020202020204" pitchFamily="34" charset="0"/>
              <a:buChar char="•"/>
            </a:pPr>
            <a:r>
              <a:rPr lang="sv-SE" b="0" i="0">
                <a:solidFill>
                  <a:srgbClr val="1B1B1B"/>
                </a:solidFill>
                <a:effectLst/>
                <a:latin typeface="HelveticaNeueLight"/>
              </a:rPr>
              <a:t>kostnader för själva laddnings- eller tankningsinfrastrukturen, samt installation av eller uppgradering till andra komponenter.</a:t>
            </a:r>
          </a:p>
          <a:p>
            <a:pPr algn="l">
              <a:buFont typeface="Arial" panose="020B0604020202020204" pitchFamily="34" charset="0"/>
              <a:buChar char="•"/>
            </a:pPr>
            <a:r>
              <a:rPr lang="sv-SE" b="0" i="0">
                <a:solidFill>
                  <a:srgbClr val="1B1B1B"/>
                </a:solidFill>
                <a:effectLst/>
                <a:latin typeface="HelveticaNeueLight"/>
              </a:rPr>
              <a:t>krafttransformatorer och annan teknisk utrustning som behövs för att ansluta laddnings- eller tankningsinfrastrukturen till elnätet eller till en lokal enhet för produktion eller lagring av el eller vätgas.</a:t>
            </a:r>
          </a:p>
          <a:p>
            <a:pPr algn="l">
              <a:buFont typeface="Arial" panose="020B0604020202020204" pitchFamily="34" charset="0"/>
              <a:buChar char="•"/>
            </a:pPr>
            <a:r>
              <a:rPr lang="sv-SE" b="0" i="0">
                <a:solidFill>
                  <a:srgbClr val="1B1B1B"/>
                </a:solidFill>
                <a:effectLst/>
                <a:latin typeface="HelveticaNeueLight"/>
              </a:rPr>
              <a:t>anläggningsarbeten, mark- eller väganpassningar, installationskostnader och kostnader för att inhämta relevanta tillstånd.</a:t>
            </a:r>
          </a:p>
          <a:p>
            <a:pPr algn="l"/>
            <a:r>
              <a:rPr lang="sv-SE" b="0" i="0">
                <a:solidFill>
                  <a:srgbClr val="1B1B1B"/>
                </a:solidFill>
                <a:effectLst/>
                <a:latin typeface="HelveticaNeueRoman"/>
              </a:rPr>
              <a:t>Du får inte stöd för lagring av el och/eller lokal produktion av vätgas.</a:t>
            </a:r>
          </a:p>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7</a:t>
            </a:fld>
            <a:endParaRPr lang="sv-SE"/>
          </a:p>
        </p:txBody>
      </p:sp>
    </p:spTree>
    <p:extLst>
      <p:ext uri="{BB962C8B-B14F-4D97-AF65-F5344CB8AC3E}">
        <p14:creationId xmlns:p14="http://schemas.microsoft.com/office/powerpoint/2010/main" val="11285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8</a:t>
            </a:fld>
            <a:endParaRPr lang="sv-SE"/>
          </a:p>
        </p:txBody>
      </p:sp>
    </p:spTree>
    <p:extLst>
      <p:ext uri="{BB962C8B-B14F-4D97-AF65-F5344CB8AC3E}">
        <p14:creationId xmlns:p14="http://schemas.microsoft.com/office/powerpoint/2010/main" val="89918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1B1B1B"/>
                </a:solidFill>
                <a:effectLst/>
                <a:latin typeface="HelveticaNeueRoman"/>
              </a:rPr>
              <a:t>Ladd- och tankstationerna ska färdigställas senast den 30 september 2023 och vara i drift i minst 5 år. Som en del i pilot-begreppet ingår att </a:t>
            </a:r>
            <a:r>
              <a:rPr lang="sv-SE" b="0" i="0" err="1">
                <a:solidFill>
                  <a:srgbClr val="1B1B1B"/>
                </a:solidFill>
                <a:effectLst/>
                <a:latin typeface="HelveticaNeueRoman"/>
              </a:rPr>
              <a:t>laddstationen</a:t>
            </a:r>
            <a:r>
              <a:rPr lang="sv-SE" b="0" i="0">
                <a:solidFill>
                  <a:srgbClr val="1B1B1B"/>
                </a:solidFill>
                <a:effectLst/>
                <a:latin typeface="HelveticaNeueRoman"/>
              </a:rPr>
              <a:t> är tillgänglig för utvärdering och informationsinhämtning under samma tidsperiod, samt att Energimyndigheten har rätt att sprida erfarenheter från piloten i syfte att främja kunskapsöverföring till andra aktörer regionalt och nationellt. </a:t>
            </a:r>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9</a:t>
            </a:fld>
            <a:endParaRPr lang="sv-SE"/>
          </a:p>
        </p:txBody>
      </p:sp>
    </p:spTree>
    <p:extLst>
      <p:ext uri="{BB962C8B-B14F-4D97-AF65-F5344CB8AC3E}">
        <p14:creationId xmlns:p14="http://schemas.microsoft.com/office/powerpoint/2010/main" val="329501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10</a:t>
            </a:fld>
            <a:endParaRPr lang="sv-SE"/>
          </a:p>
        </p:txBody>
      </p:sp>
    </p:spTree>
    <p:extLst>
      <p:ext uri="{BB962C8B-B14F-4D97-AF65-F5344CB8AC3E}">
        <p14:creationId xmlns:p14="http://schemas.microsoft.com/office/powerpoint/2010/main" val="2157542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267200" y="332656"/>
            <a:ext cx="7620000" cy="2055812"/>
          </a:xfrm>
        </p:spPr>
        <p:txBody>
          <a:bodyPr anchor="b"/>
          <a:lstStyle>
            <a:lvl1pPr>
              <a:defRPr b="0">
                <a:latin typeface="+mj-lt"/>
              </a:defRPr>
            </a:lvl1pPr>
          </a:lstStyle>
          <a:p>
            <a:r>
              <a:rPr lang="sv-SE"/>
              <a:t>Klicka här för att ändra mall för rubrikformat</a:t>
            </a:r>
          </a:p>
        </p:txBody>
      </p:sp>
      <p:sp>
        <p:nvSpPr>
          <p:cNvPr id="15363" name="Rectangle 3"/>
          <p:cNvSpPr>
            <a:spLocks noGrp="1" noChangeArrowheads="1"/>
          </p:cNvSpPr>
          <p:nvPr>
            <p:ph type="subTitle" idx="1"/>
          </p:nvPr>
        </p:nvSpPr>
        <p:spPr>
          <a:xfrm>
            <a:off x="4267200" y="2667000"/>
            <a:ext cx="7620000" cy="2971800"/>
          </a:xfrm>
          <a:noFill/>
        </p:spPr>
        <p:txBody>
          <a:bodyPr lIns="0" tIns="0" rIns="0" bIns="0"/>
          <a:lstStyle>
            <a:lvl1pPr marL="0" indent="0">
              <a:buFontTx/>
              <a:buNone/>
              <a:defRPr/>
            </a:lvl1pPr>
          </a:lstStyle>
          <a:p>
            <a:r>
              <a:rPr lang="sv-SE"/>
              <a:t>Klicka här för att ändra mall för underrubrikformat</a:t>
            </a:r>
          </a:p>
        </p:txBody>
      </p:sp>
      <p:sp>
        <p:nvSpPr>
          <p:cNvPr id="15364" name="Rectangle 4"/>
          <p:cNvSpPr>
            <a:spLocks noGrp="1" noChangeArrowheads="1"/>
          </p:cNvSpPr>
          <p:nvPr>
            <p:ph type="dt" sz="half" idx="2"/>
          </p:nvPr>
        </p:nvSpPr>
        <p:spPr/>
        <p:txBody>
          <a:bodyPr/>
          <a:lstStyle>
            <a:lvl1pPr>
              <a:defRPr/>
            </a:lvl1pPr>
          </a:lstStyle>
          <a:p>
            <a:endParaRPr lang="sv-SE"/>
          </a:p>
        </p:txBody>
      </p:sp>
      <p:sp>
        <p:nvSpPr>
          <p:cNvPr id="15366" name="Rectangle 6"/>
          <p:cNvSpPr>
            <a:spLocks noGrp="1" noChangeArrowheads="1"/>
          </p:cNvSpPr>
          <p:nvPr>
            <p:ph type="sldNum" sz="quarter" idx="4"/>
          </p:nvPr>
        </p:nvSpPr>
        <p:spPr/>
        <p:txBody>
          <a:bodyPr/>
          <a:lstStyle>
            <a:lvl1pPr>
              <a:defRPr/>
            </a:lvl1pPr>
          </a:lstStyle>
          <a:p>
            <a:fld id="{01CBA474-F9D6-49A5-ABE8-16828E6B12A0}" type="slidenum">
              <a:rPr lang="sv-SE"/>
              <a:pPr/>
              <a:t>‹#›</a:t>
            </a:fld>
            <a:endParaRPr lang="sv-SE"/>
          </a:p>
        </p:txBody>
      </p:sp>
      <p:sp>
        <p:nvSpPr>
          <p:cNvPr id="8" name="Rectangle 11"/>
          <p:cNvSpPr>
            <a:spLocks noChangeArrowheads="1"/>
          </p:cNvSpPr>
          <p:nvPr userDrawn="1"/>
        </p:nvSpPr>
        <p:spPr bwMode="auto">
          <a:xfrm>
            <a:off x="-1" y="0"/>
            <a:ext cx="4068000" cy="2268000"/>
          </a:xfrm>
          <a:prstGeom prst="rect">
            <a:avLst/>
          </a:prstGeom>
          <a:solidFill>
            <a:schemeClr val="accent1"/>
          </a:solidFill>
          <a:ln w="9525">
            <a:noFill/>
            <a:miter lim="800000"/>
            <a:headEnd/>
            <a:tailEnd/>
          </a:ln>
          <a:effectLst/>
        </p:spPr>
        <p:txBody>
          <a:bodyPr wrap="none"/>
          <a:lstStyle/>
          <a:p>
            <a:pPr algn="r">
              <a:lnSpc>
                <a:spcPts val="1400"/>
              </a:lnSpc>
            </a:pPr>
            <a:r>
              <a:rPr lang="sv-SE" sz="1000"/>
              <a:t> </a:t>
            </a:r>
            <a:endParaRPr lang="sv-SE" sz="2400">
              <a:latin typeface="Times New Roman" pitchFamily="18" charset="0"/>
            </a:endParaRPr>
          </a:p>
        </p:txBody>
      </p:sp>
      <p:pic>
        <p:nvPicPr>
          <p:cNvPr id="9" name="Picture 12" descr="ligg"/>
          <p:cNvPicPr>
            <a:picLocks noChangeAspect="1" noChangeArrowheads="1"/>
          </p:cNvPicPr>
          <p:nvPr userDrawn="1"/>
        </p:nvPicPr>
        <p:blipFill>
          <a:blip r:embed="rId2" cstate="print"/>
          <a:srcRect/>
          <a:stretch>
            <a:fillRect/>
          </a:stretch>
        </p:blipFill>
        <p:spPr bwMode="auto">
          <a:xfrm>
            <a:off x="323850" y="6253163"/>
            <a:ext cx="1619250" cy="344487"/>
          </a:xfrm>
          <a:prstGeom prst="rect">
            <a:avLst/>
          </a:prstGeom>
          <a:noFill/>
        </p:spPr>
      </p:pic>
    </p:spTree>
  </p:cSld>
  <p:clrMapOvr>
    <a:masterClrMapping/>
  </p:clrMapOvr>
  <p:extLst>
    <p:ext uri="{DCECCB84-F9BA-43D5-87BE-67443E8EF086}">
      <p15:sldGuideLst xmlns:p15="http://schemas.microsoft.com/office/powerpoint/2012/main">
        <p15:guide id="1" orient="horz" pos="143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3208601C-223C-4704-9DD8-968F10FCE3EF}" type="slidenum">
              <a:rPr lang="sv-SE"/>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30FF09FB-1CD1-4F17-9157-097B64E35455}" type="slidenum">
              <a:rPr lang="sv-SE"/>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ABA58008-0BF1-4306-8D2F-666B0748070A}" type="slidenum">
              <a:rPr lang="sv-SE"/>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94800" y="403200"/>
            <a:ext cx="10800000" cy="1152000"/>
          </a:xfrm>
        </p:spPr>
        <p:txBody>
          <a:bodyPr/>
          <a:lstStyle/>
          <a:p>
            <a:r>
              <a:rPr lang="sv-SE"/>
              <a:t>Klicka här för att ändra mall för rubrikformat</a:t>
            </a:r>
          </a:p>
        </p:txBody>
      </p:sp>
      <p:sp>
        <p:nvSpPr>
          <p:cNvPr id="3" name="Platshållare för innehåll 2"/>
          <p:cNvSpPr>
            <a:spLocks noGrp="1"/>
          </p:cNvSpPr>
          <p:nvPr>
            <p:ph sz="half" idx="1"/>
          </p:nvPr>
        </p:nvSpPr>
        <p:spPr>
          <a:xfrm>
            <a:off x="694800" y="1773238"/>
            <a:ext cx="52920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203950" y="1773238"/>
            <a:ext cx="52920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BB3B8F09-21C9-4403-923D-6CB7BC6E6896}" type="slidenum">
              <a:rPr lang="sv-SE"/>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BA1584BA-F058-4897-B5B0-1A9226C6C7F3}"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DF92CFF1-EA48-489B-A3DA-ECB9E3DC7D2A}"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6327" name="Rectangle 7"/>
          <p:cNvSpPr>
            <a:spLocks noGrp="1" noChangeArrowheads="1"/>
          </p:cNvSpPr>
          <p:nvPr>
            <p:ph type="ctrTitle"/>
          </p:nvPr>
        </p:nvSpPr>
        <p:spPr>
          <a:xfrm>
            <a:off x="4266000" y="332656"/>
            <a:ext cx="7620000" cy="2055812"/>
          </a:xfrm>
        </p:spPr>
        <p:txBody>
          <a:bodyPr anchor="b"/>
          <a:lstStyle>
            <a:lvl1pPr>
              <a:defRPr b="0">
                <a:latin typeface="+mj-lt"/>
              </a:defRPr>
            </a:lvl1pPr>
          </a:lstStyle>
          <a:p>
            <a:r>
              <a:rPr lang="sv-SE"/>
              <a:t>Klicka här för att ändra format på bakgrundsrubriken</a:t>
            </a:r>
          </a:p>
        </p:txBody>
      </p:sp>
      <p:sp>
        <p:nvSpPr>
          <p:cNvPr id="56328" name="Rectangle 8"/>
          <p:cNvSpPr>
            <a:spLocks noGrp="1" noChangeArrowheads="1"/>
          </p:cNvSpPr>
          <p:nvPr>
            <p:ph type="subTitle" idx="1"/>
          </p:nvPr>
        </p:nvSpPr>
        <p:spPr>
          <a:xfrm>
            <a:off x="4267200" y="2667000"/>
            <a:ext cx="7620000" cy="2971800"/>
          </a:xfrm>
        </p:spPr>
        <p:txBody>
          <a:bodyPr/>
          <a:lstStyle>
            <a:lvl1pPr marL="0" indent="0">
              <a:buFontTx/>
              <a:buNone/>
              <a:defRPr/>
            </a:lvl1pPr>
          </a:lstStyle>
          <a:p>
            <a:r>
              <a:rPr lang="sv-SE"/>
              <a:t>Klicka här för att ändra format på underrubrik i bakgrunden</a:t>
            </a:r>
          </a:p>
        </p:txBody>
      </p:sp>
      <p:sp>
        <p:nvSpPr>
          <p:cNvPr id="56329" name="Rectangle 9"/>
          <p:cNvSpPr>
            <a:spLocks noGrp="1" noChangeArrowheads="1"/>
          </p:cNvSpPr>
          <p:nvPr>
            <p:ph type="dt" sz="half" idx="2"/>
          </p:nvPr>
        </p:nvSpPr>
        <p:spPr/>
        <p:txBody>
          <a:bodyPr/>
          <a:lstStyle>
            <a:lvl1pPr>
              <a:defRPr/>
            </a:lvl1pPr>
          </a:lstStyle>
          <a:p>
            <a:endParaRPr lang="sv-SE"/>
          </a:p>
        </p:txBody>
      </p:sp>
      <p:sp>
        <p:nvSpPr>
          <p:cNvPr id="56330" name="Rectangle 10"/>
          <p:cNvSpPr>
            <a:spLocks noGrp="1" noChangeArrowheads="1"/>
          </p:cNvSpPr>
          <p:nvPr>
            <p:ph type="sldNum" sz="quarter" idx="4"/>
          </p:nvPr>
        </p:nvSpPr>
        <p:spPr/>
        <p:txBody>
          <a:bodyPr/>
          <a:lstStyle>
            <a:lvl1pPr>
              <a:defRPr/>
            </a:lvl1pPr>
          </a:lstStyle>
          <a:p>
            <a:fld id="{E6A16ED3-43AA-42FD-B03D-1C542D37AD70}" type="slidenum">
              <a:rPr lang="sv-SE"/>
              <a:pPr/>
              <a:t>‹#›</a:t>
            </a:fld>
            <a:endParaRPr lang="sv-SE"/>
          </a:p>
        </p:txBody>
      </p:sp>
      <p:pic>
        <p:nvPicPr>
          <p:cNvPr id="8" name="Picture 12" descr="ligg"/>
          <p:cNvPicPr>
            <a:picLocks noChangeAspect="1" noChangeArrowheads="1"/>
          </p:cNvPicPr>
          <p:nvPr userDrawn="1"/>
        </p:nvPicPr>
        <p:blipFill>
          <a:blip r:embed="rId2" cstate="print"/>
          <a:srcRect/>
          <a:stretch>
            <a:fillRect/>
          </a:stretch>
        </p:blipFill>
        <p:spPr bwMode="auto">
          <a:xfrm>
            <a:off x="323850" y="6253163"/>
            <a:ext cx="1619250" cy="344487"/>
          </a:xfrm>
          <a:prstGeom prst="rect">
            <a:avLst/>
          </a:prstGeom>
          <a:noFill/>
        </p:spPr>
      </p:pic>
      <p:sp>
        <p:nvSpPr>
          <p:cNvPr id="9" name="Rectangle 11"/>
          <p:cNvSpPr>
            <a:spLocks noChangeArrowheads="1"/>
          </p:cNvSpPr>
          <p:nvPr userDrawn="1"/>
        </p:nvSpPr>
        <p:spPr bwMode="auto">
          <a:xfrm>
            <a:off x="-1" y="0"/>
            <a:ext cx="4068000" cy="2268000"/>
          </a:xfrm>
          <a:prstGeom prst="rect">
            <a:avLst/>
          </a:prstGeom>
          <a:solidFill>
            <a:srgbClr val="B06B70"/>
          </a:solidFill>
          <a:ln w="9525">
            <a:noFill/>
            <a:miter lim="800000"/>
            <a:headEnd/>
            <a:tailEnd/>
          </a:ln>
          <a:effectLst/>
        </p:spPr>
        <p:txBody>
          <a:bodyPr wrap="none"/>
          <a:lstStyle/>
          <a:p>
            <a:pPr algn="r">
              <a:lnSpc>
                <a:spcPts val="1400"/>
              </a:lnSpc>
            </a:pPr>
            <a:r>
              <a:rPr lang="sv-SE" sz="1000"/>
              <a:t> </a:t>
            </a:r>
            <a:endParaRPr lang="sv-SE" sz="2400">
              <a:latin typeface="Times New Roman" pitchFamily="18" charset="0"/>
            </a:endParaRPr>
          </a:p>
        </p:txBody>
      </p:sp>
      <p:pic>
        <p:nvPicPr>
          <p:cNvPr id="3" name="Bildobjekt 2" descr="En bild som visar text, utomhus&#10;&#10;Automatiskt genererad beskrivning">
            <a:extLst>
              <a:ext uri="{FF2B5EF4-FFF2-40B4-BE49-F238E27FC236}">
                <a16:creationId xmlns:a16="http://schemas.microsoft.com/office/drawing/2014/main" id="{D21F81AE-2B12-41C3-A061-CBE2D9A2FF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493" b="7439"/>
          <a:stretch/>
        </p:blipFill>
        <p:spPr>
          <a:xfrm>
            <a:off x="4067999" y="2267837"/>
            <a:ext cx="8134295" cy="4590163"/>
          </a:xfrm>
          <a:prstGeom prst="rect">
            <a:avLst/>
          </a:prstGeom>
        </p:spPr>
      </p:pic>
    </p:spTree>
  </p:cSld>
  <p:clrMapOvr>
    <a:masterClrMapping/>
  </p:clrMapOvr>
  <p:extLst>
    <p:ext uri="{DCECCB84-F9BA-43D5-87BE-67443E8EF086}">
      <p15:sldGuideLst xmlns:p15="http://schemas.microsoft.com/office/powerpoint/2012/main">
        <p15:guide id="1" orient="horz" pos="143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E50652-EB3C-4E10-BD84-E7EDCF218B0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A593AC2-AF58-4874-94C3-C61F313ECF6A}"/>
              </a:ext>
            </a:extLst>
          </p:cNvPr>
          <p:cNvSpPr>
            <a:spLocks noGrp="1"/>
          </p:cNvSpPr>
          <p:nvPr>
            <p:ph type="dt" sz="half" idx="10"/>
          </p:nvPr>
        </p:nvSpPr>
        <p:spPr/>
        <p:txBody>
          <a:bodyPr/>
          <a:lstStyle/>
          <a:p>
            <a:endParaRPr lang="sv-SE"/>
          </a:p>
        </p:txBody>
      </p:sp>
      <p:sp>
        <p:nvSpPr>
          <p:cNvPr id="4" name="Platshållare för bildnummer 3">
            <a:extLst>
              <a:ext uri="{FF2B5EF4-FFF2-40B4-BE49-F238E27FC236}">
                <a16:creationId xmlns:a16="http://schemas.microsoft.com/office/drawing/2014/main" id="{DB54B300-149B-41BC-B17C-BA49F29A44D1}"/>
              </a:ext>
            </a:extLst>
          </p:cNvPr>
          <p:cNvSpPr>
            <a:spLocks noGrp="1"/>
          </p:cNvSpPr>
          <p:nvPr>
            <p:ph type="sldNum" sz="quarter" idx="11"/>
          </p:nvPr>
        </p:nvSpPr>
        <p:spPr/>
        <p:txBody>
          <a:bodyPr/>
          <a:lstStyle/>
          <a:p>
            <a:fld id="{4FB244A4-5FAB-41E7-8F13-75565648FC8E}" type="slidenum">
              <a:rPr lang="sv-SE" smtClean="0"/>
              <a:pPr/>
              <a:t>‹#›</a:t>
            </a:fld>
            <a:endParaRPr lang="sv-SE"/>
          </a:p>
        </p:txBody>
      </p:sp>
    </p:spTree>
    <p:extLst>
      <p:ext uri="{BB962C8B-B14F-4D97-AF65-F5344CB8AC3E}">
        <p14:creationId xmlns:p14="http://schemas.microsoft.com/office/powerpoint/2010/main" val="356226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4B022CF4-6C19-4A3A-BC03-E4C52FDFA96C}"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94800" y="403200"/>
            <a:ext cx="10800000" cy="1152000"/>
          </a:xfrm>
        </p:spPr>
        <p:txBody>
          <a:bodyPr/>
          <a:lstStyle/>
          <a:p>
            <a:r>
              <a:rPr lang="sv-SE"/>
              <a:t>Klicka här för att ändra format</a:t>
            </a:r>
          </a:p>
        </p:txBody>
      </p:sp>
      <p:sp>
        <p:nvSpPr>
          <p:cNvPr id="3" name="Platshållare för innehåll 2"/>
          <p:cNvSpPr>
            <a:spLocks noGrp="1"/>
          </p:cNvSpPr>
          <p:nvPr>
            <p:ph sz="half" idx="1"/>
          </p:nvPr>
        </p:nvSpPr>
        <p:spPr>
          <a:xfrm>
            <a:off x="694800" y="1773238"/>
            <a:ext cx="52920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203950" y="1773238"/>
            <a:ext cx="53064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81A842FB-563A-4F48-97E8-6486700E14E5}"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4800" y="403200"/>
            <a:ext cx="10800000" cy="115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1027" name="Rectangle 3"/>
          <p:cNvSpPr>
            <a:spLocks noGrp="1" noChangeArrowheads="1"/>
          </p:cNvSpPr>
          <p:nvPr>
            <p:ph type="body" idx="1"/>
          </p:nvPr>
        </p:nvSpPr>
        <p:spPr bwMode="auto">
          <a:xfrm>
            <a:off x="694800" y="1773238"/>
            <a:ext cx="10800000" cy="4176712"/>
          </a:xfrm>
          <a:prstGeom prst="rect">
            <a:avLst/>
          </a:prstGeom>
          <a:solidFill>
            <a:schemeClr val="accent1">
              <a:alpha val="20000"/>
            </a:schemeClr>
          </a:solidFill>
          <a:ln w="9525">
            <a:noFill/>
            <a:miter lim="800000"/>
            <a:headEnd/>
            <a:tailEnd/>
          </a:ln>
          <a:effectLst/>
        </p:spPr>
        <p:txBody>
          <a:bodyPr vert="horz" wrap="square" lIns="180000" tIns="180000" rIns="180000" bIns="10800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40" name="Rectangle 16"/>
          <p:cNvSpPr>
            <a:spLocks noGrp="1" noChangeArrowheads="1"/>
          </p:cNvSpPr>
          <p:nvPr>
            <p:ph type="dt" sz="half" idx="2"/>
          </p:nvPr>
        </p:nvSpPr>
        <p:spPr bwMode="auto">
          <a:xfrm>
            <a:off x="4265084" y="6164263"/>
            <a:ext cx="2540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endParaRPr lang="sv-SE"/>
          </a:p>
        </p:txBody>
      </p:sp>
      <p:sp>
        <p:nvSpPr>
          <p:cNvPr id="1041" name="Rectangle 17"/>
          <p:cNvSpPr>
            <a:spLocks noGrp="1" noChangeArrowheads="1"/>
          </p:cNvSpPr>
          <p:nvPr>
            <p:ph type="sldNum" sz="quarter" idx="4"/>
          </p:nvPr>
        </p:nvSpPr>
        <p:spPr bwMode="auto">
          <a:xfrm>
            <a:off x="9499600" y="6164263"/>
            <a:ext cx="23622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fld id="{679C96E5-2C98-4EAF-A68C-B4C04A74483A}" type="slidenum">
              <a:rPr lang="sv-SE"/>
              <a:pPr/>
              <a:t>‹#›</a:t>
            </a:fld>
            <a:endParaRPr lang="sv-SE"/>
          </a:p>
        </p:txBody>
      </p:sp>
      <p:pic>
        <p:nvPicPr>
          <p:cNvPr id="7" name="Picture 12" descr="ligg"/>
          <p:cNvPicPr>
            <a:picLocks noChangeAspect="1" noChangeArrowheads="1"/>
          </p:cNvPicPr>
          <p:nvPr userDrawn="1"/>
        </p:nvPicPr>
        <p:blipFill>
          <a:blip r:embed="rId7" cstate="print"/>
          <a:srcRect/>
          <a:stretch>
            <a:fillRect/>
          </a:stretch>
        </p:blipFill>
        <p:spPr bwMode="auto">
          <a:xfrm>
            <a:off x="323850" y="6253163"/>
            <a:ext cx="1619250" cy="3444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60" r:id="rId4"/>
    <p:sldLayoutId id="2147483661" r:id="rId5"/>
  </p:sldLayoutIdLst>
  <p:txStyles>
    <p:titleStyle>
      <a:lvl1pPr algn="l" rtl="0" eaLnBrk="1" fontAlgn="base" hangingPunct="1">
        <a:lnSpc>
          <a:spcPts val="4600"/>
        </a:lnSpc>
        <a:spcBef>
          <a:spcPct val="0"/>
        </a:spcBef>
        <a:spcAft>
          <a:spcPct val="0"/>
        </a:spcAft>
        <a:defRPr sz="4000" b="0">
          <a:solidFill>
            <a:schemeClr val="tx2"/>
          </a:solidFill>
          <a:latin typeface="+mj-lt"/>
          <a:ea typeface="+mj-ea"/>
          <a:cs typeface="+mj-cs"/>
        </a:defRPr>
      </a:lvl1pPr>
      <a:lvl2pPr algn="l" rtl="0" eaLnBrk="1" fontAlgn="base" hangingPunct="1">
        <a:lnSpc>
          <a:spcPts val="4000"/>
        </a:lnSpc>
        <a:spcBef>
          <a:spcPct val="0"/>
        </a:spcBef>
        <a:spcAft>
          <a:spcPct val="0"/>
        </a:spcAft>
        <a:defRPr sz="3600" b="1">
          <a:solidFill>
            <a:schemeClr val="tx2"/>
          </a:solidFill>
          <a:latin typeface="Arial" charset="0"/>
        </a:defRPr>
      </a:lvl2pPr>
      <a:lvl3pPr algn="l" rtl="0" eaLnBrk="1" fontAlgn="base" hangingPunct="1">
        <a:lnSpc>
          <a:spcPts val="4000"/>
        </a:lnSpc>
        <a:spcBef>
          <a:spcPct val="0"/>
        </a:spcBef>
        <a:spcAft>
          <a:spcPct val="0"/>
        </a:spcAft>
        <a:defRPr sz="3600" b="1">
          <a:solidFill>
            <a:schemeClr val="tx2"/>
          </a:solidFill>
          <a:latin typeface="Arial" charset="0"/>
        </a:defRPr>
      </a:lvl3pPr>
      <a:lvl4pPr algn="l" rtl="0" eaLnBrk="1" fontAlgn="base" hangingPunct="1">
        <a:lnSpc>
          <a:spcPts val="4000"/>
        </a:lnSpc>
        <a:spcBef>
          <a:spcPct val="0"/>
        </a:spcBef>
        <a:spcAft>
          <a:spcPct val="0"/>
        </a:spcAft>
        <a:defRPr sz="3600" b="1">
          <a:solidFill>
            <a:schemeClr val="tx2"/>
          </a:solidFill>
          <a:latin typeface="Arial" charset="0"/>
        </a:defRPr>
      </a:lvl4pPr>
      <a:lvl5pPr algn="l" rtl="0" eaLnBrk="1" fontAlgn="base" hangingPunct="1">
        <a:lnSpc>
          <a:spcPts val="4000"/>
        </a:lnSpc>
        <a:spcBef>
          <a:spcPct val="0"/>
        </a:spcBef>
        <a:spcAft>
          <a:spcPct val="0"/>
        </a:spcAft>
        <a:defRPr sz="3600" b="1">
          <a:solidFill>
            <a:schemeClr val="tx2"/>
          </a:solidFill>
          <a:latin typeface="Arial" charset="0"/>
        </a:defRPr>
      </a:lvl5pPr>
      <a:lvl6pPr marL="457200" algn="l" rtl="0" eaLnBrk="1" fontAlgn="base" hangingPunct="1">
        <a:lnSpc>
          <a:spcPts val="4000"/>
        </a:lnSpc>
        <a:spcBef>
          <a:spcPct val="0"/>
        </a:spcBef>
        <a:spcAft>
          <a:spcPct val="0"/>
        </a:spcAft>
        <a:defRPr sz="3600" b="1">
          <a:solidFill>
            <a:schemeClr val="tx2"/>
          </a:solidFill>
          <a:latin typeface="Arial" charset="0"/>
        </a:defRPr>
      </a:lvl6pPr>
      <a:lvl7pPr marL="914400" algn="l" rtl="0" eaLnBrk="1" fontAlgn="base" hangingPunct="1">
        <a:lnSpc>
          <a:spcPts val="4000"/>
        </a:lnSpc>
        <a:spcBef>
          <a:spcPct val="0"/>
        </a:spcBef>
        <a:spcAft>
          <a:spcPct val="0"/>
        </a:spcAft>
        <a:defRPr sz="3600" b="1">
          <a:solidFill>
            <a:schemeClr val="tx2"/>
          </a:solidFill>
          <a:latin typeface="Arial" charset="0"/>
        </a:defRPr>
      </a:lvl7pPr>
      <a:lvl8pPr marL="1371600" algn="l" rtl="0" eaLnBrk="1" fontAlgn="base" hangingPunct="1">
        <a:lnSpc>
          <a:spcPts val="4000"/>
        </a:lnSpc>
        <a:spcBef>
          <a:spcPct val="0"/>
        </a:spcBef>
        <a:spcAft>
          <a:spcPct val="0"/>
        </a:spcAft>
        <a:defRPr sz="3600" b="1">
          <a:solidFill>
            <a:schemeClr val="tx2"/>
          </a:solidFill>
          <a:latin typeface="Arial" charset="0"/>
        </a:defRPr>
      </a:lvl8pPr>
      <a:lvl9pPr marL="1828800" algn="l" rtl="0" eaLnBrk="1" fontAlgn="base" hangingPunct="1">
        <a:lnSpc>
          <a:spcPts val="4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40000"/>
        </a:spcBef>
        <a:spcAft>
          <a:spcPct val="0"/>
        </a:spcAft>
        <a:buChar char="•"/>
        <a:defRPr sz="2800">
          <a:solidFill>
            <a:schemeClr val="tx1"/>
          </a:solidFill>
          <a:latin typeface="+mn-lt"/>
          <a:ea typeface="+mn-ea"/>
          <a:cs typeface="+mn-cs"/>
        </a:defRPr>
      </a:lvl1pPr>
      <a:lvl2pPr marL="698500" indent="-354013" algn="l" rtl="0" eaLnBrk="1" fontAlgn="base" hangingPunct="1">
        <a:spcBef>
          <a:spcPct val="40000"/>
        </a:spcBef>
        <a:spcAft>
          <a:spcPct val="0"/>
        </a:spcAft>
        <a:buChar char="–"/>
        <a:defRPr sz="2600">
          <a:solidFill>
            <a:schemeClr val="tx1"/>
          </a:solidFill>
          <a:latin typeface="+mn-lt"/>
        </a:defRPr>
      </a:lvl2pPr>
      <a:lvl3pPr marL="963613" indent="-263525" algn="l" rtl="0" eaLnBrk="1" fontAlgn="base" hangingPunct="1">
        <a:spcBef>
          <a:spcPct val="40000"/>
        </a:spcBef>
        <a:spcAft>
          <a:spcPct val="0"/>
        </a:spcAft>
        <a:buChar char="•"/>
        <a:defRPr sz="2400">
          <a:solidFill>
            <a:schemeClr val="tx1"/>
          </a:solidFill>
          <a:latin typeface="+mn-lt"/>
        </a:defRPr>
      </a:lvl3pPr>
      <a:lvl4pPr marL="1214438" indent="-249238" algn="l" rtl="0" eaLnBrk="1" fontAlgn="base" hangingPunct="1">
        <a:spcBef>
          <a:spcPct val="4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1000">
          <a:solidFill>
            <a:schemeClr val="tx1"/>
          </a:solidFill>
          <a:latin typeface="+mn-lt"/>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94800" y="403200"/>
            <a:ext cx="10800000" cy="115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51203" name="Rectangle 3"/>
          <p:cNvSpPr>
            <a:spLocks noGrp="1" noChangeArrowheads="1"/>
          </p:cNvSpPr>
          <p:nvPr>
            <p:ph type="body" idx="1"/>
          </p:nvPr>
        </p:nvSpPr>
        <p:spPr bwMode="auto">
          <a:xfrm>
            <a:off x="694800" y="1773238"/>
            <a:ext cx="10800000"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1205" name="Rectangle 5"/>
          <p:cNvSpPr>
            <a:spLocks noGrp="1" noChangeArrowheads="1"/>
          </p:cNvSpPr>
          <p:nvPr>
            <p:ph type="dt" sz="half" idx="2"/>
          </p:nvPr>
        </p:nvSpPr>
        <p:spPr bwMode="auto">
          <a:xfrm>
            <a:off x="4265084" y="6164263"/>
            <a:ext cx="2540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endParaRPr lang="sv-SE"/>
          </a:p>
        </p:txBody>
      </p:sp>
      <p:sp>
        <p:nvSpPr>
          <p:cNvPr id="51206" name="Rectangle 6"/>
          <p:cNvSpPr>
            <a:spLocks noGrp="1" noChangeArrowheads="1"/>
          </p:cNvSpPr>
          <p:nvPr>
            <p:ph type="sldNum" sz="quarter" idx="4"/>
          </p:nvPr>
        </p:nvSpPr>
        <p:spPr bwMode="auto">
          <a:xfrm>
            <a:off x="9499600" y="6164263"/>
            <a:ext cx="23622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fld id="{4FB244A4-5FAB-41E7-8F13-75565648FC8E}" type="slidenum">
              <a:rPr lang="sv-SE"/>
              <a:pPr/>
              <a:t>‹#›</a:t>
            </a:fld>
            <a:endParaRPr lang="sv-SE"/>
          </a:p>
        </p:txBody>
      </p:sp>
      <p:pic>
        <p:nvPicPr>
          <p:cNvPr id="7" name="Picture 12" descr="ligg"/>
          <p:cNvPicPr>
            <a:picLocks noChangeAspect="1" noChangeArrowheads="1"/>
          </p:cNvPicPr>
          <p:nvPr userDrawn="1"/>
        </p:nvPicPr>
        <p:blipFill>
          <a:blip r:embed="rId8" cstate="print"/>
          <a:srcRect/>
          <a:stretch>
            <a:fillRect/>
          </a:stretch>
        </p:blipFill>
        <p:spPr bwMode="auto">
          <a:xfrm>
            <a:off x="323850" y="6253163"/>
            <a:ext cx="1619250" cy="344487"/>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72" r:id="rId2"/>
    <p:sldLayoutId id="2147483666" r:id="rId3"/>
    <p:sldLayoutId id="2147483668" r:id="rId4"/>
    <p:sldLayoutId id="2147483670" r:id="rId5"/>
    <p:sldLayoutId id="2147483671" r:id="rId6"/>
  </p:sldLayoutIdLst>
  <p:txStyles>
    <p:titleStyle>
      <a:lvl1pPr algn="l" rtl="0" fontAlgn="base">
        <a:lnSpc>
          <a:spcPts val="4600"/>
        </a:lnSpc>
        <a:spcBef>
          <a:spcPct val="0"/>
        </a:spcBef>
        <a:spcAft>
          <a:spcPct val="0"/>
        </a:spcAft>
        <a:defRPr sz="4000" b="0">
          <a:solidFill>
            <a:schemeClr val="tx2"/>
          </a:solidFill>
          <a:latin typeface="+mj-lt"/>
          <a:ea typeface="+mj-ea"/>
          <a:cs typeface="+mj-cs"/>
        </a:defRPr>
      </a:lvl1pPr>
      <a:lvl2pPr algn="l" rtl="0" fontAlgn="base">
        <a:lnSpc>
          <a:spcPts val="4000"/>
        </a:lnSpc>
        <a:spcBef>
          <a:spcPct val="0"/>
        </a:spcBef>
        <a:spcAft>
          <a:spcPct val="0"/>
        </a:spcAft>
        <a:defRPr sz="3600" b="1">
          <a:solidFill>
            <a:schemeClr val="tx2"/>
          </a:solidFill>
          <a:latin typeface="Arial" charset="0"/>
        </a:defRPr>
      </a:lvl2pPr>
      <a:lvl3pPr algn="l" rtl="0" fontAlgn="base">
        <a:lnSpc>
          <a:spcPts val="4000"/>
        </a:lnSpc>
        <a:spcBef>
          <a:spcPct val="0"/>
        </a:spcBef>
        <a:spcAft>
          <a:spcPct val="0"/>
        </a:spcAft>
        <a:defRPr sz="3600" b="1">
          <a:solidFill>
            <a:schemeClr val="tx2"/>
          </a:solidFill>
          <a:latin typeface="Arial" charset="0"/>
        </a:defRPr>
      </a:lvl3pPr>
      <a:lvl4pPr algn="l" rtl="0" fontAlgn="base">
        <a:lnSpc>
          <a:spcPts val="4000"/>
        </a:lnSpc>
        <a:spcBef>
          <a:spcPct val="0"/>
        </a:spcBef>
        <a:spcAft>
          <a:spcPct val="0"/>
        </a:spcAft>
        <a:defRPr sz="3600" b="1">
          <a:solidFill>
            <a:schemeClr val="tx2"/>
          </a:solidFill>
          <a:latin typeface="Arial" charset="0"/>
        </a:defRPr>
      </a:lvl4pPr>
      <a:lvl5pPr algn="l" rtl="0" fontAlgn="base">
        <a:lnSpc>
          <a:spcPts val="4000"/>
        </a:lnSpc>
        <a:spcBef>
          <a:spcPct val="0"/>
        </a:spcBef>
        <a:spcAft>
          <a:spcPct val="0"/>
        </a:spcAft>
        <a:defRPr sz="3600" b="1">
          <a:solidFill>
            <a:schemeClr val="tx2"/>
          </a:solidFill>
          <a:latin typeface="Arial"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www.energimyndigheten.se/elbusspremie" TargetMode="External"/><Relationship Id="rId3" Type="http://schemas.openxmlformats.org/officeDocument/2006/relationships/hyperlink" Target="https://www.naturvardsverket.se/klimatklivet" TargetMode="External"/><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energimyndigheten.se/klimatpremie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8.xml"/><Relationship Id="rId7" Type="http://schemas.openxmlformats.org/officeDocument/2006/relationships/image" Target="../media/image26.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mailto:elektrifieringspiloter@energimyndigheten.se" TargetMode="External"/><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8.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Parallellt%20p&#229;g&#229;r%20&#228;ven%20en%20process%20p&#229;%20EU-niv&#229;%20om%20&#228;ndring%20av%20GBER%20och%20artikel%2036%20a,%20som%20har%20betydelse%20f&#246;r%20st&#246;d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4223792" y="-171400"/>
            <a:ext cx="7620000" cy="2055812"/>
          </a:xfrm>
        </p:spPr>
        <p:txBody>
          <a:bodyPr/>
          <a:lstStyle/>
          <a:p>
            <a:r>
              <a:rPr lang="sv-SE"/>
              <a:t>Regionala </a:t>
            </a:r>
            <a:r>
              <a:rPr lang="sv-SE" err="1"/>
              <a:t>elektrifieringspiloter</a:t>
            </a:r>
            <a:r>
              <a:rPr lang="sv-SE"/>
              <a:t> </a:t>
            </a:r>
            <a:br>
              <a:rPr lang="sv-SE"/>
            </a:br>
            <a:r>
              <a:rPr lang="sv-SE"/>
              <a:t>för tung trafik</a:t>
            </a:r>
          </a:p>
        </p:txBody>
      </p:sp>
      <p:sp>
        <p:nvSpPr>
          <p:cNvPr id="45059" name="Rectangle 3"/>
          <p:cNvSpPr>
            <a:spLocks noGrp="1" noChangeArrowheads="1"/>
          </p:cNvSpPr>
          <p:nvPr>
            <p:ph type="subTitle" idx="1"/>
          </p:nvPr>
        </p:nvSpPr>
        <p:spPr>
          <a:xfrm>
            <a:off x="623392" y="3068960"/>
            <a:ext cx="2376264" cy="1152128"/>
          </a:xfrm>
        </p:spPr>
        <p:txBody>
          <a:bodyPr/>
          <a:lstStyle/>
          <a:p>
            <a:endParaRPr lang="sv-SE" sz="2000" i="1"/>
          </a:p>
          <a:p>
            <a:pPr algn="ctr"/>
            <a:r>
              <a:rPr lang="sv-SE" sz="2000" i="1"/>
              <a:t>2022-03-25</a:t>
            </a:r>
            <a:br>
              <a:rPr lang="sv-SE" sz="2000" i="1">
                <a:cs typeface="Arial"/>
              </a:rPr>
            </a:br>
            <a:br>
              <a:rPr lang="sv-SE" sz="2000" i="1">
                <a:cs typeface="Arial"/>
              </a:rPr>
            </a:br>
            <a:br>
              <a:rPr lang="sv-SE" sz="2000" i="1">
                <a:cs typeface="Arial"/>
              </a:rPr>
            </a:br>
            <a:br>
              <a:rPr lang="sv-SE" sz="2000" i="1">
                <a:cs typeface="Arial"/>
              </a:rPr>
            </a:br>
            <a:br>
              <a:rPr lang="sv-SE" sz="2000" i="1">
                <a:cs typeface="Arial"/>
              </a:rPr>
            </a:br>
            <a:endParaRPr lang="sv-SE" sz="2000" i="1">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05EF7E-BF84-4619-9A63-45EFFA020887}"/>
              </a:ext>
            </a:extLst>
          </p:cNvPr>
          <p:cNvSpPr>
            <a:spLocks noGrp="1"/>
          </p:cNvSpPr>
          <p:nvPr>
            <p:ph type="title"/>
          </p:nvPr>
        </p:nvSpPr>
        <p:spPr>
          <a:xfrm>
            <a:off x="724924" y="459347"/>
            <a:ext cx="10800000" cy="1152000"/>
          </a:xfrm>
        </p:spPr>
        <p:txBody>
          <a:bodyPr/>
          <a:lstStyle/>
          <a:p>
            <a:r>
              <a:rPr lang="sv-SE">
                <a:solidFill>
                  <a:schemeClr val="tx1"/>
                </a:solidFill>
              </a:rPr>
              <a:t>Fler stöd till elektrifierade transporter</a:t>
            </a:r>
          </a:p>
        </p:txBody>
      </p:sp>
      <p:sp>
        <p:nvSpPr>
          <p:cNvPr id="6" name="textruta 5">
            <a:extLst>
              <a:ext uri="{FF2B5EF4-FFF2-40B4-BE49-F238E27FC236}">
                <a16:creationId xmlns:a16="http://schemas.microsoft.com/office/drawing/2014/main" id="{B358F849-CAF7-4756-A043-E8DF6C7599AA}"/>
              </a:ext>
            </a:extLst>
          </p:cNvPr>
          <p:cNvSpPr txBox="1"/>
          <p:nvPr/>
        </p:nvSpPr>
        <p:spPr>
          <a:xfrm>
            <a:off x="8164847" y="2904988"/>
            <a:ext cx="6096000" cy="2646878"/>
          </a:xfrm>
          <a:prstGeom prst="rect">
            <a:avLst/>
          </a:prstGeom>
          <a:noFill/>
        </p:spPr>
        <p:txBody>
          <a:bodyPr wrap="square" lIns="91440" tIns="45720" rIns="91440" bIns="45720" anchor="t">
            <a:spAutoFit/>
          </a:bodyPr>
          <a:lstStyle/>
          <a:p>
            <a:r>
              <a:rPr lang="sv-SE" sz="1800" b="1" dirty="0">
                <a:latin typeface="Arial"/>
                <a:cs typeface="Arial"/>
              </a:rPr>
              <a:t>Klimatklivet</a:t>
            </a:r>
          </a:p>
          <a:p>
            <a:r>
              <a:rPr lang="sv-SE" sz="1800" dirty="0">
                <a:cs typeface="Arial"/>
                <a:hlinkClick r:id="rId3"/>
              </a:rPr>
              <a:t>Klimatklivet (naturvardsverket.se)</a:t>
            </a:r>
            <a:endParaRPr lang="sv-SE" dirty="0"/>
          </a:p>
          <a:p>
            <a:endParaRPr lang="sv-SE" sz="1800" dirty="0">
              <a:latin typeface="Arial"/>
              <a:cs typeface="Arial"/>
            </a:endParaRPr>
          </a:p>
          <a:p>
            <a:endParaRPr lang="sv-SE" sz="1800" dirty="0">
              <a:latin typeface="Arial"/>
              <a:cs typeface="Arial"/>
            </a:endParaRPr>
          </a:p>
          <a:p>
            <a:endParaRPr lang="sv-SE" sz="1800" dirty="0">
              <a:latin typeface="Arial"/>
              <a:cs typeface="Arial"/>
            </a:endParaRPr>
          </a:p>
          <a:p>
            <a:endParaRPr lang="sv-SE" sz="1800" dirty="0">
              <a:latin typeface="Arial"/>
              <a:cs typeface="Arial"/>
            </a:endParaRPr>
          </a:p>
          <a:p>
            <a:r>
              <a:rPr lang="sv-SE" sz="1800" dirty="0">
                <a:latin typeface="Arial"/>
                <a:cs typeface="Arial"/>
              </a:rPr>
              <a:t>Söks hos </a:t>
            </a:r>
            <a:endParaRPr lang="sv-SE" dirty="0">
              <a:cs typeface="Arial"/>
            </a:endParaRPr>
          </a:p>
          <a:p>
            <a:r>
              <a:rPr lang="sv-SE" sz="1800" dirty="0">
                <a:latin typeface="Arial"/>
                <a:cs typeface="Arial"/>
              </a:rPr>
              <a:t>Länsstyrelsen:</a:t>
            </a:r>
          </a:p>
          <a:p>
            <a:r>
              <a:rPr lang="sv-SE" sz="1800" dirty="0">
                <a:latin typeface="Arial"/>
                <a:cs typeface="Arial"/>
              </a:rPr>
              <a:t>Se ovanstående Klimatklivslänk</a:t>
            </a:r>
            <a:endParaRPr lang="sv-SE" dirty="0">
              <a:latin typeface="Arial"/>
            </a:endParaRPr>
          </a:p>
        </p:txBody>
      </p:sp>
      <p:sp>
        <p:nvSpPr>
          <p:cNvPr id="16" name="textruta 15">
            <a:extLst>
              <a:ext uri="{FF2B5EF4-FFF2-40B4-BE49-F238E27FC236}">
                <a16:creationId xmlns:a16="http://schemas.microsoft.com/office/drawing/2014/main" id="{BBC22E77-A782-471D-8F57-64A7B668C9C7}"/>
              </a:ext>
            </a:extLst>
          </p:cNvPr>
          <p:cNvSpPr txBox="1"/>
          <p:nvPr/>
        </p:nvSpPr>
        <p:spPr>
          <a:xfrm>
            <a:off x="4312948" y="2904988"/>
            <a:ext cx="3029870" cy="2862322"/>
          </a:xfrm>
          <a:prstGeom prst="rect">
            <a:avLst/>
          </a:prstGeom>
          <a:noFill/>
        </p:spPr>
        <p:txBody>
          <a:bodyPr wrap="square" lIns="91440" tIns="45720" rIns="91440" bIns="45720" anchor="t">
            <a:spAutoFit/>
          </a:bodyPr>
          <a:lstStyle/>
          <a:p>
            <a:r>
              <a:rPr lang="sv-SE" sz="1800" b="1" dirty="0">
                <a:latin typeface="Arial"/>
                <a:cs typeface="Arial"/>
              </a:rPr>
              <a:t>Klimatpremien</a:t>
            </a:r>
            <a:br>
              <a:rPr lang="sv-SE" sz="1800" b="1" dirty="0"/>
            </a:br>
            <a:r>
              <a:rPr lang="sv-SE" sz="1800" dirty="0">
                <a:solidFill>
                  <a:srgbClr val="212121"/>
                </a:solidFill>
                <a:latin typeface="+mj-lt"/>
              </a:rPr>
              <a:t>M</a:t>
            </a:r>
            <a:r>
              <a:rPr lang="sv-SE" sz="1800" b="0" i="0" dirty="0">
                <a:solidFill>
                  <a:srgbClr val="212121"/>
                </a:solidFill>
                <a:effectLst/>
                <a:latin typeface="+mj-lt"/>
              </a:rPr>
              <a:t>iljölastbilar och elektriska arbetsmaskiner</a:t>
            </a:r>
            <a:endParaRPr lang="sv-SE" sz="1800">
              <a:highlight>
                <a:srgbClr val="FFFF00"/>
              </a:highlight>
              <a:latin typeface="+mj-lt"/>
              <a:cs typeface="Arial"/>
            </a:endParaRPr>
          </a:p>
          <a:p>
            <a:endParaRPr lang="sv-SE" sz="1800">
              <a:highlight>
                <a:srgbClr val="FFFF00"/>
              </a:highlight>
              <a:latin typeface="+mj-lt"/>
            </a:endParaRPr>
          </a:p>
          <a:p>
            <a:endParaRPr lang="sv-SE" sz="1800">
              <a:cs typeface="Arial" charset="0"/>
            </a:endParaRPr>
          </a:p>
          <a:p>
            <a:endParaRPr lang="sv-SE" sz="1800"/>
          </a:p>
          <a:p>
            <a:r>
              <a:rPr lang="sv-SE" sz="1800" dirty="0">
                <a:latin typeface="Arial"/>
                <a:cs typeface="Arial"/>
              </a:rPr>
              <a:t>Söks hos Energimyndigheten:</a:t>
            </a:r>
          </a:p>
          <a:p>
            <a:pPr marL="0" indent="0">
              <a:buNone/>
            </a:pPr>
            <a:r>
              <a:rPr lang="sv-SE" sz="1800" u="sng" dirty="0">
                <a:solidFill>
                  <a:schemeClr val="accent1">
                    <a:lumMod val="60000"/>
                    <a:lumOff val="40000"/>
                  </a:schemeClr>
                </a:solidFill>
                <a:latin typeface="Arial"/>
                <a:cs typeface="Arial"/>
                <a:hlinkClick r:id="rId4">
                  <a:extLst>
                    <a:ext uri="{A12FA001-AC4F-418D-AE19-62706E023703}">
                      <ahyp:hlinkClr xmlns:ahyp="http://schemas.microsoft.com/office/drawing/2018/hyperlinkcolor" val="tx"/>
                    </a:ext>
                  </a:extLst>
                </a:hlinkClick>
              </a:rPr>
              <a:t>energimyndigheten.se/</a:t>
            </a:r>
            <a:br>
              <a:rPr lang="sv-SE" sz="1800" u="sng" dirty="0">
                <a:hlinkClick r:id="rId4">
                  <a:extLst>
                    <a:ext uri="{A12FA001-AC4F-418D-AE19-62706E023703}">
                      <ahyp:hlinkClr xmlns:ahyp="http://schemas.microsoft.com/office/drawing/2018/hyperlinkcolor" val="tx"/>
                    </a:ext>
                  </a:extLst>
                </a:hlinkClick>
              </a:rPr>
            </a:br>
            <a:r>
              <a:rPr lang="sv-SE" sz="1800" u="sng" dirty="0">
                <a:solidFill>
                  <a:schemeClr val="accent1">
                    <a:lumMod val="60000"/>
                    <a:lumOff val="40000"/>
                  </a:schemeClr>
                </a:solidFill>
                <a:latin typeface="Arial"/>
                <a:cs typeface="Arial"/>
                <a:hlinkClick r:id="rId4">
                  <a:extLst>
                    <a:ext uri="{A12FA001-AC4F-418D-AE19-62706E023703}">
                      <ahyp:hlinkClr xmlns:ahyp="http://schemas.microsoft.com/office/drawing/2018/hyperlinkcolor" val="tx"/>
                    </a:ext>
                  </a:extLst>
                </a:hlinkClick>
              </a:rPr>
              <a:t>klimatpremien</a:t>
            </a:r>
            <a:endParaRPr lang="sv-SE" sz="1800" u="sng">
              <a:solidFill>
                <a:schemeClr val="accent1">
                  <a:lumMod val="60000"/>
                  <a:lumOff val="40000"/>
                </a:schemeClr>
              </a:solidFill>
              <a:latin typeface="Arial"/>
              <a:cs typeface="Arial"/>
            </a:endParaRPr>
          </a:p>
        </p:txBody>
      </p:sp>
      <p:pic>
        <p:nvPicPr>
          <p:cNvPr id="1028" name="Picture 4" descr="Illustration av lastbil med elsladd">
            <a:extLst>
              <a:ext uri="{FF2B5EF4-FFF2-40B4-BE49-F238E27FC236}">
                <a16:creationId xmlns:a16="http://schemas.microsoft.com/office/drawing/2014/main" id="{077AADF4-863A-4760-BB63-BB3B3DD946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274" y="1564571"/>
            <a:ext cx="2931219" cy="11407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ss">
            <a:extLst>
              <a:ext uri="{FF2B5EF4-FFF2-40B4-BE49-F238E27FC236}">
                <a16:creationId xmlns:a16="http://schemas.microsoft.com/office/drawing/2014/main" id="{2DFA8890-AE65-40C9-A424-0D2BD83F8BD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784"/>
          <a:stretch/>
        </p:blipFill>
        <p:spPr bwMode="auto">
          <a:xfrm>
            <a:off x="741404" y="1556792"/>
            <a:ext cx="2950154" cy="11285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limatklivet">
            <a:extLst>
              <a:ext uri="{FF2B5EF4-FFF2-40B4-BE49-F238E27FC236}">
                <a16:creationId xmlns:a16="http://schemas.microsoft.com/office/drawing/2014/main" id="{66372D2F-7111-4660-A7F5-E049F24F53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4847" y="1567711"/>
            <a:ext cx="2208929" cy="12425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ruta 24">
            <a:extLst>
              <a:ext uri="{FF2B5EF4-FFF2-40B4-BE49-F238E27FC236}">
                <a16:creationId xmlns:a16="http://schemas.microsoft.com/office/drawing/2014/main" id="{D29CB260-AE19-4DC5-A21D-9DBA2E9E0E53}"/>
              </a:ext>
            </a:extLst>
          </p:cNvPr>
          <p:cNvSpPr txBox="1"/>
          <p:nvPr/>
        </p:nvSpPr>
        <p:spPr>
          <a:xfrm>
            <a:off x="724924" y="2904988"/>
            <a:ext cx="3029870" cy="2585323"/>
          </a:xfrm>
          <a:prstGeom prst="rect">
            <a:avLst/>
          </a:prstGeom>
          <a:noFill/>
        </p:spPr>
        <p:txBody>
          <a:bodyPr wrap="square" lIns="91440" tIns="45720" rIns="91440" bIns="45720" anchor="t">
            <a:spAutoFit/>
          </a:bodyPr>
          <a:lstStyle/>
          <a:p>
            <a:pPr marL="0" indent="0">
              <a:buNone/>
            </a:pPr>
            <a:r>
              <a:rPr lang="sv-SE" sz="1800" b="1" dirty="0" err="1">
                <a:latin typeface="+mj-lt"/>
              </a:rPr>
              <a:t>Elbusspremien</a:t>
            </a:r>
            <a:endParaRPr lang="sv-SE" sz="1800" b="1" dirty="0" err="1">
              <a:latin typeface="+mj-lt"/>
              <a:cs typeface="Arial"/>
            </a:endParaRPr>
          </a:p>
          <a:p>
            <a:pPr marL="0" indent="0">
              <a:buNone/>
            </a:pPr>
            <a:r>
              <a:rPr lang="sv-SE" sz="1800" b="0" i="0" dirty="0" err="1">
                <a:solidFill>
                  <a:srgbClr val="212121"/>
                </a:solidFill>
                <a:effectLst/>
                <a:latin typeface="+mj-lt"/>
              </a:rPr>
              <a:t>Elbussar</a:t>
            </a:r>
          </a:p>
          <a:p>
            <a:pPr marL="0" indent="0">
              <a:buNone/>
            </a:pPr>
            <a:br>
              <a:rPr lang="sv-SE" sz="1800" b="0" i="0" dirty="0">
                <a:effectLst/>
                <a:latin typeface="+mj-lt"/>
              </a:rPr>
            </a:br>
            <a:endParaRPr lang="sv-SE" sz="1800" b="0" i="0">
              <a:solidFill>
                <a:srgbClr val="212121"/>
              </a:solidFill>
              <a:effectLst/>
              <a:latin typeface="+mj-lt"/>
            </a:endParaRPr>
          </a:p>
          <a:p>
            <a:pPr marL="0" indent="0">
              <a:buNone/>
            </a:pPr>
            <a:endParaRPr lang="sv-SE" sz="1800">
              <a:latin typeface="+mj-lt"/>
            </a:endParaRPr>
          </a:p>
          <a:p>
            <a:pPr marL="0" indent="0">
              <a:buNone/>
            </a:pPr>
            <a:r>
              <a:rPr lang="sv-SE" sz="1800" dirty="0">
                <a:latin typeface="+mj-lt"/>
              </a:rPr>
              <a:t>Söks hos Energimyndigheten: </a:t>
            </a:r>
            <a:r>
              <a:rPr lang="sv-SE" sz="1800" u="sng" dirty="0">
                <a:solidFill>
                  <a:schemeClr val="accent1">
                    <a:lumMod val="60000"/>
                    <a:lumOff val="40000"/>
                  </a:schemeClr>
                </a:solidFill>
                <a:latin typeface="+mj-lt"/>
                <a:hlinkClick r:id="rId8">
                  <a:extLst>
                    <a:ext uri="{A12FA001-AC4F-418D-AE19-62706E023703}">
                      <ahyp:hlinkClr xmlns:ahyp="http://schemas.microsoft.com/office/drawing/2018/hyperlinkcolor" val="tx"/>
                    </a:ext>
                  </a:extLst>
                </a:hlinkClick>
              </a:rPr>
              <a:t>energimyndigheten.se/</a:t>
            </a:r>
            <a:br>
              <a:rPr lang="sv-SE" sz="1800" u="sng" dirty="0">
                <a:latin typeface="+mj-lt"/>
                <a:hlinkClick r:id="rId8">
                  <a:extLst>
                    <a:ext uri="{A12FA001-AC4F-418D-AE19-62706E023703}">
                      <ahyp:hlinkClr xmlns:ahyp="http://schemas.microsoft.com/office/drawing/2018/hyperlinkcolor" val="tx"/>
                    </a:ext>
                  </a:extLst>
                </a:hlinkClick>
              </a:rPr>
            </a:br>
            <a:r>
              <a:rPr lang="sv-SE" sz="1800" u="sng" dirty="0">
                <a:solidFill>
                  <a:schemeClr val="accent1">
                    <a:lumMod val="60000"/>
                    <a:lumOff val="40000"/>
                  </a:schemeClr>
                </a:solidFill>
                <a:latin typeface="+mj-lt"/>
                <a:hlinkClick r:id="rId8">
                  <a:extLst>
                    <a:ext uri="{A12FA001-AC4F-418D-AE19-62706E023703}">
                      <ahyp:hlinkClr xmlns:ahyp="http://schemas.microsoft.com/office/drawing/2018/hyperlinkcolor" val="tx"/>
                    </a:ext>
                  </a:extLst>
                </a:hlinkClick>
              </a:rPr>
              <a:t>elbusspremie</a:t>
            </a:r>
            <a:endParaRPr lang="sv-SE" sz="1800" u="sng" dirty="0">
              <a:solidFill>
                <a:schemeClr val="accent1">
                  <a:lumMod val="60000"/>
                  <a:lumOff val="40000"/>
                </a:schemeClr>
              </a:solidFill>
              <a:latin typeface="+mj-lt"/>
            </a:endParaRPr>
          </a:p>
        </p:txBody>
      </p:sp>
    </p:spTree>
    <p:extLst>
      <p:ext uri="{BB962C8B-B14F-4D97-AF65-F5344CB8AC3E}">
        <p14:creationId xmlns:p14="http://schemas.microsoft.com/office/powerpoint/2010/main" val="1109291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3280AB-8A2E-4477-A732-A337DE360F13}"/>
              </a:ext>
            </a:extLst>
          </p:cNvPr>
          <p:cNvSpPr>
            <a:spLocks noGrp="1"/>
          </p:cNvSpPr>
          <p:nvPr>
            <p:ph type="title"/>
          </p:nvPr>
        </p:nvSpPr>
        <p:spPr/>
        <p:txBody>
          <a:bodyPr/>
          <a:lstStyle/>
          <a:p>
            <a:r>
              <a:rPr lang="sv-SE"/>
              <a:t>Frågor?</a:t>
            </a:r>
          </a:p>
        </p:txBody>
      </p:sp>
      <p:pic>
        <p:nvPicPr>
          <p:cNvPr id="4" name="Truck - 8764">
            <a:hlinkClick r:id="" action="ppaction://media"/>
            <a:extLst>
              <a:ext uri="{FF2B5EF4-FFF2-40B4-BE49-F238E27FC236}">
                <a16:creationId xmlns:a16="http://schemas.microsoft.com/office/drawing/2014/main" id="{86F31022-9C72-4BFB-AD73-CFF8D2D88CB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34778" r="-5512"/>
          <a:stretch/>
        </p:blipFill>
        <p:spPr bwMode="auto">
          <a:xfrm>
            <a:off x="7176120" y="0"/>
            <a:ext cx="8640960" cy="6872028"/>
          </a:xfrm>
          <a:prstGeom prst="parallelogram">
            <a:avLst/>
          </a:prstGeom>
          <a:noFill/>
          <a:ln w="9525">
            <a:solidFill>
              <a:schemeClr val="bg2">
                <a:lumMod val="40000"/>
                <a:lumOff val="60000"/>
              </a:schemeClr>
            </a:solidFill>
            <a:miter lim="800000"/>
            <a:headEnd/>
            <a:tailEnd/>
          </a:ln>
          <a:effectLst/>
        </p:spPr>
      </p:pic>
      <p:pic>
        <p:nvPicPr>
          <p:cNvPr id="6" name="Bildobjekt 5" descr="En bild som visar kläder, person, löshår&#10;&#10;Automatiskt genererad beskrivning">
            <a:extLst>
              <a:ext uri="{FF2B5EF4-FFF2-40B4-BE49-F238E27FC236}">
                <a16:creationId xmlns:a16="http://schemas.microsoft.com/office/drawing/2014/main" id="{553B8671-9335-4D46-A4B0-1CD77E9CB3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706"/>
          <a:stretch/>
        </p:blipFill>
        <p:spPr>
          <a:xfrm>
            <a:off x="745254" y="1404187"/>
            <a:ext cx="1582623" cy="2024813"/>
          </a:xfrm>
          <a:prstGeom prst="rect">
            <a:avLst/>
          </a:prstGeom>
        </p:spPr>
      </p:pic>
      <p:sp>
        <p:nvSpPr>
          <p:cNvPr id="7" name="textruta 6">
            <a:extLst>
              <a:ext uri="{FF2B5EF4-FFF2-40B4-BE49-F238E27FC236}">
                <a16:creationId xmlns:a16="http://schemas.microsoft.com/office/drawing/2014/main" id="{7A8D16AD-8E45-4523-B0A6-AE8E510F96AA}"/>
              </a:ext>
            </a:extLst>
          </p:cNvPr>
          <p:cNvSpPr txBox="1"/>
          <p:nvPr/>
        </p:nvSpPr>
        <p:spPr>
          <a:xfrm>
            <a:off x="694800" y="3614379"/>
            <a:ext cx="1633077" cy="1492716"/>
          </a:xfrm>
          <a:prstGeom prst="rect">
            <a:avLst/>
          </a:prstGeom>
          <a:noFill/>
        </p:spPr>
        <p:txBody>
          <a:bodyPr wrap="square" lIns="91440" tIns="45720" rIns="91440" bIns="45720" rtlCol="0" anchor="t">
            <a:spAutoFit/>
          </a:bodyPr>
          <a:lstStyle/>
          <a:p>
            <a:r>
              <a:rPr lang="sv-SE" sz="1200">
                <a:latin typeface="+mn-lt"/>
              </a:rPr>
              <a:t>Lisa Widlund</a:t>
            </a:r>
          </a:p>
          <a:p>
            <a:r>
              <a:rPr lang="sv-SE" sz="1200">
                <a:latin typeface="+mn-lt"/>
              </a:rPr>
              <a:t>Energimyndigheten</a:t>
            </a:r>
            <a:endParaRPr lang="sv-SE" sz="1200">
              <a:latin typeface="+mn-lt"/>
              <a:cs typeface="Arial"/>
            </a:endParaRPr>
          </a:p>
          <a:p>
            <a:endParaRPr lang="sv-SE" sz="1200">
              <a:highlight>
                <a:srgbClr val="FFFF00"/>
              </a:highlight>
              <a:latin typeface="+mn-lt"/>
              <a:cs typeface="Arial"/>
            </a:endParaRPr>
          </a:p>
          <a:p>
            <a:r>
              <a:rPr lang="sv-SE" sz="1100" b="0" i="0" u="none" strike="noStrike">
                <a:solidFill>
                  <a:srgbClr val="337AB7"/>
                </a:solidFill>
                <a:effectLst/>
                <a:latin typeface="+mn-lt"/>
                <a:hlinkClick r:id="rId6"/>
              </a:rPr>
              <a:t>Elektrifieringspiloter</a:t>
            </a:r>
            <a:br>
              <a:rPr lang="sv-SE" sz="1100" b="0" i="0" u="none" strike="noStrike">
                <a:effectLst/>
                <a:latin typeface="+mn-lt"/>
                <a:hlinkClick r:id="rId6"/>
              </a:rPr>
            </a:br>
            <a:r>
              <a:rPr lang="sv-SE" sz="1100" b="0" i="0" u="none" strike="noStrike">
                <a:solidFill>
                  <a:srgbClr val="337AB7"/>
                </a:solidFill>
                <a:effectLst/>
                <a:latin typeface="+mn-lt"/>
                <a:hlinkClick r:id="rId6"/>
              </a:rPr>
              <a:t>@energimyndigheten.se</a:t>
            </a:r>
            <a:endParaRPr lang="sv-SE" sz="1100">
              <a:latin typeface="+mn-lt"/>
            </a:endParaRPr>
          </a:p>
          <a:p>
            <a:endParaRPr lang="sv-SE">
              <a:latin typeface="+mn-lt"/>
            </a:endParaRPr>
          </a:p>
        </p:txBody>
      </p:sp>
      <p:pic>
        <p:nvPicPr>
          <p:cNvPr id="5" name="Bildobjekt 4" descr="En bild som visar person, person, vägg, inomhus&#10;&#10;Automatiskt genererad beskrivning">
            <a:extLst>
              <a:ext uri="{FF2B5EF4-FFF2-40B4-BE49-F238E27FC236}">
                <a16:creationId xmlns:a16="http://schemas.microsoft.com/office/drawing/2014/main" id="{6B829866-FF79-4044-B72F-06C318BC74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4732"/>
          <a:stretch/>
        </p:blipFill>
        <p:spPr>
          <a:xfrm>
            <a:off x="2541674" y="1404187"/>
            <a:ext cx="1582623" cy="2024813"/>
          </a:xfrm>
          <a:prstGeom prst="rect">
            <a:avLst/>
          </a:prstGeom>
        </p:spPr>
      </p:pic>
      <p:sp>
        <p:nvSpPr>
          <p:cNvPr id="10" name="textruta 9">
            <a:extLst>
              <a:ext uri="{FF2B5EF4-FFF2-40B4-BE49-F238E27FC236}">
                <a16:creationId xmlns:a16="http://schemas.microsoft.com/office/drawing/2014/main" id="{5AE6B2A7-75DB-4639-99D1-84F7A3D734B4}"/>
              </a:ext>
            </a:extLst>
          </p:cNvPr>
          <p:cNvSpPr txBox="1"/>
          <p:nvPr/>
        </p:nvSpPr>
        <p:spPr>
          <a:xfrm>
            <a:off x="2477088" y="3614379"/>
            <a:ext cx="1633077" cy="1538883"/>
          </a:xfrm>
          <a:prstGeom prst="rect">
            <a:avLst/>
          </a:prstGeom>
          <a:noFill/>
        </p:spPr>
        <p:txBody>
          <a:bodyPr wrap="square" lIns="91440" tIns="45720" rIns="91440" bIns="45720" rtlCol="0" anchor="t">
            <a:spAutoFit/>
          </a:bodyPr>
          <a:lstStyle/>
          <a:p>
            <a:r>
              <a:rPr lang="sv-SE" sz="1200">
                <a:latin typeface="+mn-lt"/>
              </a:rPr>
              <a:t>Gustaf </a:t>
            </a:r>
            <a:r>
              <a:rPr lang="sv-SE" sz="1200" err="1">
                <a:latin typeface="+mn-lt"/>
              </a:rPr>
              <a:t>Länn</a:t>
            </a:r>
            <a:endParaRPr lang="sv-SE" sz="1200" err="1">
              <a:latin typeface="+mn-lt"/>
              <a:cs typeface="Arial"/>
            </a:endParaRPr>
          </a:p>
          <a:p>
            <a:r>
              <a:rPr lang="sv-SE" sz="1200">
                <a:latin typeface="+mn-lt"/>
              </a:rPr>
              <a:t>Energimyndigheten</a:t>
            </a:r>
            <a:endParaRPr lang="sv-SE" sz="1200">
              <a:latin typeface="+mn-lt"/>
              <a:cs typeface="Arial"/>
            </a:endParaRPr>
          </a:p>
          <a:p>
            <a:br>
              <a:rPr lang="sv-SE" sz="1200">
                <a:latin typeface="+mn-lt"/>
              </a:rPr>
            </a:br>
            <a:r>
              <a:rPr lang="sv-SE" sz="1200" b="0" i="0" u="none" strike="noStrike">
                <a:solidFill>
                  <a:srgbClr val="337AB7"/>
                </a:solidFill>
                <a:effectLst/>
                <a:latin typeface="+mn-lt"/>
                <a:hlinkClick r:id="rId6"/>
              </a:rPr>
              <a:t>Elektrifieringspiloter</a:t>
            </a:r>
            <a:br>
              <a:rPr lang="sv-SE" sz="1200" b="0" i="0" u="none" strike="noStrike">
                <a:effectLst/>
                <a:latin typeface="+mn-lt"/>
                <a:hlinkClick r:id="rId6"/>
              </a:rPr>
            </a:br>
            <a:r>
              <a:rPr lang="sv-SE" sz="1200" b="0" i="0" u="none" strike="noStrike">
                <a:solidFill>
                  <a:srgbClr val="337AB7"/>
                </a:solidFill>
                <a:effectLst/>
                <a:latin typeface="+mn-lt"/>
                <a:hlinkClick r:id="rId6"/>
              </a:rPr>
              <a:t>@energimyndigheten.se</a:t>
            </a:r>
            <a:endParaRPr lang="sv-SE" sz="1200">
              <a:latin typeface="+mn-lt"/>
              <a:cs typeface="Arial"/>
            </a:endParaRPr>
          </a:p>
          <a:p>
            <a:endParaRPr lang="sv-SE">
              <a:latin typeface="+mn-lt"/>
            </a:endParaRPr>
          </a:p>
        </p:txBody>
      </p:sp>
      <p:sp>
        <p:nvSpPr>
          <p:cNvPr id="13" name="Platshållare för innehåll 2">
            <a:extLst>
              <a:ext uri="{FF2B5EF4-FFF2-40B4-BE49-F238E27FC236}">
                <a16:creationId xmlns:a16="http://schemas.microsoft.com/office/drawing/2014/main" id="{E7B2D111-80A2-4B7A-B670-D99CA657A84C}"/>
              </a:ext>
            </a:extLst>
          </p:cNvPr>
          <p:cNvSpPr>
            <a:spLocks noGrp="1"/>
          </p:cNvSpPr>
          <p:nvPr>
            <p:ph idx="1"/>
          </p:nvPr>
        </p:nvSpPr>
        <p:spPr>
          <a:xfrm>
            <a:off x="1925195" y="5518476"/>
            <a:ext cx="9393284" cy="408488"/>
          </a:xfrm>
        </p:spPr>
        <p:txBody>
          <a:bodyPr/>
          <a:lstStyle/>
          <a:p>
            <a:pPr marL="0" indent="0">
              <a:buNone/>
            </a:pPr>
            <a:r>
              <a:rPr lang="sv-SE" sz="2000" i="1">
                <a:cs typeface="Arial"/>
              </a:rPr>
              <a:t>#elektrifieringspiloter</a:t>
            </a:r>
          </a:p>
          <a:p>
            <a:endParaRPr lang="sv-SE"/>
          </a:p>
        </p:txBody>
      </p:sp>
      <p:grpSp>
        <p:nvGrpSpPr>
          <p:cNvPr id="14" name="Grupp 13">
            <a:extLst>
              <a:ext uri="{FF2B5EF4-FFF2-40B4-BE49-F238E27FC236}">
                <a16:creationId xmlns:a16="http://schemas.microsoft.com/office/drawing/2014/main" id="{D9EA5898-10D6-4BBF-ACAB-EAEDCBE499EF}"/>
              </a:ext>
            </a:extLst>
          </p:cNvPr>
          <p:cNvGrpSpPr/>
          <p:nvPr/>
        </p:nvGrpSpPr>
        <p:grpSpPr>
          <a:xfrm>
            <a:off x="694801" y="5338641"/>
            <a:ext cx="1037748" cy="592376"/>
            <a:chOff x="694800" y="1773238"/>
            <a:chExt cx="1319736" cy="753344"/>
          </a:xfrm>
        </p:grpSpPr>
        <p:pic>
          <p:nvPicPr>
            <p:cNvPr id="15" name="Bildobjekt 14">
              <a:extLst>
                <a:ext uri="{FF2B5EF4-FFF2-40B4-BE49-F238E27FC236}">
                  <a16:creationId xmlns:a16="http://schemas.microsoft.com/office/drawing/2014/main" id="{6FF3DAE6-F552-41BA-99D3-5497082DA1B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397" t="50000" r="6711" b="9145"/>
            <a:stretch/>
          </p:blipFill>
          <p:spPr>
            <a:xfrm>
              <a:off x="694800" y="1773238"/>
              <a:ext cx="659868" cy="753344"/>
            </a:xfrm>
            <a:prstGeom prst="ellipse">
              <a:avLst/>
            </a:prstGeom>
          </p:spPr>
        </p:pic>
        <p:pic>
          <p:nvPicPr>
            <p:cNvPr id="16" name="Bildobjekt 15">
              <a:extLst>
                <a:ext uri="{FF2B5EF4-FFF2-40B4-BE49-F238E27FC236}">
                  <a16:creationId xmlns:a16="http://schemas.microsoft.com/office/drawing/2014/main" id="{9168C055-1AC6-4DFE-9327-3E4047DF73F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974" t="8646" r="29605" b="52829"/>
            <a:stretch/>
          </p:blipFill>
          <p:spPr>
            <a:xfrm>
              <a:off x="1354668" y="1796413"/>
              <a:ext cx="659868" cy="690014"/>
            </a:xfrm>
            <a:prstGeom prst="flowChartConnector">
              <a:avLst/>
            </a:prstGeom>
          </p:spPr>
        </p:pic>
      </p:grpSp>
    </p:spTree>
    <p:extLst>
      <p:ext uri="{BB962C8B-B14F-4D97-AF65-F5344CB8AC3E}">
        <p14:creationId xmlns:p14="http://schemas.microsoft.com/office/powerpoint/2010/main" val="72811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B2E39C-3FC2-49CF-8888-BEE1232744CA}"/>
              </a:ext>
            </a:extLst>
          </p:cNvPr>
          <p:cNvSpPr>
            <a:spLocks noGrp="1"/>
          </p:cNvSpPr>
          <p:nvPr>
            <p:ph type="title"/>
          </p:nvPr>
        </p:nvSpPr>
        <p:spPr/>
        <p:txBody>
          <a:bodyPr/>
          <a:lstStyle/>
          <a:p>
            <a:r>
              <a:rPr lang="sv-SE"/>
              <a:t>Innehåll</a:t>
            </a:r>
          </a:p>
        </p:txBody>
      </p:sp>
      <p:sp>
        <p:nvSpPr>
          <p:cNvPr id="3" name="Platshållare för innehåll 2">
            <a:extLst>
              <a:ext uri="{FF2B5EF4-FFF2-40B4-BE49-F238E27FC236}">
                <a16:creationId xmlns:a16="http://schemas.microsoft.com/office/drawing/2014/main" id="{D496B6B9-BB19-4FBB-9720-6BF0646546AA}"/>
              </a:ext>
            </a:extLst>
          </p:cNvPr>
          <p:cNvSpPr>
            <a:spLocks noGrp="1"/>
          </p:cNvSpPr>
          <p:nvPr>
            <p:ph idx="1"/>
          </p:nvPr>
        </p:nvSpPr>
        <p:spPr>
          <a:xfrm>
            <a:off x="694800" y="1537316"/>
            <a:ext cx="10800000" cy="4176712"/>
          </a:xfrm>
        </p:spPr>
        <p:txBody>
          <a:bodyPr/>
          <a:lstStyle/>
          <a:p>
            <a:pPr algn="ctr">
              <a:buFont typeface="+mj-lt"/>
              <a:buAutoNum type="arabicPeriod"/>
            </a:pPr>
            <a:endParaRPr lang="sv-SE" sz="1600" b="0" i="0">
              <a:solidFill>
                <a:srgbClr val="1B1B1B"/>
              </a:solidFill>
              <a:effectLst/>
            </a:endParaRPr>
          </a:p>
          <a:p>
            <a:pPr algn="l">
              <a:buFont typeface="+mj-lt"/>
              <a:buAutoNum type="arabicPeriod"/>
            </a:pPr>
            <a:r>
              <a:rPr lang="sv-SE" sz="1600" b="0" i="0">
                <a:solidFill>
                  <a:srgbClr val="1B1B1B"/>
                </a:solidFill>
                <a:effectLst/>
                <a:hlinkClick r:id="rId2" action="ppaction://hlinksldjump"/>
              </a:rPr>
              <a:t>Om Regionala Elektrifieringspiloter för tunga transporter</a:t>
            </a:r>
          </a:p>
          <a:p>
            <a:pPr algn="l">
              <a:buFont typeface="+mj-lt"/>
              <a:buAutoNum type="arabicPeriod"/>
            </a:pPr>
            <a:r>
              <a:rPr lang="sv-SE" sz="1600" b="0" i="0">
                <a:solidFill>
                  <a:srgbClr val="1B1B1B"/>
                </a:solidFill>
                <a:effectLst/>
                <a:hlinkClick r:id="rId2" action="ppaction://hlinksldjump"/>
              </a:rPr>
              <a:t>Vem kan söka stödet?</a:t>
            </a:r>
            <a:endParaRPr lang="sv-SE" sz="1600" b="0" i="0">
              <a:solidFill>
                <a:srgbClr val="1B1B1B"/>
              </a:solidFill>
              <a:effectLst/>
            </a:endParaRPr>
          </a:p>
          <a:p>
            <a:pPr algn="l">
              <a:buFont typeface="+mj-lt"/>
              <a:buAutoNum type="arabicPeriod"/>
            </a:pPr>
            <a:r>
              <a:rPr lang="sv-SE" sz="1600">
                <a:solidFill>
                  <a:srgbClr val="1B1B1B"/>
                </a:solidFill>
                <a:hlinkClick r:id="rId3" action="ppaction://hlinksldjump"/>
              </a:rPr>
              <a:t>Vilka p</a:t>
            </a:r>
            <a:r>
              <a:rPr lang="sv-SE" sz="1600" b="0" i="0">
                <a:solidFill>
                  <a:srgbClr val="1B1B1B"/>
                </a:solidFill>
                <a:effectLst/>
                <a:hlinkClick r:id="rId3" action="ppaction://hlinksldjump"/>
              </a:rPr>
              <a:t>rojekt kan få stöd?</a:t>
            </a:r>
            <a:endParaRPr lang="sv-SE" sz="1600" b="0" i="0">
              <a:solidFill>
                <a:srgbClr val="1B1B1B"/>
              </a:solidFill>
              <a:effectLst/>
            </a:endParaRPr>
          </a:p>
          <a:p>
            <a:pPr algn="l">
              <a:buFont typeface="+mj-lt"/>
              <a:buAutoNum type="arabicPeriod"/>
            </a:pPr>
            <a:r>
              <a:rPr lang="sv-SE" sz="1600" b="0" i="0">
                <a:solidFill>
                  <a:srgbClr val="1B1B1B"/>
                </a:solidFill>
                <a:effectLst/>
                <a:hlinkClick r:id="rId4" action="ppaction://hlinksldjump"/>
              </a:rPr>
              <a:t>Vilka kostnader omfattas av stödet och hur mycket kan jag få?</a:t>
            </a:r>
            <a:endParaRPr lang="sv-SE" sz="1600" b="0" i="0">
              <a:solidFill>
                <a:srgbClr val="1B1B1B"/>
              </a:solidFill>
              <a:effectLst/>
            </a:endParaRPr>
          </a:p>
          <a:p>
            <a:pPr algn="l">
              <a:buFont typeface="+mj-lt"/>
              <a:buAutoNum type="arabicPeriod"/>
            </a:pPr>
            <a:r>
              <a:rPr lang="sv-SE" sz="1600">
                <a:solidFill>
                  <a:srgbClr val="1B1B1B"/>
                </a:solidFill>
                <a:hlinkClick r:id="rId5" action="ppaction://hlinksldjump"/>
              </a:rPr>
              <a:t>Tidplan </a:t>
            </a:r>
            <a:r>
              <a:rPr lang="sv-SE" sz="1100" b="0" i="0">
                <a:solidFill>
                  <a:srgbClr val="212121"/>
                </a:solidFill>
                <a:effectLst/>
                <a:latin typeface="Times New Roman" panose="02020603050405020304" pitchFamily="18" charset="0"/>
                <a:hlinkClick r:id="rId5" action="ppaction://hlinksldjump"/>
              </a:rPr>
              <a:t>– </a:t>
            </a:r>
            <a:r>
              <a:rPr lang="sv-SE" sz="1600">
                <a:solidFill>
                  <a:srgbClr val="1B1B1B"/>
                </a:solidFill>
                <a:hlinkClick r:id="rId5" action="ppaction://hlinksldjump"/>
              </a:rPr>
              <a:t>från ansökan till färdig projekt </a:t>
            </a:r>
            <a:endParaRPr lang="sv-SE" sz="1600">
              <a:solidFill>
                <a:srgbClr val="1B1B1B"/>
              </a:solidFill>
            </a:endParaRPr>
          </a:p>
          <a:p>
            <a:pPr algn="l">
              <a:buFont typeface="+mj-lt"/>
              <a:buAutoNum type="arabicPeriod"/>
            </a:pPr>
            <a:r>
              <a:rPr lang="sv-SE" sz="1600" b="0" i="0">
                <a:solidFill>
                  <a:srgbClr val="1B1B1B"/>
                </a:solidFill>
                <a:effectLst/>
                <a:hlinkClick r:id="rId6" action="ppaction://hlinksldjump"/>
              </a:rPr>
              <a:t>Vad menas med pilot i det här sammanhanget?</a:t>
            </a:r>
            <a:endParaRPr lang="sv-SE" sz="1600" b="0" i="0">
              <a:solidFill>
                <a:srgbClr val="1B1B1B"/>
              </a:solidFill>
              <a:effectLst/>
            </a:endParaRPr>
          </a:p>
          <a:p>
            <a:pPr algn="l">
              <a:buFont typeface="+mj-lt"/>
              <a:buAutoNum type="arabicPeriod"/>
            </a:pPr>
            <a:r>
              <a:rPr lang="sv-SE" sz="1600" b="0" i="0">
                <a:solidFill>
                  <a:srgbClr val="1B1B1B"/>
                </a:solidFill>
                <a:effectLst/>
                <a:hlinkClick r:id="rId7" action="ppaction://hlinksldjump"/>
              </a:rPr>
              <a:t>Andra stöd till elektrifiering av transporter</a:t>
            </a:r>
            <a:endParaRPr lang="sv-SE" sz="1600" b="0" i="0">
              <a:solidFill>
                <a:srgbClr val="1B1B1B"/>
              </a:solidFill>
              <a:effectLst/>
            </a:endParaRPr>
          </a:p>
          <a:p>
            <a:pPr algn="l">
              <a:buFont typeface="+mj-lt"/>
              <a:buAutoNum type="arabicPeriod"/>
            </a:pPr>
            <a:r>
              <a:rPr lang="sv-SE" sz="1600">
                <a:solidFill>
                  <a:srgbClr val="1B1B1B"/>
                </a:solidFill>
                <a:hlinkClick r:id="rId8" action="ppaction://hlinksldjump"/>
              </a:rPr>
              <a:t>Kontakt</a:t>
            </a:r>
            <a:endParaRPr lang="sv-SE" sz="1600" b="0" i="0">
              <a:solidFill>
                <a:srgbClr val="1B1B1B"/>
              </a:solidFill>
              <a:effectLst/>
            </a:endParaRPr>
          </a:p>
          <a:p>
            <a:endParaRPr lang="sv-SE" sz="1000">
              <a:latin typeface="+mj-lt"/>
            </a:endParaRPr>
          </a:p>
        </p:txBody>
      </p:sp>
      <p:pic>
        <p:nvPicPr>
          <p:cNvPr id="4" name="Bildobjekt 3">
            <a:extLst>
              <a:ext uri="{FF2B5EF4-FFF2-40B4-BE49-F238E27FC236}">
                <a16:creationId xmlns:a16="http://schemas.microsoft.com/office/drawing/2014/main" id="{06AFA224-E156-45F5-9CA4-523D9F8CFE88}"/>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l="25074" t="1611" r="-1778" b="-1611"/>
          <a:stretch/>
        </p:blipFill>
        <p:spPr>
          <a:xfrm>
            <a:off x="5951984" y="0"/>
            <a:ext cx="8064896" cy="6974632"/>
          </a:xfrm>
          <a:prstGeom prst="parallelogram">
            <a:avLst/>
          </a:prstGeom>
        </p:spPr>
      </p:pic>
    </p:spTree>
    <p:extLst>
      <p:ext uri="{BB962C8B-B14F-4D97-AF65-F5344CB8AC3E}">
        <p14:creationId xmlns:p14="http://schemas.microsoft.com/office/powerpoint/2010/main" val="55593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18A60D-011D-44FA-8025-C2017B35791B}"/>
              </a:ext>
            </a:extLst>
          </p:cNvPr>
          <p:cNvSpPr>
            <a:spLocks noGrp="1"/>
          </p:cNvSpPr>
          <p:nvPr>
            <p:ph type="title"/>
          </p:nvPr>
        </p:nvSpPr>
        <p:spPr/>
        <p:txBody>
          <a:bodyPr/>
          <a:lstStyle/>
          <a:p>
            <a:r>
              <a:rPr lang="sv-SE" sz="4000"/>
              <a:t>Regionala elektrifierings-</a:t>
            </a:r>
            <a:br>
              <a:rPr lang="sv-SE" sz="4000"/>
            </a:br>
            <a:r>
              <a:rPr lang="sv-SE" sz="4000"/>
              <a:t>piloter för tunga transporter</a:t>
            </a:r>
            <a:br>
              <a:rPr lang="sv-SE"/>
            </a:br>
            <a:endParaRPr lang="sv-SE"/>
          </a:p>
        </p:txBody>
      </p:sp>
      <p:grpSp>
        <p:nvGrpSpPr>
          <p:cNvPr id="4" name="Grupp 3">
            <a:extLst>
              <a:ext uri="{FF2B5EF4-FFF2-40B4-BE49-F238E27FC236}">
                <a16:creationId xmlns:a16="http://schemas.microsoft.com/office/drawing/2014/main" id="{A4C6C208-707D-4EB5-B185-61803993ABD3}"/>
              </a:ext>
            </a:extLst>
          </p:cNvPr>
          <p:cNvGrpSpPr/>
          <p:nvPr/>
        </p:nvGrpSpPr>
        <p:grpSpPr>
          <a:xfrm>
            <a:off x="694801" y="1788649"/>
            <a:ext cx="4105056" cy="2445137"/>
            <a:chOff x="1174030" y="2164309"/>
            <a:chExt cx="4649735" cy="2769570"/>
          </a:xfrm>
        </p:grpSpPr>
        <p:grpSp>
          <p:nvGrpSpPr>
            <p:cNvPr id="5" name="Grupp 4">
              <a:extLst>
                <a:ext uri="{FF2B5EF4-FFF2-40B4-BE49-F238E27FC236}">
                  <a16:creationId xmlns:a16="http://schemas.microsoft.com/office/drawing/2014/main" id="{26F4330C-C192-4296-BAFC-3489F7E11C02}"/>
                </a:ext>
              </a:extLst>
            </p:cNvPr>
            <p:cNvGrpSpPr/>
            <p:nvPr/>
          </p:nvGrpSpPr>
          <p:grpSpPr>
            <a:xfrm>
              <a:off x="1174030" y="2164309"/>
              <a:ext cx="4509385" cy="2631854"/>
              <a:chOff x="269330" y="1172936"/>
              <a:chExt cx="6336704" cy="3454880"/>
            </a:xfrm>
            <a:solidFill>
              <a:schemeClr val="bg1">
                <a:lumMod val="95000"/>
              </a:schemeClr>
            </a:solidFill>
          </p:grpSpPr>
          <p:sp>
            <p:nvSpPr>
              <p:cNvPr id="6" name="Rektangel: rundade hörn 5">
                <a:extLst>
                  <a:ext uri="{FF2B5EF4-FFF2-40B4-BE49-F238E27FC236}">
                    <a16:creationId xmlns:a16="http://schemas.microsoft.com/office/drawing/2014/main" id="{77BA79AD-CD4A-446E-BA51-1E4D7E2B26B6}"/>
                  </a:ext>
                </a:extLst>
              </p:cNvPr>
              <p:cNvSpPr/>
              <p:nvPr/>
            </p:nvSpPr>
            <p:spPr bwMode="auto">
              <a:xfrm>
                <a:off x="269330" y="1172936"/>
                <a:ext cx="6336704" cy="3454880"/>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
            <p:nvSpPr>
              <p:cNvPr id="7" name="Platshållare för innehåll 2">
                <a:extLst>
                  <a:ext uri="{FF2B5EF4-FFF2-40B4-BE49-F238E27FC236}">
                    <a16:creationId xmlns:a16="http://schemas.microsoft.com/office/drawing/2014/main" id="{217A3C4D-3EE9-43EC-8FEF-D934C19BA393}"/>
                  </a:ext>
                </a:extLst>
              </p:cNvPr>
              <p:cNvSpPr txBox="1">
                <a:spLocks/>
              </p:cNvSpPr>
              <p:nvPr/>
            </p:nvSpPr>
            <p:spPr>
              <a:xfrm>
                <a:off x="365039" y="1335926"/>
                <a:ext cx="5468662" cy="3227341"/>
              </a:xfrm>
              <a:prstGeom prst="rect">
                <a:avLst/>
              </a:prstGeom>
              <a:noFill/>
              <a:ln>
                <a:noFill/>
              </a:ln>
            </p:spPr>
            <p:txBody>
              <a:bodyPr lIns="91440" tIns="45720" rIns="91440" bIns="45720" anchor="t"/>
              <a:lstStyle>
                <a:lvl1pPr marL="342900" indent="-342900" algn="l" rtl="0" eaLnBrk="1" fontAlgn="base" hangingPunct="1">
                  <a:spcBef>
                    <a:spcPct val="40000"/>
                  </a:spcBef>
                  <a:spcAft>
                    <a:spcPct val="0"/>
                  </a:spcAft>
                  <a:buChar char="•"/>
                  <a:defRPr sz="2800">
                    <a:solidFill>
                      <a:schemeClr val="tx1"/>
                    </a:solidFill>
                    <a:latin typeface="+mn-lt"/>
                    <a:ea typeface="+mn-ea"/>
                    <a:cs typeface="+mn-cs"/>
                  </a:defRPr>
                </a:lvl1pPr>
                <a:lvl2pPr marL="698500" indent="-354013" algn="l" rtl="0" eaLnBrk="1" fontAlgn="base" hangingPunct="1">
                  <a:spcBef>
                    <a:spcPct val="40000"/>
                  </a:spcBef>
                  <a:spcAft>
                    <a:spcPct val="0"/>
                  </a:spcAft>
                  <a:buChar char="–"/>
                  <a:defRPr sz="2600">
                    <a:solidFill>
                      <a:schemeClr val="tx1"/>
                    </a:solidFill>
                    <a:latin typeface="+mn-lt"/>
                  </a:defRPr>
                </a:lvl2pPr>
                <a:lvl3pPr marL="963613" indent="-263525" algn="l" rtl="0" eaLnBrk="1" fontAlgn="base" hangingPunct="1">
                  <a:spcBef>
                    <a:spcPct val="40000"/>
                  </a:spcBef>
                  <a:spcAft>
                    <a:spcPct val="0"/>
                  </a:spcAft>
                  <a:buChar char="•"/>
                  <a:defRPr sz="2400">
                    <a:solidFill>
                      <a:schemeClr val="tx1"/>
                    </a:solidFill>
                    <a:latin typeface="+mn-lt"/>
                  </a:defRPr>
                </a:lvl3pPr>
                <a:lvl4pPr marL="1214438" indent="-249238" algn="l" rtl="0" eaLnBrk="1" fontAlgn="base" hangingPunct="1">
                  <a:spcBef>
                    <a:spcPct val="4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1000">
                    <a:solidFill>
                      <a:schemeClr val="tx1"/>
                    </a:solidFill>
                    <a:latin typeface="+mn-lt"/>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a:buClr>
                    <a:srgbClr val="029C61"/>
                  </a:buClr>
                  <a:buFont typeface="Arial" panose="020B0604020202020204" pitchFamily="34" charset="0"/>
                  <a:buChar char="•"/>
                </a:pPr>
                <a:r>
                  <a:rPr lang="sv-SE" sz="1800"/>
                  <a:t>Stöd till </a:t>
                </a:r>
                <a:r>
                  <a:rPr lang="sv-SE" sz="1800" err="1"/>
                  <a:t>laddinfrastruktur</a:t>
                </a:r>
                <a:r>
                  <a:rPr lang="sv-SE" sz="1800"/>
                  <a:t> för tunga fordon </a:t>
                </a:r>
              </a:p>
              <a:p>
                <a:pPr>
                  <a:buClr>
                    <a:srgbClr val="029C61"/>
                  </a:buClr>
                  <a:buFont typeface="Arial" panose="020B0604020202020204" pitchFamily="34" charset="0"/>
                  <a:buChar char="•"/>
                </a:pPr>
                <a:r>
                  <a:rPr lang="sv-SE" sz="1800"/>
                  <a:t>Syftet - påskynda elektrifiering av tunga regionala vägtransporter</a:t>
                </a:r>
              </a:p>
              <a:p>
                <a:pPr>
                  <a:buClr>
                    <a:srgbClr val="029C61"/>
                  </a:buClr>
                  <a:buFont typeface="Arial" panose="020B0604020202020204" pitchFamily="34" charset="0"/>
                  <a:buChar char="•"/>
                </a:pPr>
                <a:r>
                  <a:rPr lang="sv-SE" sz="1800"/>
                  <a:t>Gäller för el eller vätgas  </a:t>
                </a:r>
              </a:p>
              <a:p>
                <a:pPr marL="0" indent="0">
                  <a:buNone/>
                </a:pPr>
                <a:endParaRPr lang="sv-SE" sz="700"/>
              </a:p>
            </p:txBody>
          </p:sp>
        </p:grpSp>
        <p:grpSp>
          <p:nvGrpSpPr>
            <p:cNvPr id="3" name="Grupp 2">
              <a:extLst>
                <a:ext uri="{FF2B5EF4-FFF2-40B4-BE49-F238E27FC236}">
                  <a16:creationId xmlns:a16="http://schemas.microsoft.com/office/drawing/2014/main" id="{72AE43D5-2FC3-4590-98F9-5882B409A1B9}"/>
                </a:ext>
              </a:extLst>
            </p:cNvPr>
            <p:cNvGrpSpPr/>
            <p:nvPr/>
          </p:nvGrpSpPr>
          <p:grpSpPr>
            <a:xfrm>
              <a:off x="4851106" y="3961221"/>
              <a:ext cx="972659" cy="972658"/>
              <a:chOff x="5125498" y="4095562"/>
              <a:chExt cx="972659" cy="972659"/>
            </a:xfrm>
          </p:grpSpPr>
          <p:sp>
            <p:nvSpPr>
              <p:cNvPr id="23" name="Google Shape;472;p30">
                <a:extLst>
                  <a:ext uri="{FF2B5EF4-FFF2-40B4-BE49-F238E27FC236}">
                    <a16:creationId xmlns:a16="http://schemas.microsoft.com/office/drawing/2014/main" id="{C84EA498-7AB1-46BD-A517-9B71747F82BC}"/>
                  </a:ext>
                </a:extLst>
              </p:cNvPr>
              <p:cNvSpPr/>
              <p:nvPr/>
            </p:nvSpPr>
            <p:spPr>
              <a:xfrm flipH="1">
                <a:off x="5125498" y="4095562"/>
                <a:ext cx="972659" cy="972659"/>
              </a:xfrm>
              <a:prstGeom prst="ellipse">
                <a:avLst/>
              </a:prstGeom>
              <a:solidFill>
                <a:schemeClr val="lt1"/>
              </a:solidFill>
              <a:ln w="19050" cap="flat" cmpd="sng">
                <a:solidFill>
                  <a:schemeClr val="tx1">
                    <a:lumMod val="65000"/>
                    <a:lumOff val="3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05;p31">
                <a:extLst>
                  <a:ext uri="{FF2B5EF4-FFF2-40B4-BE49-F238E27FC236}">
                    <a16:creationId xmlns:a16="http://schemas.microsoft.com/office/drawing/2014/main" id="{E07A3BFD-FD0B-46D4-857F-39A953A32752}"/>
                  </a:ext>
                </a:extLst>
              </p:cNvPr>
              <p:cNvGrpSpPr/>
              <p:nvPr/>
            </p:nvGrpSpPr>
            <p:grpSpPr>
              <a:xfrm>
                <a:off x="5357404" y="4349235"/>
                <a:ext cx="589383" cy="465317"/>
                <a:chOff x="2516311" y="2284325"/>
                <a:chExt cx="348225" cy="274923"/>
              </a:xfrm>
            </p:grpSpPr>
            <p:sp>
              <p:nvSpPr>
                <p:cNvPr id="9" name="Google Shape;606;p31">
                  <a:extLst>
                    <a:ext uri="{FF2B5EF4-FFF2-40B4-BE49-F238E27FC236}">
                      <a16:creationId xmlns:a16="http://schemas.microsoft.com/office/drawing/2014/main" id="{9BC39F01-413E-438A-8BC8-BFE573D35201}"/>
                    </a:ext>
                  </a:extLst>
                </p:cNvPr>
                <p:cNvSpPr/>
                <p:nvPr/>
              </p:nvSpPr>
              <p:spPr>
                <a:xfrm>
                  <a:off x="2724913" y="2368250"/>
                  <a:ext cx="133425" cy="152025"/>
                </a:xfrm>
                <a:custGeom>
                  <a:avLst/>
                  <a:gdLst/>
                  <a:ahLst/>
                  <a:cxnLst/>
                  <a:rect l="l" t="t" r="r" b="b"/>
                  <a:pathLst>
                    <a:path w="5337" h="6081" extrusionOk="0">
                      <a:moveTo>
                        <a:pt x="1" y="1"/>
                      </a:moveTo>
                      <a:lnTo>
                        <a:pt x="1" y="6081"/>
                      </a:lnTo>
                      <a:lnTo>
                        <a:pt x="5336" y="6081"/>
                      </a:lnTo>
                      <a:lnTo>
                        <a:pt x="5336" y="2544"/>
                      </a:lnTo>
                      <a:lnTo>
                        <a:pt x="2793" y="1"/>
                      </a:lnTo>
                      <a:close/>
                    </a:path>
                  </a:pathLst>
                </a:custGeom>
                <a:solidFill>
                  <a:srgbClr val="FFCB7C"/>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10" name="Google Shape;607;p31">
                  <a:extLst>
                    <a:ext uri="{FF2B5EF4-FFF2-40B4-BE49-F238E27FC236}">
                      <a16:creationId xmlns:a16="http://schemas.microsoft.com/office/drawing/2014/main" id="{65D0A500-CC57-487B-B0AF-D623FB60C4B2}"/>
                    </a:ext>
                  </a:extLst>
                </p:cNvPr>
                <p:cNvSpPr/>
                <p:nvPr/>
              </p:nvSpPr>
              <p:spPr>
                <a:xfrm>
                  <a:off x="2762913" y="2367475"/>
                  <a:ext cx="95425" cy="92325"/>
                </a:xfrm>
                <a:custGeom>
                  <a:avLst/>
                  <a:gdLst/>
                  <a:ahLst/>
                  <a:cxnLst/>
                  <a:rect l="l" t="t" r="r" b="b"/>
                  <a:pathLst>
                    <a:path w="3817" h="3693" extrusionOk="0">
                      <a:moveTo>
                        <a:pt x="1" y="1"/>
                      </a:moveTo>
                      <a:lnTo>
                        <a:pt x="1" y="3692"/>
                      </a:lnTo>
                      <a:lnTo>
                        <a:pt x="3816" y="3692"/>
                      </a:lnTo>
                      <a:lnTo>
                        <a:pt x="3816" y="2544"/>
                      </a:lnTo>
                      <a:lnTo>
                        <a:pt x="1273" y="1"/>
                      </a:lnTo>
                      <a:close/>
                    </a:path>
                  </a:pathLst>
                </a:custGeom>
                <a:solidFill>
                  <a:srgbClr val="FFFFFF"/>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11" name="Google Shape;608;p31">
                  <a:extLst>
                    <a:ext uri="{FF2B5EF4-FFF2-40B4-BE49-F238E27FC236}">
                      <a16:creationId xmlns:a16="http://schemas.microsoft.com/office/drawing/2014/main" id="{B449E8B8-7A95-432B-8F20-597D0CFE3459}"/>
                    </a:ext>
                  </a:extLst>
                </p:cNvPr>
                <p:cNvSpPr/>
                <p:nvPr/>
              </p:nvSpPr>
              <p:spPr>
                <a:xfrm>
                  <a:off x="2522513" y="2487675"/>
                  <a:ext cx="202425" cy="32600"/>
                </a:xfrm>
                <a:custGeom>
                  <a:avLst/>
                  <a:gdLst/>
                  <a:ahLst/>
                  <a:cxnLst/>
                  <a:rect l="l" t="t" r="r" b="b"/>
                  <a:pathLst>
                    <a:path w="8097" h="1304" extrusionOk="0">
                      <a:moveTo>
                        <a:pt x="1" y="1"/>
                      </a:moveTo>
                      <a:lnTo>
                        <a:pt x="1" y="1304"/>
                      </a:lnTo>
                      <a:lnTo>
                        <a:pt x="8097" y="1304"/>
                      </a:lnTo>
                      <a:lnTo>
                        <a:pt x="8097" y="1"/>
                      </a:lnTo>
                      <a:close/>
                    </a:path>
                  </a:pathLst>
                </a:custGeom>
                <a:solidFill>
                  <a:srgbClr val="79B2FF"/>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12" name="Google Shape;609;p31">
                  <a:extLst>
                    <a:ext uri="{FF2B5EF4-FFF2-40B4-BE49-F238E27FC236}">
                      <a16:creationId xmlns:a16="http://schemas.microsoft.com/office/drawing/2014/main" id="{A3334794-6EFE-4A66-BBDF-43D682704126}"/>
                    </a:ext>
                  </a:extLst>
                </p:cNvPr>
                <p:cNvSpPr/>
                <p:nvPr/>
              </p:nvSpPr>
              <p:spPr>
                <a:xfrm>
                  <a:off x="2522513" y="2290700"/>
                  <a:ext cx="202425" cy="197000"/>
                </a:xfrm>
                <a:custGeom>
                  <a:avLst/>
                  <a:gdLst/>
                  <a:ahLst/>
                  <a:cxnLst/>
                  <a:rect l="l" t="t" r="r" b="b"/>
                  <a:pathLst>
                    <a:path w="8097" h="7880" extrusionOk="0">
                      <a:moveTo>
                        <a:pt x="1" y="1"/>
                      </a:moveTo>
                      <a:lnTo>
                        <a:pt x="1" y="7880"/>
                      </a:lnTo>
                      <a:lnTo>
                        <a:pt x="8097" y="7880"/>
                      </a:lnTo>
                      <a:lnTo>
                        <a:pt x="8097" y="1"/>
                      </a:lnTo>
                      <a:close/>
                    </a:path>
                  </a:pathLst>
                </a:custGeom>
                <a:solidFill>
                  <a:srgbClr val="04D08D"/>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13" name="Google Shape;610;p31">
                  <a:extLst>
                    <a:ext uri="{FF2B5EF4-FFF2-40B4-BE49-F238E27FC236}">
                      <a16:creationId xmlns:a16="http://schemas.microsoft.com/office/drawing/2014/main" id="{00DFB713-6214-42D0-8881-AE41626AFC93}"/>
                    </a:ext>
                  </a:extLst>
                </p:cNvPr>
                <p:cNvSpPr/>
                <p:nvPr/>
              </p:nvSpPr>
              <p:spPr>
                <a:xfrm>
                  <a:off x="2742763" y="2487650"/>
                  <a:ext cx="76800" cy="65225"/>
                </a:xfrm>
                <a:custGeom>
                  <a:avLst/>
                  <a:gdLst/>
                  <a:ahLst/>
                  <a:cxnLst/>
                  <a:rect l="l" t="t" r="r" b="b"/>
                  <a:pathLst>
                    <a:path w="3072" h="2609" extrusionOk="0">
                      <a:moveTo>
                        <a:pt x="1822" y="1"/>
                      </a:moveTo>
                      <a:cubicBezTo>
                        <a:pt x="1804" y="1"/>
                        <a:pt x="1786" y="1"/>
                        <a:pt x="1768" y="2"/>
                      </a:cubicBezTo>
                      <a:cubicBezTo>
                        <a:pt x="590" y="2"/>
                        <a:pt x="0" y="1398"/>
                        <a:pt x="838" y="2235"/>
                      </a:cubicBezTo>
                      <a:cubicBezTo>
                        <a:pt x="1095" y="2493"/>
                        <a:pt x="1416" y="2608"/>
                        <a:pt x="1734" y="2608"/>
                      </a:cubicBezTo>
                      <a:cubicBezTo>
                        <a:pt x="2410" y="2608"/>
                        <a:pt x="3071" y="2086"/>
                        <a:pt x="3071" y="1305"/>
                      </a:cubicBezTo>
                      <a:cubicBezTo>
                        <a:pt x="3071" y="579"/>
                        <a:pt x="2511" y="1"/>
                        <a:pt x="1822" y="1"/>
                      </a:cubicBezTo>
                      <a:close/>
                    </a:path>
                  </a:pathLst>
                </a:custGeom>
                <a:solidFill>
                  <a:srgbClr val="B5BCC9"/>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14" name="Google Shape;611;p31">
                  <a:extLst>
                    <a:ext uri="{FF2B5EF4-FFF2-40B4-BE49-F238E27FC236}">
                      <a16:creationId xmlns:a16="http://schemas.microsoft.com/office/drawing/2014/main" id="{B2297F08-2384-48D3-95AF-9D779470CF69}"/>
                    </a:ext>
                  </a:extLst>
                </p:cNvPr>
                <p:cNvSpPr/>
                <p:nvPr/>
              </p:nvSpPr>
              <p:spPr>
                <a:xfrm>
                  <a:off x="2562513" y="2487150"/>
                  <a:ext cx="73250" cy="65900"/>
                </a:xfrm>
                <a:custGeom>
                  <a:avLst/>
                  <a:gdLst/>
                  <a:ahLst/>
                  <a:cxnLst/>
                  <a:rect l="l" t="t" r="r" b="b"/>
                  <a:pathLst>
                    <a:path w="2930" h="2636" extrusionOk="0">
                      <a:moveTo>
                        <a:pt x="1618" y="0"/>
                      </a:moveTo>
                      <a:cubicBezTo>
                        <a:pt x="774" y="0"/>
                        <a:pt x="1" y="869"/>
                        <a:pt x="386" y="1821"/>
                      </a:cubicBezTo>
                      <a:cubicBezTo>
                        <a:pt x="621" y="2381"/>
                        <a:pt x="1107" y="2635"/>
                        <a:pt x="1592" y="2635"/>
                      </a:cubicBezTo>
                      <a:cubicBezTo>
                        <a:pt x="2262" y="2635"/>
                        <a:pt x="2930" y="2152"/>
                        <a:pt x="2930" y="1325"/>
                      </a:cubicBezTo>
                      <a:cubicBezTo>
                        <a:pt x="2930" y="983"/>
                        <a:pt x="2774" y="642"/>
                        <a:pt x="2526" y="394"/>
                      </a:cubicBezTo>
                      <a:cubicBezTo>
                        <a:pt x="2251" y="118"/>
                        <a:pt x="1930" y="0"/>
                        <a:pt x="1618" y="0"/>
                      </a:cubicBezTo>
                      <a:close/>
                    </a:path>
                  </a:pathLst>
                </a:custGeom>
                <a:solidFill>
                  <a:srgbClr val="B5BCC9"/>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15" name="Google Shape;612;p31">
                  <a:extLst>
                    <a:ext uri="{FF2B5EF4-FFF2-40B4-BE49-F238E27FC236}">
                      <a16:creationId xmlns:a16="http://schemas.microsoft.com/office/drawing/2014/main" id="{477216D1-2193-4ABC-A4E3-FCC976DC87B8}"/>
                    </a:ext>
                  </a:extLst>
                </p:cNvPr>
                <p:cNvSpPr/>
                <p:nvPr/>
              </p:nvSpPr>
              <p:spPr>
                <a:xfrm>
                  <a:off x="2831163" y="2459775"/>
                  <a:ext cx="27175" cy="27925"/>
                </a:xfrm>
                <a:custGeom>
                  <a:avLst/>
                  <a:gdLst/>
                  <a:ahLst/>
                  <a:cxnLst/>
                  <a:rect l="l" t="t" r="r" b="b"/>
                  <a:pathLst>
                    <a:path w="1087" h="1117" extrusionOk="0">
                      <a:moveTo>
                        <a:pt x="0" y="0"/>
                      </a:moveTo>
                      <a:lnTo>
                        <a:pt x="0" y="620"/>
                      </a:lnTo>
                      <a:cubicBezTo>
                        <a:pt x="0" y="869"/>
                        <a:pt x="218" y="1086"/>
                        <a:pt x="497" y="1086"/>
                      </a:cubicBezTo>
                      <a:lnTo>
                        <a:pt x="466" y="1117"/>
                      </a:lnTo>
                      <a:lnTo>
                        <a:pt x="1086" y="1117"/>
                      </a:lnTo>
                      <a:lnTo>
                        <a:pt x="1086" y="0"/>
                      </a:lnTo>
                      <a:close/>
                    </a:path>
                  </a:pathLst>
                </a:custGeom>
                <a:solidFill>
                  <a:srgbClr val="F5737F"/>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16" name="Google Shape;613;p31">
                  <a:extLst>
                    <a:ext uri="{FF2B5EF4-FFF2-40B4-BE49-F238E27FC236}">
                      <a16:creationId xmlns:a16="http://schemas.microsoft.com/office/drawing/2014/main" id="{497AF7DF-06F4-475F-A810-156E4DF0497A}"/>
                    </a:ext>
                  </a:extLst>
                </p:cNvPr>
                <p:cNvSpPr/>
                <p:nvPr/>
              </p:nvSpPr>
              <p:spPr>
                <a:xfrm>
                  <a:off x="2541138" y="2327150"/>
                  <a:ext cx="145025" cy="124300"/>
                </a:xfrm>
                <a:custGeom>
                  <a:avLst/>
                  <a:gdLst/>
                  <a:ahLst/>
                  <a:cxnLst/>
                  <a:rect l="l" t="t" r="r" b="b"/>
                  <a:pathLst>
                    <a:path w="5801" h="4972" extrusionOk="0">
                      <a:moveTo>
                        <a:pt x="3319" y="1"/>
                      </a:moveTo>
                      <a:cubicBezTo>
                        <a:pt x="1086" y="1"/>
                        <a:pt x="0" y="2668"/>
                        <a:pt x="1551" y="4250"/>
                      </a:cubicBezTo>
                      <a:cubicBezTo>
                        <a:pt x="2049" y="4749"/>
                        <a:pt x="2663" y="4972"/>
                        <a:pt x="3268" y="4972"/>
                      </a:cubicBezTo>
                      <a:cubicBezTo>
                        <a:pt x="4544" y="4972"/>
                        <a:pt x="5780" y="3977"/>
                        <a:pt x="5801" y="2482"/>
                      </a:cubicBezTo>
                      <a:cubicBezTo>
                        <a:pt x="5801" y="1118"/>
                        <a:pt x="4684" y="1"/>
                        <a:pt x="3319" y="1"/>
                      </a:cubicBezTo>
                      <a:close/>
                    </a:path>
                  </a:pathLst>
                </a:custGeom>
                <a:solidFill>
                  <a:srgbClr val="FFCB7C"/>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17" name="Google Shape;614;p31">
                  <a:extLst>
                    <a:ext uri="{FF2B5EF4-FFF2-40B4-BE49-F238E27FC236}">
                      <a16:creationId xmlns:a16="http://schemas.microsoft.com/office/drawing/2014/main" id="{DBCBCE8B-1C6A-4A16-A0D2-412350DC86EC}"/>
                    </a:ext>
                  </a:extLst>
                </p:cNvPr>
                <p:cNvSpPr/>
                <p:nvPr/>
              </p:nvSpPr>
              <p:spPr>
                <a:xfrm>
                  <a:off x="2777663" y="2513275"/>
                  <a:ext cx="16300" cy="13975"/>
                </a:xfrm>
                <a:custGeom>
                  <a:avLst/>
                  <a:gdLst/>
                  <a:ahLst/>
                  <a:cxnLst/>
                  <a:rect l="l" t="t" r="r" b="b"/>
                  <a:pathLst>
                    <a:path w="652" h="559" extrusionOk="0">
                      <a:moveTo>
                        <a:pt x="372" y="0"/>
                      </a:moveTo>
                      <a:cubicBezTo>
                        <a:pt x="279" y="0"/>
                        <a:pt x="217" y="31"/>
                        <a:pt x="155" y="93"/>
                      </a:cubicBezTo>
                      <a:cubicBezTo>
                        <a:pt x="0" y="249"/>
                        <a:pt x="124" y="528"/>
                        <a:pt x="372" y="559"/>
                      </a:cubicBezTo>
                      <a:cubicBezTo>
                        <a:pt x="434" y="559"/>
                        <a:pt x="496" y="528"/>
                        <a:pt x="558" y="466"/>
                      </a:cubicBezTo>
                      <a:cubicBezTo>
                        <a:pt x="651" y="342"/>
                        <a:pt x="651" y="187"/>
                        <a:pt x="558" y="62"/>
                      </a:cubicBezTo>
                      <a:cubicBezTo>
                        <a:pt x="496" y="31"/>
                        <a:pt x="434" y="0"/>
                        <a:pt x="372" y="0"/>
                      </a:cubicBezTo>
                      <a:close/>
                    </a:path>
                  </a:pathLst>
                </a:custGeom>
                <a:solidFill>
                  <a:srgbClr val="000000"/>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18" name="Google Shape;615;p31">
                  <a:extLst>
                    <a:ext uri="{FF2B5EF4-FFF2-40B4-BE49-F238E27FC236}">
                      <a16:creationId xmlns:a16="http://schemas.microsoft.com/office/drawing/2014/main" id="{D7C617D1-E11C-4AB8-8D35-B0617D8E5BB0}"/>
                    </a:ext>
                  </a:extLst>
                </p:cNvPr>
                <p:cNvSpPr/>
                <p:nvPr/>
              </p:nvSpPr>
              <p:spPr>
                <a:xfrm>
                  <a:off x="2593863" y="2513275"/>
                  <a:ext cx="17850" cy="13400"/>
                </a:xfrm>
                <a:custGeom>
                  <a:avLst/>
                  <a:gdLst/>
                  <a:ahLst/>
                  <a:cxnLst/>
                  <a:rect l="l" t="t" r="r" b="b"/>
                  <a:pathLst>
                    <a:path w="714" h="536" extrusionOk="0">
                      <a:moveTo>
                        <a:pt x="342" y="0"/>
                      </a:moveTo>
                      <a:cubicBezTo>
                        <a:pt x="125" y="0"/>
                        <a:pt x="0" y="280"/>
                        <a:pt x="156" y="466"/>
                      </a:cubicBezTo>
                      <a:cubicBezTo>
                        <a:pt x="218" y="512"/>
                        <a:pt x="287" y="535"/>
                        <a:pt x="357" y="535"/>
                      </a:cubicBezTo>
                      <a:cubicBezTo>
                        <a:pt x="427" y="535"/>
                        <a:pt x="497" y="512"/>
                        <a:pt x="559" y="466"/>
                      </a:cubicBezTo>
                      <a:cubicBezTo>
                        <a:pt x="714" y="280"/>
                        <a:pt x="590" y="0"/>
                        <a:pt x="373" y="0"/>
                      </a:cubicBezTo>
                      <a:close/>
                    </a:path>
                  </a:pathLst>
                </a:custGeom>
                <a:solidFill>
                  <a:srgbClr val="000000"/>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19" name="Google Shape;616;p31">
                  <a:extLst>
                    <a:ext uri="{FF2B5EF4-FFF2-40B4-BE49-F238E27FC236}">
                      <a16:creationId xmlns:a16="http://schemas.microsoft.com/office/drawing/2014/main" id="{3BFC5477-9657-4D60-912C-54A15FF63C30}"/>
                    </a:ext>
                  </a:extLst>
                </p:cNvPr>
                <p:cNvSpPr/>
                <p:nvPr/>
              </p:nvSpPr>
              <p:spPr>
                <a:xfrm>
                  <a:off x="2516311" y="2284498"/>
                  <a:ext cx="348225" cy="274750"/>
                </a:xfrm>
                <a:custGeom>
                  <a:avLst/>
                  <a:gdLst/>
                  <a:ahLst/>
                  <a:cxnLst/>
                  <a:rect l="l" t="t" r="r" b="b"/>
                  <a:pathLst>
                    <a:path w="13929" h="10990" extrusionOk="0">
                      <a:moveTo>
                        <a:pt x="11043" y="3599"/>
                      </a:moveTo>
                      <a:lnTo>
                        <a:pt x="11509" y="4095"/>
                      </a:lnTo>
                      <a:lnTo>
                        <a:pt x="10144" y="5491"/>
                      </a:lnTo>
                      <a:lnTo>
                        <a:pt x="10144" y="3599"/>
                      </a:lnTo>
                      <a:close/>
                      <a:moveTo>
                        <a:pt x="11912" y="4499"/>
                      </a:moveTo>
                      <a:lnTo>
                        <a:pt x="12470" y="5057"/>
                      </a:lnTo>
                      <a:lnTo>
                        <a:pt x="10795" y="6763"/>
                      </a:lnTo>
                      <a:lnTo>
                        <a:pt x="10144" y="6763"/>
                      </a:lnTo>
                      <a:lnTo>
                        <a:pt x="10144" y="6267"/>
                      </a:lnTo>
                      <a:lnTo>
                        <a:pt x="11912" y="4499"/>
                      </a:lnTo>
                      <a:close/>
                      <a:moveTo>
                        <a:pt x="12874" y="5460"/>
                      </a:moveTo>
                      <a:lnTo>
                        <a:pt x="13401" y="5987"/>
                      </a:lnTo>
                      <a:lnTo>
                        <a:pt x="13401" y="6763"/>
                      </a:lnTo>
                      <a:lnTo>
                        <a:pt x="11571" y="6763"/>
                      </a:lnTo>
                      <a:lnTo>
                        <a:pt x="12874" y="5460"/>
                      </a:lnTo>
                      <a:close/>
                      <a:moveTo>
                        <a:pt x="13401" y="7290"/>
                      </a:moveTo>
                      <a:lnTo>
                        <a:pt x="13401" y="7849"/>
                      </a:lnTo>
                      <a:lnTo>
                        <a:pt x="13060" y="7849"/>
                      </a:lnTo>
                      <a:cubicBezTo>
                        <a:pt x="12936" y="7849"/>
                        <a:pt x="12843" y="7756"/>
                        <a:pt x="12843" y="7631"/>
                      </a:cubicBezTo>
                      <a:lnTo>
                        <a:pt x="12843" y="7290"/>
                      </a:lnTo>
                      <a:close/>
                      <a:moveTo>
                        <a:pt x="2265" y="8376"/>
                      </a:moveTo>
                      <a:cubicBezTo>
                        <a:pt x="2079" y="8593"/>
                        <a:pt x="1955" y="8841"/>
                        <a:pt x="1893" y="9151"/>
                      </a:cubicBezTo>
                      <a:lnTo>
                        <a:pt x="528" y="9151"/>
                      </a:lnTo>
                      <a:lnTo>
                        <a:pt x="528" y="8376"/>
                      </a:lnTo>
                      <a:close/>
                      <a:moveTo>
                        <a:pt x="8066" y="8376"/>
                      </a:moveTo>
                      <a:lnTo>
                        <a:pt x="8066" y="9151"/>
                      </a:lnTo>
                      <a:lnTo>
                        <a:pt x="5026" y="9151"/>
                      </a:lnTo>
                      <a:cubicBezTo>
                        <a:pt x="4964" y="8841"/>
                        <a:pt x="4840" y="8593"/>
                        <a:pt x="4653" y="8376"/>
                      </a:cubicBezTo>
                      <a:close/>
                      <a:moveTo>
                        <a:pt x="9586" y="3599"/>
                      </a:moveTo>
                      <a:lnTo>
                        <a:pt x="9586" y="7011"/>
                      </a:lnTo>
                      <a:cubicBezTo>
                        <a:pt x="9586" y="7166"/>
                        <a:pt x="9710" y="7290"/>
                        <a:pt x="9865" y="7290"/>
                      </a:cubicBezTo>
                      <a:lnTo>
                        <a:pt x="12315" y="7290"/>
                      </a:lnTo>
                      <a:lnTo>
                        <a:pt x="12315" y="7631"/>
                      </a:lnTo>
                      <a:cubicBezTo>
                        <a:pt x="12315" y="8035"/>
                        <a:pt x="12656" y="8376"/>
                        <a:pt x="13091" y="8407"/>
                      </a:cubicBezTo>
                      <a:lnTo>
                        <a:pt x="13401" y="8407"/>
                      </a:lnTo>
                      <a:lnTo>
                        <a:pt x="13401" y="9182"/>
                      </a:lnTo>
                      <a:lnTo>
                        <a:pt x="12377" y="9120"/>
                      </a:lnTo>
                      <a:cubicBezTo>
                        <a:pt x="12207" y="8283"/>
                        <a:pt x="11516" y="7864"/>
                        <a:pt x="10826" y="7864"/>
                      </a:cubicBezTo>
                      <a:cubicBezTo>
                        <a:pt x="10136" y="7864"/>
                        <a:pt x="9446" y="8283"/>
                        <a:pt x="9275" y="9120"/>
                      </a:cubicBezTo>
                      <a:lnTo>
                        <a:pt x="8624" y="9120"/>
                      </a:lnTo>
                      <a:lnTo>
                        <a:pt x="8624" y="3599"/>
                      </a:lnTo>
                      <a:close/>
                      <a:moveTo>
                        <a:pt x="3450" y="8365"/>
                      </a:moveTo>
                      <a:cubicBezTo>
                        <a:pt x="3984" y="8365"/>
                        <a:pt x="4498" y="8768"/>
                        <a:pt x="4498" y="9400"/>
                      </a:cubicBezTo>
                      <a:cubicBezTo>
                        <a:pt x="4498" y="9989"/>
                        <a:pt x="4033" y="10454"/>
                        <a:pt x="3444" y="10454"/>
                      </a:cubicBezTo>
                      <a:cubicBezTo>
                        <a:pt x="2544" y="10423"/>
                        <a:pt x="2079" y="9307"/>
                        <a:pt x="2730" y="8655"/>
                      </a:cubicBezTo>
                      <a:cubicBezTo>
                        <a:pt x="2940" y="8456"/>
                        <a:pt x="3197" y="8365"/>
                        <a:pt x="3450" y="8365"/>
                      </a:cubicBezTo>
                      <a:close/>
                      <a:moveTo>
                        <a:pt x="10821" y="8375"/>
                      </a:moveTo>
                      <a:cubicBezTo>
                        <a:pt x="11348" y="8375"/>
                        <a:pt x="11850" y="8776"/>
                        <a:pt x="11850" y="9400"/>
                      </a:cubicBezTo>
                      <a:cubicBezTo>
                        <a:pt x="11850" y="9989"/>
                        <a:pt x="11385" y="10423"/>
                        <a:pt x="10826" y="10454"/>
                      </a:cubicBezTo>
                      <a:cubicBezTo>
                        <a:pt x="9896" y="10454"/>
                        <a:pt x="9430" y="9338"/>
                        <a:pt x="10082" y="8686"/>
                      </a:cubicBezTo>
                      <a:cubicBezTo>
                        <a:pt x="10296" y="8472"/>
                        <a:pt x="10562" y="8375"/>
                        <a:pt x="10821" y="8375"/>
                      </a:cubicBezTo>
                      <a:close/>
                      <a:moveTo>
                        <a:pt x="249" y="1"/>
                      </a:moveTo>
                      <a:cubicBezTo>
                        <a:pt x="125" y="1"/>
                        <a:pt x="1" y="125"/>
                        <a:pt x="1" y="249"/>
                      </a:cubicBezTo>
                      <a:lnTo>
                        <a:pt x="1" y="9431"/>
                      </a:lnTo>
                      <a:cubicBezTo>
                        <a:pt x="1" y="9586"/>
                        <a:pt x="125" y="9679"/>
                        <a:pt x="249" y="9710"/>
                      </a:cubicBezTo>
                      <a:lnTo>
                        <a:pt x="1893" y="9710"/>
                      </a:lnTo>
                      <a:cubicBezTo>
                        <a:pt x="2063" y="10563"/>
                        <a:pt x="2761" y="10989"/>
                        <a:pt x="3455" y="10989"/>
                      </a:cubicBezTo>
                      <a:cubicBezTo>
                        <a:pt x="4149" y="10989"/>
                        <a:pt x="4840" y="10563"/>
                        <a:pt x="4995" y="9710"/>
                      </a:cubicBezTo>
                      <a:lnTo>
                        <a:pt x="9244" y="9710"/>
                      </a:lnTo>
                      <a:cubicBezTo>
                        <a:pt x="9399" y="10563"/>
                        <a:pt x="10097" y="10989"/>
                        <a:pt x="10795" y="10989"/>
                      </a:cubicBezTo>
                      <a:cubicBezTo>
                        <a:pt x="11493" y="10989"/>
                        <a:pt x="12191" y="10563"/>
                        <a:pt x="12346" y="9710"/>
                      </a:cubicBezTo>
                      <a:lnTo>
                        <a:pt x="13649" y="9710"/>
                      </a:lnTo>
                      <a:cubicBezTo>
                        <a:pt x="13804" y="9710"/>
                        <a:pt x="13928" y="9586"/>
                        <a:pt x="13928" y="9431"/>
                      </a:cubicBezTo>
                      <a:lnTo>
                        <a:pt x="13928" y="5894"/>
                      </a:lnTo>
                      <a:cubicBezTo>
                        <a:pt x="13928" y="5801"/>
                        <a:pt x="13897" y="5739"/>
                        <a:pt x="13835" y="5677"/>
                      </a:cubicBezTo>
                      <a:lnTo>
                        <a:pt x="13866" y="5677"/>
                      </a:lnTo>
                      <a:lnTo>
                        <a:pt x="11323" y="3134"/>
                      </a:lnTo>
                      <a:cubicBezTo>
                        <a:pt x="11292" y="3072"/>
                        <a:pt x="11199" y="3041"/>
                        <a:pt x="11137" y="3041"/>
                      </a:cubicBezTo>
                      <a:lnTo>
                        <a:pt x="8593" y="3041"/>
                      </a:lnTo>
                      <a:lnTo>
                        <a:pt x="8593" y="249"/>
                      </a:lnTo>
                      <a:cubicBezTo>
                        <a:pt x="8593" y="94"/>
                        <a:pt x="8469" y="1"/>
                        <a:pt x="8345" y="1"/>
                      </a:cubicBezTo>
                      <a:lnTo>
                        <a:pt x="5522" y="1"/>
                      </a:lnTo>
                      <a:cubicBezTo>
                        <a:pt x="5367" y="1"/>
                        <a:pt x="5243" y="125"/>
                        <a:pt x="5243" y="249"/>
                      </a:cubicBezTo>
                      <a:cubicBezTo>
                        <a:pt x="5243" y="404"/>
                        <a:pt x="5367" y="528"/>
                        <a:pt x="5522" y="528"/>
                      </a:cubicBezTo>
                      <a:lnTo>
                        <a:pt x="8066" y="528"/>
                      </a:lnTo>
                      <a:lnTo>
                        <a:pt x="8066" y="7849"/>
                      </a:lnTo>
                      <a:lnTo>
                        <a:pt x="528" y="7849"/>
                      </a:lnTo>
                      <a:lnTo>
                        <a:pt x="528" y="528"/>
                      </a:lnTo>
                      <a:lnTo>
                        <a:pt x="3071" y="528"/>
                      </a:lnTo>
                      <a:cubicBezTo>
                        <a:pt x="3227" y="528"/>
                        <a:pt x="3351" y="404"/>
                        <a:pt x="3351" y="249"/>
                      </a:cubicBezTo>
                      <a:cubicBezTo>
                        <a:pt x="3351" y="94"/>
                        <a:pt x="3227" y="1"/>
                        <a:pt x="3071" y="1"/>
                      </a:cubicBezTo>
                      <a:close/>
                    </a:path>
                  </a:pathLst>
                </a:custGeom>
                <a:solidFill>
                  <a:srgbClr val="000000"/>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20" name="Google Shape;617;p31">
                  <a:extLst>
                    <a:ext uri="{FF2B5EF4-FFF2-40B4-BE49-F238E27FC236}">
                      <a16:creationId xmlns:a16="http://schemas.microsoft.com/office/drawing/2014/main" id="{43EBA3F7-9895-4139-A17E-8DC9BA00DEB9}"/>
                    </a:ext>
                  </a:extLst>
                </p:cNvPr>
                <p:cNvSpPr/>
                <p:nvPr/>
              </p:nvSpPr>
              <p:spPr>
                <a:xfrm>
                  <a:off x="2549888" y="2320175"/>
                  <a:ext cx="165750" cy="138175"/>
                </a:xfrm>
                <a:custGeom>
                  <a:avLst/>
                  <a:gdLst/>
                  <a:ahLst/>
                  <a:cxnLst/>
                  <a:rect l="l" t="t" r="r" b="b"/>
                  <a:pathLst>
                    <a:path w="6630" h="5527" extrusionOk="0">
                      <a:moveTo>
                        <a:pt x="3024" y="558"/>
                      </a:moveTo>
                      <a:cubicBezTo>
                        <a:pt x="4209" y="558"/>
                        <a:pt x="5172" y="1539"/>
                        <a:pt x="5172" y="2761"/>
                      </a:cubicBezTo>
                      <a:cubicBezTo>
                        <a:pt x="5151" y="4083"/>
                        <a:pt x="4065" y="4965"/>
                        <a:pt x="2932" y="4965"/>
                      </a:cubicBezTo>
                      <a:cubicBezTo>
                        <a:pt x="2391" y="4965"/>
                        <a:pt x="1839" y="4764"/>
                        <a:pt x="1387" y="4312"/>
                      </a:cubicBezTo>
                      <a:cubicBezTo>
                        <a:pt x="0" y="2925"/>
                        <a:pt x="971" y="559"/>
                        <a:pt x="2931" y="559"/>
                      </a:cubicBezTo>
                      <a:cubicBezTo>
                        <a:pt x="2944" y="559"/>
                        <a:pt x="2956" y="559"/>
                        <a:pt x="2969" y="559"/>
                      </a:cubicBezTo>
                      <a:cubicBezTo>
                        <a:pt x="2988" y="559"/>
                        <a:pt x="3006" y="558"/>
                        <a:pt x="3024" y="558"/>
                      </a:cubicBezTo>
                      <a:close/>
                      <a:moveTo>
                        <a:pt x="2969" y="1"/>
                      </a:moveTo>
                      <a:cubicBezTo>
                        <a:pt x="1418" y="1"/>
                        <a:pt x="209" y="1241"/>
                        <a:pt x="209" y="2761"/>
                      </a:cubicBezTo>
                      <a:cubicBezTo>
                        <a:pt x="209" y="4421"/>
                        <a:pt x="1561" y="5526"/>
                        <a:pt x="2973" y="5526"/>
                      </a:cubicBezTo>
                      <a:cubicBezTo>
                        <a:pt x="3646" y="5526"/>
                        <a:pt x="4332" y="5276"/>
                        <a:pt x="4892" y="4716"/>
                      </a:cubicBezTo>
                      <a:cubicBezTo>
                        <a:pt x="6630" y="2978"/>
                        <a:pt x="5420" y="1"/>
                        <a:pt x="2969" y="1"/>
                      </a:cubicBezTo>
                      <a:close/>
                    </a:path>
                  </a:pathLst>
                </a:custGeom>
                <a:solidFill>
                  <a:srgbClr val="000000"/>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21" name="Google Shape;618;p31">
                  <a:extLst>
                    <a:ext uri="{FF2B5EF4-FFF2-40B4-BE49-F238E27FC236}">
                      <a16:creationId xmlns:a16="http://schemas.microsoft.com/office/drawing/2014/main" id="{11EA2F4A-FC56-441C-85FF-77F3B7582012}"/>
                    </a:ext>
                  </a:extLst>
                </p:cNvPr>
                <p:cNvSpPr/>
                <p:nvPr/>
              </p:nvSpPr>
              <p:spPr>
                <a:xfrm>
                  <a:off x="2601613" y="2351325"/>
                  <a:ext cx="45000" cy="75900"/>
                </a:xfrm>
                <a:custGeom>
                  <a:avLst/>
                  <a:gdLst/>
                  <a:ahLst/>
                  <a:cxnLst/>
                  <a:rect l="l" t="t" r="r" b="b"/>
                  <a:pathLst>
                    <a:path w="1800" h="3036" extrusionOk="0">
                      <a:moveTo>
                        <a:pt x="687" y="1"/>
                      </a:moveTo>
                      <a:cubicBezTo>
                        <a:pt x="583" y="1"/>
                        <a:pt x="481" y="54"/>
                        <a:pt x="435" y="182"/>
                      </a:cubicBezTo>
                      <a:lnTo>
                        <a:pt x="466" y="151"/>
                      </a:lnTo>
                      <a:lnTo>
                        <a:pt x="466" y="151"/>
                      </a:lnTo>
                      <a:lnTo>
                        <a:pt x="32" y="1422"/>
                      </a:lnTo>
                      <a:cubicBezTo>
                        <a:pt x="1" y="1515"/>
                        <a:pt x="1" y="1608"/>
                        <a:pt x="63" y="1670"/>
                      </a:cubicBezTo>
                      <a:cubicBezTo>
                        <a:pt x="94" y="1732"/>
                        <a:pt x="187" y="1795"/>
                        <a:pt x="280" y="1795"/>
                      </a:cubicBezTo>
                      <a:lnTo>
                        <a:pt x="1117" y="1795"/>
                      </a:lnTo>
                      <a:lnTo>
                        <a:pt x="776" y="2694"/>
                      </a:lnTo>
                      <a:cubicBezTo>
                        <a:pt x="745" y="2818"/>
                        <a:pt x="807" y="2973"/>
                        <a:pt x="962" y="3035"/>
                      </a:cubicBezTo>
                      <a:lnTo>
                        <a:pt x="1055" y="3035"/>
                      </a:lnTo>
                      <a:cubicBezTo>
                        <a:pt x="1148" y="3035"/>
                        <a:pt x="1272" y="2942"/>
                        <a:pt x="1304" y="2849"/>
                      </a:cubicBezTo>
                      <a:lnTo>
                        <a:pt x="1738" y="1639"/>
                      </a:lnTo>
                      <a:cubicBezTo>
                        <a:pt x="1800" y="1453"/>
                        <a:pt x="1676" y="1267"/>
                        <a:pt x="1490" y="1267"/>
                      </a:cubicBezTo>
                      <a:lnTo>
                        <a:pt x="652" y="1267"/>
                      </a:lnTo>
                      <a:lnTo>
                        <a:pt x="962" y="368"/>
                      </a:lnTo>
                      <a:cubicBezTo>
                        <a:pt x="1040" y="154"/>
                        <a:pt x="862" y="1"/>
                        <a:pt x="687" y="1"/>
                      </a:cubicBezTo>
                      <a:close/>
                    </a:path>
                  </a:pathLst>
                </a:custGeom>
                <a:solidFill>
                  <a:srgbClr val="000000"/>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sp>
              <p:nvSpPr>
                <p:cNvPr id="22" name="Google Shape;619;p31">
                  <a:extLst>
                    <a:ext uri="{FF2B5EF4-FFF2-40B4-BE49-F238E27FC236}">
                      <a16:creationId xmlns:a16="http://schemas.microsoft.com/office/drawing/2014/main" id="{E2FF7AFC-7247-4E7E-8412-E5EFCE7C1F3D}"/>
                    </a:ext>
                  </a:extLst>
                </p:cNvPr>
                <p:cNvSpPr/>
                <p:nvPr/>
              </p:nvSpPr>
              <p:spPr>
                <a:xfrm>
                  <a:off x="2616363" y="2284325"/>
                  <a:ext cx="13975" cy="13400"/>
                </a:xfrm>
                <a:custGeom>
                  <a:avLst/>
                  <a:gdLst/>
                  <a:ahLst/>
                  <a:cxnLst/>
                  <a:rect l="l" t="t" r="r" b="b"/>
                  <a:pathLst>
                    <a:path w="559" h="536" extrusionOk="0">
                      <a:moveTo>
                        <a:pt x="283" y="0"/>
                      </a:moveTo>
                      <a:cubicBezTo>
                        <a:pt x="209" y="0"/>
                        <a:pt x="140" y="23"/>
                        <a:pt x="93" y="70"/>
                      </a:cubicBezTo>
                      <a:cubicBezTo>
                        <a:pt x="31" y="132"/>
                        <a:pt x="0" y="194"/>
                        <a:pt x="0" y="256"/>
                      </a:cubicBezTo>
                      <a:cubicBezTo>
                        <a:pt x="0" y="411"/>
                        <a:pt x="124" y="535"/>
                        <a:pt x="279" y="535"/>
                      </a:cubicBezTo>
                      <a:cubicBezTo>
                        <a:pt x="372" y="535"/>
                        <a:pt x="434" y="504"/>
                        <a:pt x="496" y="473"/>
                      </a:cubicBezTo>
                      <a:cubicBezTo>
                        <a:pt x="527" y="411"/>
                        <a:pt x="558" y="349"/>
                        <a:pt x="558" y="256"/>
                      </a:cubicBezTo>
                      <a:cubicBezTo>
                        <a:pt x="558" y="194"/>
                        <a:pt x="527" y="132"/>
                        <a:pt x="496" y="70"/>
                      </a:cubicBezTo>
                      <a:cubicBezTo>
                        <a:pt x="434" y="23"/>
                        <a:pt x="357" y="0"/>
                        <a:pt x="283" y="0"/>
                      </a:cubicBezTo>
                      <a:close/>
                    </a:path>
                  </a:pathLst>
                </a:custGeom>
                <a:solidFill>
                  <a:srgbClr val="000000"/>
                </a:solidFill>
                <a:ln>
                  <a:noFill/>
                </a:ln>
              </p:spPr>
              <p:txBody>
                <a:bodyPr spcFirstLastPara="1" wrap="square" lIns="121900" tIns="121900" rIns="121900" bIns="121900" anchor="ctr" anchorCtr="0">
                  <a:noAutofit/>
                </a:bodyPr>
                <a:lstStyle/>
                <a:p>
                  <a:pPr>
                    <a:spcBef>
                      <a:spcPts val="0"/>
                    </a:spcBef>
                    <a:spcAft>
                      <a:spcPts val="0"/>
                    </a:spcAft>
                  </a:pPr>
                  <a:endParaRPr sz="2933">
                    <a:latin typeface="+mn-lt"/>
                  </a:endParaRPr>
                </a:p>
              </p:txBody>
            </p:sp>
          </p:grpSp>
        </p:grpSp>
      </p:grpSp>
      <p:pic>
        <p:nvPicPr>
          <p:cNvPr id="24" name="Bildobjekt 23">
            <a:extLst>
              <a:ext uri="{FF2B5EF4-FFF2-40B4-BE49-F238E27FC236}">
                <a16:creationId xmlns:a16="http://schemas.microsoft.com/office/drawing/2014/main" id="{A94DC5C1-F283-4B5E-9BFB-CCB71EC2B4D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 t="5082" r="51245" b="21004"/>
          <a:stretch/>
        </p:blipFill>
        <p:spPr>
          <a:xfrm>
            <a:off x="9264352" y="0"/>
            <a:ext cx="6624736" cy="6858000"/>
          </a:xfrm>
          <a:prstGeom prst="parallelogram">
            <a:avLst/>
          </a:prstGeom>
        </p:spPr>
      </p:pic>
      <p:sp>
        <p:nvSpPr>
          <p:cNvPr id="25" name="Rektangel: rundade hörn 24">
            <a:extLst>
              <a:ext uri="{FF2B5EF4-FFF2-40B4-BE49-F238E27FC236}">
                <a16:creationId xmlns:a16="http://schemas.microsoft.com/office/drawing/2014/main" id="{6E1A20F9-3DF3-4A91-A376-10DB3D9E0647}"/>
              </a:ext>
            </a:extLst>
          </p:cNvPr>
          <p:cNvSpPr/>
          <p:nvPr/>
        </p:nvSpPr>
        <p:spPr bwMode="auto">
          <a:xfrm>
            <a:off x="5040028" y="1788649"/>
            <a:ext cx="4538598" cy="2323552"/>
          </a:xfrm>
          <a:prstGeom prst="round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Clr>
                <a:srgbClr val="029C61"/>
              </a:buClr>
              <a:buFont typeface="Arial" panose="020B0604020202020204" pitchFamily="34" charset="0"/>
              <a:buChar char="•"/>
            </a:pPr>
            <a:r>
              <a:rPr lang="sv-SE" sz="1800" b="0" i="0">
                <a:solidFill>
                  <a:srgbClr val="000000"/>
                </a:solidFill>
                <a:effectLst/>
                <a:latin typeface="+mj-lt"/>
              </a:rPr>
              <a:t>2022:107 Förordning om statligt stöd till regionala </a:t>
            </a:r>
            <a:r>
              <a:rPr lang="sv-SE" sz="1800" b="0" i="0" err="1">
                <a:solidFill>
                  <a:srgbClr val="000000"/>
                </a:solidFill>
                <a:effectLst/>
                <a:latin typeface="+mj-lt"/>
              </a:rPr>
              <a:t>elektrifieringspiloter</a:t>
            </a:r>
            <a:r>
              <a:rPr lang="sv-SE" sz="1800" b="0" i="0">
                <a:solidFill>
                  <a:srgbClr val="000000"/>
                </a:solidFill>
                <a:effectLst/>
                <a:latin typeface="+mj-lt"/>
              </a:rPr>
              <a:t> för tunga transporter</a:t>
            </a:r>
          </a:p>
          <a:p>
            <a:pPr marL="285750" indent="-285750">
              <a:buClr>
                <a:srgbClr val="029C61"/>
              </a:buClr>
              <a:buFont typeface="Arial" panose="020B0604020202020204" pitchFamily="34" charset="0"/>
              <a:buChar char="•"/>
            </a:pPr>
            <a:r>
              <a:rPr lang="sv-SE" sz="1800"/>
              <a:t>GBER art. 36a, 25.2c, 27</a:t>
            </a:r>
          </a:p>
          <a:p>
            <a:pPr marL="285750" indent="-285750">
              <a:buClr>
                <a:srgbClr val="029C61"/>
              </a:buClr>
              <a:buFont typeface="Arial" panose="020B0604020202020204" pitchFamily="34" charset="0"/>
              <a:buChar char="•"/>
            </a:pPr>
            <a:r>
              <a:rPr lang="sv-SE" sz="1800" i="1">
                <a:hlinkClick r:id="rId4" action="ppaction://hlinkfile"/>
              </a:rPr>
              <a:t>(Ev. revidering av 36a våren ’22)</a:t>
            </a:r>
            <a:endParaRPr lang="sv-SE" sz="1800" i="1"/>
          </a:p>
        </p:txBody>
      </p:sp>
      <p:grpSp>
        <p:nvGrpSpPr>
          <p:cNvPr id="26" name="Grupp 25">
            <a:extLst>
              <a:ext uri="{FF2B5EF4-FFF2-40B4-BE49-F238E27FC236}">
                <a16:creationId xmlns:a16="http://schemas.microsoft.com/office/drawing/2014/main" id="{E49E010F-23E2-44B1-B3BD-BA0269247938}"/>
              </a:ext>
            </a:extLst>
          </p:cNvPr>
          <p:cNvGrpSpPr/>
          <p:nvPr/>
        </p:nvGrpSpPr>
        <p:grpSpPr>
          <a:xfrm>
            <a:off x="695439" y="4717252"/>
            <a:ext cx="3970780" cy="1102951"/>
            <a:chOff x="4726948" y="1045187"/>
            <a:chExt cx="5112568" cy="1944217"/>
          </a:xfrm>
        </p:grpSpPr>
        <p:grpSp>
          <p:nvGrpSpPr>
            <p:cNvPr id="27" name="Grupp 26">
              <a:extLst>
                <a:ext uri="{FF2B5EF4-FFF2-40B4-BE49-F238E27FC236}">
                  <a16:creationId xmlns:a16="http://schemas.microsoft.com/office/drawing/2014/main" id="{7261CF38-98A0-4A6C-9C76-34070445B2EA}"/>
                </a:ext>
              </a:extLst>
            </p:cNvPr>
            <p:cNvGrpSpPr/>
            <p:nvPr/>
          </p:nvGrpSpPr>
          <p:grpSpPr>
            <a:xfrm>
              <a:off x="4726948" y="1045187"/>
              <a:ext cx="5112568" cy="1944217"/>
              <a:chOff x="119336" y="1496300"/>
              <a:chExt cx="6163096" cy="1938419"/>
            </a:xfrm>
            <a:solidFill>
              <a:schemeClr val="bg1">
                <a:lumMod val="95000"/>
              </a:schemeClr>
            </a:solidFill>
          </p:grpSpPr>
          <p:sp>
            <p:nvSpPr>
              <p:cNvPr id="29" name="Rektangel: rundade hörn 28">
                <a:extLst>
                  <a:ext uri="{FF2B5EF4-FFF2-40B4-BE49-F238E27FC236}">
                    <a16:creationId xmlns:a16="http://schemas.microsoft.com/office/drawing/2014/main" id="{4D14E1FD-DB28-40EC-B740-09D5458B9978}"/>
                  </a:ext>
                </a:extLst>
              </p:cNvPr>
              <p:cNvSpPr/>
              <p:nvPr/>
            </p:nvSpPr>
            <p:spPr bwMode="auto">
              <a:xfrm>
                <a:off x="119336" y="1596719"/>
                <a:ext cx="6163096" cy="1838000"/>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
            <p:nvSpPr>
              <p:cNvPr id="30" name="Platshållare för innehåll 2">
                <a:extLst>
                  <a:ext uri="{FF2B5EF4-FFF2-40B4-BE49-F238E27FC236}">
                    <a16:creationId xmlns:a16="http://schemas.microsoft.com/office/drawing/2014/main" id="{A0F4CEDF-C184-446B-B33E-C813B852514E}"/>
                  </a:ext>
                </a:extLst>
              </p:cNvPr>
              <p:cNvSpPr txBox="1">
                <a:spLocks/>
              </p:cNvSpPr>
              <p:nvPr/>
            </p:nvSpPr>
            <p:spPr>
              <a:xfrm>
                <a:off x="466553" y="1496300"/>
                <a:ext cx="5468661" cy="1938418"/>
              </a:xfrm>
              <a:prstGeom prst="rect">
                <a:avLst/>
              </a:prstGeom>
              <a:noFill/>
              <a:ln>
                <a:noFill/>
              </a:ln>
            </p:spPr>
            <p:txBody>
              <a:bodyPr lIns="91440" tIns="45720" rIns="91440" bIns="45720" anchor="t"/>
              <a:lstStyle>
                <a:lvl1pPr marL="342900" indent="-342900" algn="l" rtl="0" eaLnBrk="1" fontAlgn="base" hangingPunct="1">
                  <a:spcBef>
                    <a:spcPct val="40000"/>
                  </a:spcBef>
                  <a:spcAft>
                    <a:spcPct val="0"/>
                  </a:spcAft>
                  <a:buChar char="•"/>
                  <a:defRPr sz="2800">
                    <a:solidFill>
                      <a:schemeClr val="tx1"/>
                    </a:solidFill>
                    <a:latin typeface="+mn-lt"/>
                    <a:ea typeface="+mn-ea"/>
                    <a:cs typeface="+mn-cs"/>
                  </a:defRPr>
                </a:lvl1pPr>
                <a:lvl2pPr marL="698500" indent="-354013" algn="l" rtl="0" eaLnBrk="1" fontAlgn="base" hangingPunct="1">
                  <a:spcBef>
                    <a:spcPct val="40000"/>
                  </a:spcBef>
                  <a:spcAft>
                    <a:spcPct val="0"/>
                  </a:spcAft>
                  <a:buChar char="–"/>
                  <a:defRPr sz="2600">
                    <a:solidFill>
                      <a:schemeClr val="tx1"/>
                    </a:solidFill>
                    <a:latin typeface="+mn-lt"/>
                  </a:defRPr>
                </a:lvl2pPr>
                <a:lvl3pPr marL="963613" indent="-263525" algn="l" rtl="0" eaLnBrk="1" fontAlgn="base" hangingPunct="1">
                  <a:spcBef>
                    <a:spcPct val="40000"/>
                  </a:spcBef>
                  <a:spcAft>
                    <a:spcPct val="0"/>
                  </a:spcAft>
                  <a:buChar char="•"/>
                  <a:defRPr sz="2400">
                    <a:solidFill>
                      <a:schemeClr val="tx1"/>
                    </a:solidFill>
                    <a:latin typeface="+mn-lt"/>
                  </a:defRPr>
                </a:lvl3pPr>
                <a:lvl4pPr marL="1214438" indent="-249238" algn="l" rtl="0" eaLnBrk="1" fontAlgn="base" hangingPunct="1">
                  <a:spcBef>
                    <a:spcPct val="4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1000">
                    <a:solidFill>
                      <a:schemeClr val="tx1"/>
                    </a:solidFill>
                    <a:latin typeface="+mn-lt"/>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marL="0" indent="0">
                  <a:buNone/>
                </a:pPr>
                <a:endParaRPr lang="sv-SE" sz="700"/>
              </a:p>
            </p:txBody>
          </p:sp>
        </p:grpSp>
        <p:sp>
          <p:nvSpPr>
            <p:cNvPr id="28" name="textruta 27">
              <a:extLst>
                <a:ext uri="{FF2B5EF4-FFF2-40B4-BE49-F238E27FC236}">
                  <a16:creationId xmlns:a16="http://schemas.microsoft.com/office/drawing/2014/main" id="{661AD5F1-F1B7-46A6-AD49-BD13716FB538}"/>
                </a:ext>
              </a:extLst>
            </p:cNvPr>
            <p:cNvSpPr txBox="1"/>
            <p:nvPr/>
          </p:nvSpPr>
          <p:spPr>
            <a:xfrm>
              <a:off x="5087889" y="1252122"/>
              <a:ext cx="4320479" cy="1030807"/>
            </a:xfrm>
            <a:prstGeom prst="rect">
              <a:avLst/>
            </a:prstGeom>
            <a:noFill/>
          </p:spPr>
          <p:txBody>
            <a:bodyPr wrap="square" lIns="91440" tIns="45720" rIns="91440" bIns="45720" anchor="t">
              <a:spAutoFit/>
            </a:bodyPr>
            <a:lstStyle/>
            <a:p>
              <a:pPr>
                <a:buClr>
                  <a:srgbClr val="029C61"/>
                </a:buClr>
              </a:pPr>
              <a:endParaRPr lang="sv-SE" sz="1400" i="1">
                <a:latin typeface="Arial"/>
                <a:cs typeface="Arial"/>
              </a:endParaRPr>
            </a:p>
            <a:p>
              <a:r>
                <a:rPr lang="sv-SE" sz="1800">
                  <a:latin typeface="Arial"/>
                  <a:cs typeface="Arial"/>
                </a:rPr>
                <a:t>Utlysning 1:  1 543 miljoner</a:t>
              </a:r>
              <a:endParaRPr lang="sv-SE" sz="1400">
                <a:latin typeface="Arial"/>
                <a:cs typeface="Arial"/>
              </a:endParaRPr>
            </a:p>
          </p:txBody>
        </p:sp>
      </p:grpSp>
      <p:sp>
        <p:nvSpPr>
          <p:cNvPr id="123" name="Google Shape;472;p30">
            <a:extLst>
              <a:ext uri="{FF2B5EF4-FFF2-40B4-BE49-F238E27FC236}">
                <a16:creationId xmlns:a16="http://schemas.microsoft.com/office/drawing/2014/main" id="{94E4E621-E69E-47F4-BA39-88442B876224}"/>
              </a:ext>
            </a:extLst>
          </p:cNvPr>
          <p:cNvSpPr/>
          <p:nvPr/>
        </p:nvSpPr>
        <p:spPr>
          <a:xfrm flipH="1">
            <a:off x="9137601" y="3375066"/>
            <a:ext cx="858720" cy="858719"/>
          </a:xfrm>
          <a:prstGeom prst="ellipse">
            <a:avLst/>
          </a:prstGeom>
          <a:solidFill>
            <a:schemeClr val="lt1"/>
          </a:solidFill>
          <a:ln w="19050" cap="flat" cmpd="sng">
            <a:solidFill>
              <a:schemeClr val="tx1">
                <a:lumMod val="65000"/>
                <a:lumOff val="3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2802;p58">
            <a:extLst>
              <a:ext uri="{FF2B5EF4-FFF2-40B4-BE49-F238E27FC236}">
                <a16:creationId xmlns:a16="http://schemas.microsoft.com/office/drawing/2014/main" id="{B25C393F-B2A6-4EE0-AD8C-612DC087319C}"/>
              </a:ext>
            </a:extLst>
          </p:cNvPr>
          <p:cNvGrpSpPr/>
          <p:nvPr/>
        </p:nvGrpSpPr>
        <p:grpSpPr>
          <a:xfrm>
            <a:off x="9306268" y="3510094"/>
            <a:ext cx="544716" cy="544755"/>
            <a:chOff x="1008788" y="3913775"/>
            <a:chExt cx="348975" cy="349000"/>
          </a:xfrm>
        </p:grpSpPr>
        <p:sp>
          <p:nvSpPr>
            <p:cNvPr id="125" name="Google Shape;2803;p58">
              <a:extLst>
                <a:ext uri="{FF2B5EF4-FFF2-40B4-BE49-F238E27FC236}">
                  <a16:creationId xmlns:a16="http://schemas.microsoft.com/office/drawing/2014/main" id="{28EEF1AD-825C-42F4-ABCD-662198F85DDF}"/>
                </a:ext>
              </a:extLst>
            </p:cNvPr>
            <p:cNvSpPr/>
            <p:nvPr/>
          </p:nvSpPr>
          <p:spPr>
            <a:xfrm>
              <a:off x="1015763" y="3955650"/>
              <a:ext cx="255925" cy="300150"/>
            </a:xfrm>
            <a:custGeom>
              <a:avLst/>
              <a:gdLst/>
              <a:ahLst/>
              <a:cxnLst/>
              <a:rect l="l" t="t" r="r" b="b"/>
              <a:pathLst>
                <a:path w="10237" h="12006" extrusionOk="0">
                  <a:moveTo>
                    <a:pt x="1086" y="1"/>
                  </a:moveTo>
                  <a:cubicBezTo>
                    <a:pt x="496" y="1"/>
                    <a:pt x="0" y="497"/>
                    <a:pt x="0" y="1118"/>
                  </a:cubicBezTo>
                  <a:lnTo>
                    <a:pt x="0" y="10920"/>
                  </a:lnTo>
                  <a:cubicBezTo>
                    <a:pt x="0" y="11509"/>
                    <a:pt x="496" y="12005"/>
                    <a:pt x="1086" y="12005"/>
                  </a:cubicBezTo>
                  <a:lnTo>
                    <a:pt x="9151" y="12005"/>
                  </a:lnTo>
                  <a:cubicBezTo>
                    <a:pt x="9771" y="12005"/>
                    <a:pt x="10237" y="11509"/>
                    <a:pt x="10237" y="10920"/>
                  </a:cubicBezTo>
                  <a:lnTo>
                    <a:pt x="10237" y="1118"/>
                  </a:lnTo>
                  <a:cubicBezTo>
                    <a:pt x="10237" y="497"/>
                    <a:pt x="9771" y="1"/>
                    <a:pt x="9151" y="1"/>
                  </a:cubicBez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804;p58">
              <a:extLst>
                <a:ext uri="{FF2B5EF4-FFF2-40B4-BE49-F238E27FC236}">
                  <a16:creationId xmlns:a16="http://schemas.microsoft.com/office/drawing/2014/main" id="{7109F353-AD08-45C6-9807-C81B33D834D3}"/>
                </a:ext>
              </a:extLst>
            </p:cNvPr>
            <p:cNvSpPr/>
            <p:nvPr/>
          </p:nvSpPr>
          <p:spPr>
            <a:xfrm>
              <a:off x="1066938" y="3920575"/>
              <a:ext cx="153575" cy="51400"/>
            </a:xfrm>
            <a:custGeom>
              <a:avLst/>
              <a:gdLst/>
              <a:ahLst/>
              <a:cxnLst/>
              <a:rect l="l" t="t" r="r" b="b"/>
              <a:pathLst>
                <a:path w="6143" h="2056" extrusionOk="0">
                  <a:moveTo>
                    <a:pt x="3083" y="0"/>
                  </a:moveTo>
                  <a:cubicBezTo>
                    <a:pt x="2660" y="0"/>
                    <a:pt x="2234" y="241"/>
                    <a:pt x="2079" y="721"/>
                  </a:cubicBezTo>
                  <a:lnTo>
                    <a:pt x="1303" y="721"/>
                  </a:lnTo>
                  <a:cubicBezTo>
                    <a:pt x="590" y="753"/>
                    <a:pt x="0" y="1342"/>
                    <a:pt x="31" y="2055"/>
                  </a:cubicBezTo>
                  <a:lnTo>
                    <a:pt x="6142" y="2055"/>
                  </a:lnTo>
                  <a:cubicBezTo>
                    <a:pt x="6142" y="1342"/>
                    <a:pt x="5553" y="753"/>
                    <a:pt x="4808" y="753"/>
                  </a:cubicBezTo>
                  <a:lnTo>
                    <a:pt x="4064" y="721"/>
                  </a:lnTo>
                  <a:cubicBezTo>
                    <a:pt x="3924" y="241"/>
                    <a:pt x="3506" y="0"/>
                    <a:pt x="3083" y="0"/>
                  </a:cubicBezTo>
                  <a:close/>
                </a:path>
              </a:pathLst>
            </a:custGeom>
            <a:solidFill>
              <a:srgbClr val="91DE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05;p58">
              <a:extLst>
                <a:ext uri="{FF2B5EF4-FFF2-40B4-BE49-F238E27FC236}">
                  <a16:creationId xmlns:a16="http://schemas.microsoft.com/office/drawing/2014/main" id="{23C781EE-5AFD-4CFD-A20B-C4DD09E1813C}"/>
                </a:ext>
              </a:extLst>
            </p:cNvPr>
            <p:cNvSpPr/>
            <p:nvPr/>
          </p:nvSpPr>
          <p:spPr>
            <a:xfrm>
              <a:off x="1205738" y="4044075"/>
              <a:ext cx="145050" cy="124050"/>
            </a:xfrm>
            <a:custGeom>
              <a:avLst/>
              <a:gdLst/>
              <a:ahLst/>
              <a:cxnLst/>
              <a:rect l="l" t="t" r="r" b="b"/>
              <a:pathLst>
                <a:path w="5802" h="4962" extrusionOk="0">
                  <a:moveTo>
                    <a:pt x="3320" y="0"/>
                  </a:moveTo>
                  <a:cubicBezTo>
                    <a:pt x="1118" y="0"/>
                    <a:pt x="1" y="2668"/>
                    <a:pt x="1583" y="4219"/>
                  </a:cubicBezTo>
                  <a:cubicBezTo>
                    <a:pt x="2086" y="4732"/>
                    <a:pt x="2707" y="4961"/>
                    <a:pt x="3317" y="4961"/>
                  </a:cubicBezTo>
                  <a:cubicBezTo>
                    <a:pt x="4585" y="4961"/>
                    <a:pt x="5802" y="3969"/>
                    <a:pt x="5802" y="2482"/>
                  </a:cubicBezTo>
                  <a:cubicBezTo>
                    <a:pt x="5802" y="1086"/>
                    <a:pt x="4685" y="0"/>
                    <a:pt x="3320" y="0"/>
                  </a:cubicBez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06;p58">
              <a:extLst>
                <a:ext uri="{FF2B5EF4-FFF2-40B4-BE49-F238E27FC236}">
                  <a16:creationId xmlns:a16="http://schemas.microsoft.com/office/drawing/2014/main" id="{A0D08D5B-0DBF-4C55-83A6-BB5FA6579EFE}"/>
                </a:ext>
              </a:extLst>
            </p:cNvPr>
            <p:cNvSpPr/>
            <p:nvPr/>
          </p:nvSpPr>
          <p:spPr>
            <a:xfrm>
              <a:off x="1008788" y="3913775"/>
              <a:ext cx="348975" cy="349000"/>
            </a:xfrm>
            <a:custGeom>
              <a:avLst/>
              <a:gdLst/>
              <a:ahLst/>
              <a:cxnLst/>
              <a:rect l="l" t="t" r="r" b="b"/>
              <a:pathLst>
                <a:path w="13959" h="13960" extrusionOk="0">
                  <a:moveTo>
                    <a:pt x="5413" y="520"/>
                  </a:moveTo>
                  <a:cubicBezTo>
                    <a:pt x="5723" y="520"/>
                    <a:pt x="6033" y="699"/>
                    <a:pt x="6142" y="1056"/>
                  </a:cubicBezTo>
                  <a:cubicBezTo>
                    <a:pt x="6173" y="1180"/>
                    <a:pt x="6266" y="1273"/>
                    <a:pt x="6390" y="1273"/>
                  </a:cubicBezTo>
                  <a:lnTo>
                    <a:pt x="7165" y="1273"/>
                  </a:lnTo>
                  <a:cubicBezTo>
                    <a:pt x="7631" y="1273"/>
                    <a:pt x="8065" y="1583"/>
                    <a:pt x="8158" y="2048"/>
                  </a:cubicBezTo>
                  <a:lnTo>
                    <a:pt x="2668" y="2048"/>
                  </a:lnTo>
                  <a:cubicBezTo>
                    <a:pt x="2761" y="1583"/>
                    <a:pt x="3195" y="1273"/>
                    <a:pt x="3660" y="1273"/>
                  </a:cubicBezTo>
                  <a:lnTo>
                    <a:pt x="4436" y="1273"/>
                  </a:lnTo>
                  <a:cubicBezTo>
                    <a:pt x="4560" y="1273"/>
                    <a:pt x="4653" y="1180"/>
                    <a:pt x="4684" y="1056"/>
                  </a:cubicBezTo>
                  <a:cubicBezTo>
                    <a:pt x="4792" y="699"/>
                    <a:pt x="5103" y="520"/>
                    <a:pt x="5413" y="520"/>
                  </a:cubicBezTo>
                  <a:close/>
                  <a:moveTo>
                    <a:pt x="11187" y="5460"/>
                  </a:moveTo>
                  <a:cubicBezTo>
                    <a:pt x="12319" y="5460"/>
                    <a:pt x="13400" y="6349"/>
                    <a:pt x="13400" y="7694"/>
                  </a:cubicBezTo>
                  <a:cubicBezTo>
                    <a:pt x="13400" y="8903"/>
                    <a:pt x="12439" y="9896"/>
                    <a:pt x="11198" y="9896"/>
                  </a:cubicBezTo>
                  <a:cubicBezTo>
                    <a:pt x="9244" y="9896"/>
                    <a:pt x="8251" y="7508"/>
                    <a:pt x="9647" y="6112"/>
                  </a:cubicBezTo>
                  <a:cubicBezTo>
                    <a:pt x="10097" y="5661"/>
                    <a:pt x="10648" y="5460"/>
                    <a:pt x="11187" y="5460"/>
                  </a:cubicBezTo>
                  <a:close/>
                  <a:moveTo>
                    <a:pt x="5413" y="1"/>
                  </a:moveTo>
                  <a:cubicBezTo>
                    <a:pt x="4948" y="1"/>
                    <a:pt x="4482" y="249"/>
                    <a:pt x="4250" y="745"/>
                  </a:cubicBezTo>
                  <a:lnTo>
                    <a:pt x="3660" y="745"/>
                  </a:lnTo>
                  <a:cubicBezTo>
                    <a:pt x="3133" y="745"/>
                    <a:pt x="2637" y="993"/>
                    <a:pt x="2357" y="1428"/>
                  </a:cubicBezTo>
                  <a:lnTo>
                    <a:pt x="1365" y="1428"/>
                  </a:lnTo>
                  <a:cubicBezTo>
                    <a:pt x="620" y="1428"/>
                    <a:pt x="0" y="2017"/>
                    <a:pt x="0" y="2793"/>
                  </a:cubicBezTo>
                  <a:lnTo>
                    <a:pt x="0" y="12595"/>
                  </a:lnTo>
                  <a:cubicBezTo>
                    <a:pt x="0" y="13339"/>
                    <a:pt x="620" y="13959"/>
                    <a:pt x="1365" y="13959"/>
                  </a:cubicBezTo>
                  <a:lnTo>
                    <a:pt x="4188" y="13959"/>
                  </a:lnTo>
                  <a:cubicBezTo>
                    <a:pt x="4312" y="13959"/>
                    <a:pt x="4436" y="13835"/>
                    <a:pt x="4436" y="13680"/>
                  </a:cubicBezTo>
                  <a:cubicBezTo>
                    <a:pt x="4436" y="13525"/>
                    <a:pt x="4312" y="13401"/>
                    <a:pt x="4188" y="13401"/>
                  </a:cubicBezTo>
                  <a:lnTo>
                    <a:pt x="1365" y="13401"/>
                  </a:lnTo>
                  <a:cubicBezTo>
                    <a:pt x="900" y="13401"/>
                    <a:pt x="558" y="13060"/>
                    <a:pt x="558" y="12595"/>
                  </a:cubicBezTo>
                  <a:lnTo>
                    <a:pt x="558" y="2793"/>
                  </a:lnTo>
                  <a:cubicBezTo>
                    <a:pt x="558" y="2327"/>
                    <a:pt x="900" y="1955"/>
                    <a:pt x="1365" y="1955"/>
                  </a:cubicBezTo>
                  <a:lnTo>
                    <a:pt x="2109" y="1955"/>
                  </a:lnTo>
                  <a:cubicBezTo>
                    <a:pt x="2078" y="2079"/>
                    <a:pt x="2078" y="2203"/>
                    <a:pt x="2078" y="2327"/>
                  </a:cubicBezTo>
                  <a:cubicBezTo>
                    <a:pt x="2078" y="2482"/>
                    <a:pt x="2202" y="2575"/>
                    <a:pt x="2357" y="2575"/>
                  </a:cubicBezTo>
                  <a:lnTo>
                    <a:pt x="8468" y="2575"/>
                  </a:lnTo>
                  <a:cubicBezTo>
                    <a:pt x="8592" y="2575"/>
                    <a:pt x="8716" y="2451"/>
                    <a:pt x="8716" y="2327"/>
                  </a:cubicBezTo>
                  <a:cubicBezTo>
                    <a:pt x="8716" y="2203"/>
                    <a:pt x="8716" y="2079"/>
                    <a:pt x="8685" y="1955"/>
                  </a:cubicBezTo>
                  <a:lnTo>
                    <a:pt x="9430" y="1955"/>
                  </a:lnTo>
                  <a:cubicBezTo>
                    <a:pt x="9895" y="1955"/>
                    <a:pt x="10267" y="2327"/>
                    <a:pt x="10267" y="2793"/>
                  </a:cubicBezTo>
                  <a:lnTo>
                    <a:pt x="10267" y="5119"/>
                  </a:lnTo>
                  <a:cubicBezTo>
                    <a:pt x="7848" y="5988"/>
                    <a:pt x="7848" y="9369"/>
                    <a:pt x="10267" y="10268"/>
                  </a:cubicBezTo>
                  <a:lnTo>
                    <a:pt x="10267" y="12595"/>
                  </a:lnTo>
                  <a:cubicBezTo>
                    <a:pt x="10236" y="13060"/>
                    <a:pt x="9895" y="13401"/>
                    <a:pt x="9430" y="13401"/>
                  </a:cubicBezTo>
                  <a:lnTo>
                    <a:pt x="6638" y="13401"/>
                  </a:lnTo>
                  <a:cubicBezTo>
                    <a:pt x="6483" y="13401"/>
                    <a:pt x="6359" y="13525"/>
                    <a:pt x="6359" y="13680"/>
                  </a:cubicBezTo>
                  <a:cubicBezTo>
                    <a:pt x="6359" y="13835"/>
                    <a:pt x="6483" y="13959"/>
                    <a:pt x="6638" y="13959"/>
                  </a:cubicBezTo>
                  <a:lnTo>
                    <a:pt x="9430" y="13959"/>
                  </a:lnTo>
                  <a:cubicBezTo>
                    <a:pt x="10174" y="13959"/>
                    <a:pt x="10795" y="13339"/>
                    <a:pt x="10795" y="12595"/>
                  </a:cubicBezTo>
                  <a:lnTo>
                    <a:pt x="10795" y="10423"/>
                  </a:lnTo>
                  <a:cubicBezTo>
                    <a:pt x="10919" y="10423"/>
                    <a:pt x="11074" y="10454"/>
                    <a:pt x="11198" y="10454"/>
                  </a:cubicBezTo>
                  <a:cubicBezTo>
                    <a:pt x="12718" y="10423"/>
                    <a:pt x="13959" y="9214"/>
                    <a:pt x="13959" y="7694"/>
                  </a:cubicBezTo>
                  <a:cubicBezTo>
                    <a:pt x="13959" y="6174"/>
                    <a:pt x="12718" y="4933"/>
                    <a:pt x="11198" y="4933"/>
                  </a:cubicBezTo>
                  <a:cubicBezTo>
                    <a:pt x="11074" y="4933"/>
                    <a:pt x="10919" y="4933"/>
                    <a:pt x="10795" y="4964"/>
                  </a:cubicBezTo>
                  <a:lnTo>
                    <a:pt x="10795" y="2793"/>
                  </a:lnTo>
                  <a:cubicBezTo>
                    <a:pt x="10795" y="2017"/>
                    <a:pt x="10174" y="1428"/>
                    <a:pt x="9430" y="1428"/>
                  </a:cubicBezTo>
                  <a:lnTo>
                    <a:pt x="8437" y="1428"/>
                  </a:lnTo>
                  <a:cubicBezTo>
                    <a:pt x="8158" y="993"/>
                    <a:pt x="7662" y="745"/>
                    <a:pt x="7134" y="745"/>
                  </a:cubicBezTo>
                  <a:lnTo>
                    <a:pt x="6576" y="745"/>
                  </a:lnTo>
                  <a:cubicBezTo>
                    <a:pt x="6343" y="249"/>
                    <a:pt x="5878" y="1"/>
                    <a:pt x="54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07;p58">
              <a:extLst>
                <a:ext uri="{FF2B5EF4-FFF2-40B4-BE49-F238E27FC236}">
                  <a16:creationId xmlns:a16="http://schemas.microsoft.com/office/drawing/2014/main" id="{8B24D731-0C19-4F19-BF52-8A6AF61B6F50}"/>
                </a:ext>
              </a:extLst>
            </p:cNvPr>
            <p:cNvSpPr/>
            <p:nvPr/>
          </p:nvSpPr>
          <p:spPr>
            <a:xfrm>
              <a:off x="1266238" y="4067450"/>
              <a:ext cx="45775" cy="76675"/>
            </a:xfrm>
            <a:custGeom>
              <a:avLst/>
              <a:gdLst/>
              <a:ahLst/>
              <a:cxnLst/>
              <a:rect l="l" t="t" r="r" b="b"/>
              <a:pathLst>
                <a:path w="1831" h="3067" extrusionOk="0">
                  <a:moveTo>
                    <a:pt x="718" y="1"/>
                  </a:moveTo>
                  <a:cubicBezTo>
                    <a:pt x="614" y="1"/>
                    <a:pt x="512" y="55"/>
                    <a:pt x="466" y="182"/>
                  </a:cubicBezTo>
                  <a:lnTo>
                    <a:pt x="31" y="1454"/>
                  </a:lnTo>
                  <a:cubicBezTo>
                    <a:pt x="0" y="1516"/>
                    <a:pt x="31" y="1609"/>
                    <a:pt x="93" y="1702"/>
                  </a:cubicBezTo>
                  <a:cubicBezTo>
                    <a:pt x="124" y="1764"/>
                    <a:pt x="218" y="1795"/>
                    <a:pt x="311" y="1826"/>
                  </a:cubicBezTo>
                  <a:lnTo>
                    <a:pt x="1117" y="1826"/>
                  </a:lnTo>
                  <a:lnTo>
                    <a:pt x="807" y="2694"/>
                  </a:lnTo>
                  <a:cubicBezTo>
                    <a:pt x="776" y="2849"/>
                    <a:pt x="838" y="3005"/>
                    <a:pt x="993" y="3067"/>
                  </a:cubicBezTo>
                  <a:lnTo>
                    <a:pt x="1055" y="3067"/>
                  </a:lnTo>
                  <a:cubicBezTo>
                    <a:pt x="1179" y="3036"/>
                    <a:pt x="1303" y="2973"/>
                    <a:pt x="1334" y="2880"/>
                  </a:cubicBezTo>
                  <a:lnTo>
                    <a:pt x="1769" y="1609"/>
                  </a:lnTo>
                  <a:cubicBezTo>
                    <a:pt x="1831" y="1423"/>
                    <a:pt x="1706" y="1236"/>
                    <a:pt x="1520" y="1236"/>
                  </a:cubicBezTo>
                  <a:lnTo>
                    <a:pt x="1520" y="1267"/>
                  </a:lnTo>
                  <a:lnTo>
                    <a:pt x="683" y="1267"/>
                  </a:lnTo>
                  <a:lnTo>
                    <a:pt x="993" y="368"/>
                  </a:lnTo>
                  <a:cubicBezTo>
                    <a:pt x="1071" y="154"/>
                    <a:pt x="892" y="1"/>
                    <a:pt x="7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08;p58">
              <a:extLst>
                <a:ext uri="{FF2B5EF4-FFF2-40B4-BE49-F238E27FC236}">
                  <a16:creationId xmlns:a16="http://schemas.microsoft.com/office/drawing/2014/main" id="{A995F489-2BDB-4744-A00E-5BD7C05B9512}"/>
                </a:ext>
              </a:extLst>
            </p:cNvPr>
            <p:cNvSpPr/>
            <p:nvPr/>
          </p:nvSpPr>
          <p:spPr>
            <a:xfrm>
              <a:off x="1060738" y="4014600"/>
              <a:ext cx="140375" cy="98500"/>
            </a:xfrm>
            <a:custGeom>
              <a:avLst/>
              <a:gdLst/>
              <a:ahLst/>
              <a:cxnLst/>
              <a:rect l="l" t="t" r="r" b="b"/>
              <a:pathLst>
                <a:path w="5615" h="3940" extrusionOk="0">
                  <a:moveTo>
                    <a:pt x="279" y="0"/>
                  </a:moveTo>
                  <a:lnTo>
                    <a:pt x="279" y="31"/>
                  </a:lnTo>
                  <a:cubicBezTo>
                    <a:pt x="124" y="31"/>
                    <a:pt x="0" y="155"/>
                    <a:pt x="0" y="311"/>
                  </a:cubicBezTo>
                  <a:lnTo>
                    <a:pt x="0" y="3661"/>
                  </a:lnTo>
                  <a:cubicBezTo>
                    <a:pt x="0" y="3816"/>
                    <a:pt x="124" y="3940"/>
                    <a:pt x="279" y="3940"/>
                  </a:cubicBezTo>
                  <a:lnTo>
                    <a:pt x="5336" y="3940"/>
                  </a:lnTo>
                  <a:cubicBezTo>
                    <a:pt x="5491" y="3909"/>
                    <a:pt x="5615" y="3785"/>
                    <a:pt x="5615" y="3661"/>
                  </a:cubicBezTo>
                  <a:cubicBezTo>
                    <a:pt x="5615" y="3506"/>
                    <a:pt x="5491" y="3381"/>
                    <a:pt x="5336" y="3381"/>
                  </a:cubicBezTo>
                  <a:lnTo>
                    <a:pt x="528" y="3381"/>
                  </a:lnTo>
                  <a:lnTo>
                    <a:pt x="528" y="280"/>
                  </a:lnTo>
                  <a:cubicBezTo>
                    <a:pt x="528" y="124"/>
                    <a:pt x="404"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09;p58">
              <a:extLst>
                <a:ext uri="{FF2B5EF4-FFF2-40B4-BE49-F238E27FC236}">
                  <a16:creationId xmlns:a16="http://schemas.microsoft.com/office/drawing/2014/main" id="{479D26BA-C2E1-4855-866F-B02E0C29BB5E}"/>
                </a:ext>
              </a:extLst>
            </p:cNvPr>
            <p:cNvSpPr/>
            <p:nvPr/>
          </p:nvSpPr>
          <p:spPr>
            <a:xfrm>
              <a:off x="1060138" y="4147950"/>
              <a:ext cx="114425" cy="14050"/>
            </a:xfrm>
            <a:custGeom>
              <a:avLst/>
              <a:gdLst/>
              <a:ahLst/>
              <a:cxnLst/>
              <a:rect l="l" t="t" r="r" b="b"/>
              <a:pathLst>
                <a:path w="4577" h="562" extrusionOk="0">
                  <a:moveTo>
                    <a:pt x="281" y="1"/>
                  </a:moveTo>
                  <a:cubicBezTo>
                    <a:pt x="1" y="1"/>
                    <a:pt x="1" y="561"/>
                    <a:pt x="281" y="561"/>
                  </a:cubicBezTo>
                  <a:cubicBezTo>
                    <a:pt x="289" y="561"/>
                    <a:pt x="296" y="561"/>
                    <a:pt x="303" y="560"/>
                  </a:cubicBezTo>
                  <a:lnTo>
                    <a:pt x="4274" y="560"/>
                  </a:lnTo>
                  <a:cubicBezTo>
                    <a:pt x="4282" y="561"/>
                    <a:pt x="4289" y="561"/>
                    <a:pt x="4296" y="561"/>
                  </a:cubicBezTo>
                  <a:cubicBezTo>
                    <a:pt x="4577" y="561"/>
                    <a:pt x="4577" y="1"/>
                    <a:pt x="4296" y="1"/>
                  </a:cubicBezTo>
                  <a:cubicBezTo>
                    <a:pt x="4289" y="1"/>
                    <a:pt x="4282" y="1"/>
                    <a:pt x="4274" y="2"/>
                  </a:cubicBezTo>
                  <a:lnTo>
                    <a:pt x="303" y="2"/>
                  </a:lnTo>
                  <a:cubicBezTo>
                    <a:pt x="296" y="1"/>
                    <a:pt x="289"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810;p58">
              <a:extLst>
                <a:ext uri="{FF2B5EF4-FFF2-40B4-BE49-F238E27FC236}">
                  <a16:creationId xmlns:a16="http://schemas.microsoft.com/office/drawing/2014/main" id="{86C9EA2F-3F84-4BD9-90CF-7CFCC4C5F119}"/>
                </a:ext>
              </a:extLst>
            </p:cNvPr>
            <p:cNvSpPr/>
            <p:nvPr/>
          </p:nvSpPr>
          <p:spPr>
            <a:xfrm>
              <a:off x="1058413" y="4197575"/>
              <a:ext cx="76025" cy="13250"/>
            </a:xfrm>
            <a:custGeom>
              <a:avLst/>
              <a:gdLst/>
              <a:ahLst/>
              <a:cxnLst/>
              <a:rect l="l" t="t" r="r" b="b"/>
              <a:pathLst>
                <a:path w="3041" h="530" extrusionOk="0">
                  <a:moveTo>
                    <a:pt x="343" y="1"/>
                  </a:moveTo>
                  <a:cubicBezTo>
                    <a:pt x="1" y="1"/>
                    <a:pt x="10" y="529"/>
                    <a:pt x="372" y="529"/>
                  </a:cubicBezTo>
                  <a:lnTo>
                    <a:pt x="2668" y="529"/>
                  </a:lnTo>
                  <a:cubicBezTo>
                    <a:pt x="3040" y="529"/>
                    <a:pt x="3040" y="2"/>
                    <a:pt x="2668" y="2"/>
                  </a:cubicBezTo>
                  <a:lnTo>
                    <a:pt x="372" y="2"/>
                  </a:lnTo>
                  <a:cubicBezTo>
                    <a:pt x="362" y="1"/>
                    <a:pt x="353"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811;p58">
              <a:extLst>
                <a:ext uri="{FF2B5EF4-FFF2-40B4-BE49-F238E27FC236}">
                  <a16:creationId xmlns:a16="http://schemas.microsoft.com/office/drawing/2014/main" id="{EE3386E2-0292-4351-8E9B-D5A86358E5D9}"/>
                </a:ext>
              </a:extLst>
            </p:cNvPr>
            <p:cNvSpPr/>
            <p:nvPr/>
          </p:nvSpPr>
          <p:spPr>
            <a:xfrm>
              <a:off x="1145263" y="4197500"/>
              <a:ext cx="73700" cy="13325"/>
            </a:xfrm>
            <a:custGeom>
              <a:avLst/>
              <a:gdLst/>
              <a:ahLst/>
              <a:cxnLst/>
              <a:rect l="l" t="t" r="r" b="b"/>
              <a:pathLst>
                <a:path w="2948" h="533" extrusionOk="0">
                  <a:moveTo>
                    <a:pt x="2716" y="0"/>
                  </a:moveTo>
                  <a:cubicBezTo>
                    <a:pt x="2700" y="0"/>
                    <a:pt x="2684" y="2"/>
                    <a:pt x="2668" y="5"/>
                  </a:cubicBezTo>
                  <a:lnTo>
                    <a:pt x="373" y="5"/>
                  </a:lnTo>
                  <a:cubicBezTo>
                    <a:pt x="363" y="4"/>
                    <a:pt x="353" y="4"/>
                    <a:pt x="343" y="4"/>
                  </a:cubicBezTo>
                  <a:cubicBezTo>
                    <a:pt x="1" y="4"/>
                    <a:pt x="10" y="532"/>
                    <a:pt x="373" y="532"/>
                  </a:cubicBezTo>
                  <a:lnTo>
                    <a:pt x="2699" y="532"/>
                  </a:lnTo>
                  <a:cubicBezTo>
                    <a:pt x="2823" y="532"/>
                    <a:pt x="2947" y="408"/>
                    <a:pt x="2947" y="253"/>
                  </a:cubicBezTo>
                  <a:cubicBezTo>
                    <a:pt x="2947" y="114"/>
                    <a:pt x="2848" y="0"/>
                    <a:pt x="27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12;p58">
              <a:extLst>
                <a:ext uri="{FF2B5EF4-FFF2-40B4-BE49-F238E27FC236}">
                  <a16:creationId xmlns:a16="http://schemas.microsoft.com/office/drawing/2014/main" id="{EA12C13D-524B-4197-BE9C-96B0C8727EC0}"/>
                </a:ext>
              </a:extLst>
            </p:cNvPr>
            <p:cNvSpPr/>
            <p:nvPr/>
          </p:nvSpPr>
          <p:spPr>
            <a:xfrm>
              <a:off x="1085213" y="4016450"/>
              <a:ext cx="118950" cy="60400"/>
            </a:xfrm>
            <a:custGeom>
              <a:avLst/>
              <a:gdLst/>
              <a:ahLst/>
              <a:cxnLst/>
              <a:rect l="l" t="t" r="r" b="b"/>
              <a:pathLst>
                <a:path w="4758" h="2416" extrusionOk="0">
                  <a:moveTo>
                    <a:pt x="4357" y="0"/>
                  </a:moveTo>
                  <a:cubicBezTo>
                    <a:pt x="4293" y="0"/>
                    <a:pt x="4228" y="24"/>
                    <a:pt x="4171" y="81"/>
                  </a:cubicBezTo>
                  <a:lnTo>
                    <a:pt x="2495" y="1756"/>
                  </a:lnTo>
                  <a:lnTo>
                    <a:pt x="1627" y="888"/>
                  </a:lnTo>
                  <a:cubicBezTo>
                    <a:pt x="1565" y="841"/>
                    <a:pt x="1495" y="818"/>
                    <a:pt x="1425" y="818"/>
                  </a:cubicBezTo>
                  <a:cubicBezTo>
                    <a:pt x="1355" y="818"/>
                    <a:pt x="1286" y="841"/>
                    <a:pt x="1224" y="888"/>
                  </a:cubicBezTo>
                  <a:lnTo>
                    <a:pt x="169" y="1943"/>
                  </a:lnTo>
                  <a:cubicBezTo>
                    <a:pt x="0" y="2135"/>
                    <a:pt x="187" y="2384"/>
                    <a:pt x="395" y="2384"/>
                  </a:cubicBezTo>
                  <a:cubicBezTo>
                    <a:pt x="455" y="2384"/>
                    <a:pt x="517" y="2363"/>
                    <a:pt x="572" y="2315"/>
                  </a:cubicBezTo>
                  <a:lnTo>
                    <a:pt x="1441" y="1477"/>
                  </a:lnTo>
                  <a:lnTo>
                    <a:pt x="2309" y="2346"/>
                  </a:lnTo>
                  <a:cubicBezTo>
                    <a:pt x="2356" y="2392"/>
                    <a:pt x="2426" y="2416"/>
                    <a:pt x="2495" y="2416"/>
                  </a:cubicBezTo>
                  <a:cubicBezTo>
                    <a:pt x="2565" y="2416"/>
                    <a:pt x="2635" y="2392"/>
                    <a:pt x="2682" y="2346"/>
                  </a:cubicBezTo>
                  <a:lnTo>
                    <a:pt x="4543" y="485"/>
                  </a:lnTo>
                  <a:cubicBezTo>
                    <a:pt x="4758" y="270"/>
                    <a:pt x="4568" y="0"/>
                    <a:pt x="43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13;p58">
              <a:extLst>
                <a:ext uri="{FF2B5EF4-FFF2-40B4-BE49-F238E27FC236}">
                  <a16:creationId xmlns:a16="http://schemas.microsoft.com/office/drawing/2014/main" id="{112DFBDF-C66E-4D03-B989-86A3D4B355A8}"/>
                </a:ext>
              </a:extLst>
            </p:cNvPr>
            <p:cNvSpPr/>
            <p:nvPr/>
          </p:nvSpPr>
          <p:spPr>
            <a:xfrm>
              <a:off x="1136738" y="4248800"/>
              <a:ext cx="13975" cy="13975"/>
            </a:xfrm>
            <a:custGeom>
              <a:avLst/>
              <a:gdLst/>
              <a:ahLst/>
              <a:cxnLst/>
              <a:rect l="l" t="t" r="r" b="b"/>
              <a:pathLst>
                <a:path w="559" h="559" extrusionOk="0">
                  <a:moveTo>
                    <a:pt x="279" y="0"/>
                  </a:moveTo>
                  <a:cubicBezTo>
                    <a:pt x="124" y="0"/>
                    <a:pt x="0" y="124"/>
                    <a:pt x="0" y="279"/>
                  </a:cubicBezTo>
                  <a:cubicBezTo>
                    <a:pt x="0" y="341"/>
                    <a:pt x="31" y="434"/>
                    <a:pt x="93" y="465"/>
                  </a:cubicBezTo>
                  <a:cubicBezTo>
                    <a:pt x="124" y="527"/>
                    <a:pt x="217" y="558"/>
                    <a:pt x="279" y="558"/>
                  </a:cubicBezTo>
                  <a:cubicBezTo>
                    <a:pt x="434" y="558"/>
                    <a:pt x="559" y="434"/>
                    <a:pt x="559" y="279"/>
                  </a:cubicBezTo>
                  <a:cubicBezTo>
                    <a:pt x="559" y="217"/>
                    <a:pt x="528" y="124"/>
                    <a:pt x="465" y="93"/>
                  </a:cubicBezTo>
                  <a:cubicBezTo>
                    <a:pt x="434" y="31"/>
                    <a:pt x="341"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rupp 30">
            <a:extLst>
              <a:ext uri="{FF2B5EF4-FFF2-40B4-BE49-F238E27FC236}">
                <a16:creationId xmlns:a16="http://schemas.microsoft.com/office/drawing/2014/main" id="{74105A84-E89E-4702-B8C8-C33FA4C9F6A7}"/>
              </a:ext>
            </a:extLst>
          </p:cNvPr>
          <p:cNvGrpSpPr/>
          <p:nvPr/>
        </p:nvGrpSpPr>
        <p:grpSpPr>
          <a:xfrm>
            <a:off x="4052604" y="5473460"/>
            <a:ext cx="858720" cy="858719"/>
            <a:chOff x="4052604" y="5473460"/>
            <a:chExt cx="858720" cy="858719"/>
          </a:xfrm>
        </p:grpSpPr>
        <p:sp>
          <p:nvSpPr>
            <p:cNvPr id="136" name="Google Shape;472;p30">
              <a:extLst>
                <a:ext uri="{FF2B5EF4-FFF2-40B4-BE49-F238E27FC236}">
                  <a16:creationId xmlns:a16="http://schemas.microsoft.com/office/drawing/2014/main" id="{0CF12661-2C86-4688-9FBF-F9E95277FFE8}"/>
                </a:ext>
              </a:extLst>
            </p:cNvPr>
            <p:cNvSpPr/>
            <p:nvPr/>
          </p:nvSpPr>
          <p:spPr>
            <a:xfrm flipH="1">
              <a:off x="4052604" y="5473460"/>
              <a:ext cx="858720" cy="858719"/>
            </a:xfrm>
            <a:prstGeom prst="ellipse">
              <a:avLst/>
            </a:prstGeom>
            <a:solidFill>
              <a:schemeClr val="lt1"/>
            </a:solidFill>
            <a:ln w="19050" cap="flat" cmpd="sng">
              <a:solidFill>
                <a:schemeClr val="tx1">
                  <a:lumMod val="65000"/>
                  <a:lumOff val="3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Bild 148" descr="Spargris med hel fyllning">
              <a:extLst>
                <a:ext uri="{FF2B5EF4-FFF2-40B4-BE49-F238E27FC236}">
                  <a16:creationId xmlns:a16="http://schemas.microsoft.com/office/drawing/2014/main" id="{194BE881-EAEA-44A5-94CA-F63F22D242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1229" y="5602729"/>
              <a:ext cx="646276" cy="646276"/>
            </a:xfrm>
            <a:prstGeom prst="rect">
              <a:avLst/>
            </a:prstGeom>
          </p:spPr>
        </p:pic>
      </p:grpSp>
    </p:spTree>
    <p:extLst>
      <p:ext uri="{BB962C8B-B14F-4D97-AF65-F5344CB8AC3E}">
        <p14:creationId xmlns:p14="http://schemas.microsoft.com/office/powerpoint/2010/main" val="387582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734E4B-2BE7-4FFB-87DA-36706A6BB0A4}"/>
              </a:ext>
            </a:extLst>
          </p:cNvPr>
          <p:cNvSpPr>
            <a:spLocks noGrp="1"/>
          </p:cNvSpPr>
          <p:nvPr>
            <p:ph type="title"/>
          </p:nvPr>
        </p:nvSpPr>
        <p:spPr>
          <a:xfrm>
            <a:off x="696000" y="329413"/>
            <a:ext cx="10800000" cy="1152000"/>
          </a:xfrm>
        </p:spPr>
        <p:txBody>
          <a:bodyPr/>
          <a:lstStyle/>
          <a:p>
            <a:r>
              <a:rPr lang="sv-SE"/>
              <a:t>Vem kan söka stödet?</a:t>
            </a:r>
          </a:p>
        </p:txBody>
      </p:sp>
      <p:grpSp>
        <p:nvGrpSpPr>
          <p:cNvPr id="149" name="Grupp 148">
            <a:extLst>
              <a:ext uri="{FF2B5EF4-FFF2-40B4-BE49-F238E27FC236}">
                <a16:creationId xmlns:a16="http://schemas.microsoft.com/office/drawing/2014/main" id="{0D1F5906-DCA3-474B-984D-03812715B211}"/>
              </a:ext>
            </a:extLst>
          </p:cNvPr>
          <p:cNvGrpSpPr/>
          <p:nvPr/>
        </p:nvGrpSpPr>
        <p:grpSpPr>
          <a:xfrm>
            <a:off x="3914340" y="2392141"/>
            <a:ext cx="2526032" cy="2783697"/>
            <a:chOff x="3832374" y="2208146"/>
            <a:chExt cx="2526032" cy="2783697"/>
          </a:xfrm>
        </p:grpSpPr>
        <p:cxnSp>
          <p:nvCxnSpPr>
            <p:cNvPr id="116" name="Google Shape;1605;p44">
              <a:extLst>
                <a:ext uri="{FF2B5EF4-FFF2-40B4-BE49-F238E27FC236}">
                  <a16:creationId xmlns:a16="http://schemas.microsoft.com/office/drawing/2014/main" id="{D89B3875-908E-49E7-8A1A-D14FE3AAADFC}"/>
                </a:ext>
              </a:extLst>
            </p:cNvPr>
            <p:cNvCxnSpPr>
              <a:cxnSpLocks/>
              <a:endCxn id="112" idx="0"/>
            </p:cNvCxnSpPr>
            <p:nvPr/>
          </p:nvCxnSpPr>
          <p:spPr>
            <a:xfrm flipV="1">
              <a:off x="5039684" y="2208146"/>
              <a:ext cx="900" cy="1223569"/>
            </a:xfrm>
            <a:prstGeom prst="straightConnector1">
              <a:avLst/>
            </a:prstGeom>
            <a:noFill/>
            <a:ln w="19050" cap="flat" cmpd="sng">
              <a:solidFill>
                <a:schemeClr val="dk1"/>
              </a:solidFill>
              <a:prstDash val="dash"/>
              <a:round/>
              <a:headEnd type="none" w="med" len="med"/>
              <a:tailEnd type="none" w="med" len="med"/>
            </a:ln>
          </p:spPr>
        </p:cxnSp>
        <p:grpSp>
          <p:nvGrpSpPr>
            <p:cNvPr id="148" name="Grupp 147">
              <a:extLst>
                <a:ext uri="{FF2B5EF4-FFF2-40B4-BE49-F238E27FC236}">
                  <a16:creationId xmlns:a16="http://schemas.microsoft.com/office/drawing/2014/main" id="{9A73E16A-3368-49E7-A2DA-E7113D62FDEE}"/>
                </a:ext>
              </a:extLst>
            </p:cNvPr>
            <p:cNvGrpSpPr/>
            <p:nvPr/>
          </p:nvGrpSpPr>
          <p:grpSpPr>
            <a:xfrm>
              <a:off x="3832374" y="2208146"/>
              <a:ext cx="2526032" cy="2783697"/>
              <a:chOff x="3832374" y="2208146"/>
              <a:chExt cx="2526032" cy="2783697"/>
            </a:xfrm>
          </p:grpSpPr>
          <p:sp>
            <p:nvSpPr>
              <p:cNvPr id="112" name="Google Shape;1601;p44">
                <a:extLst>
                  <a:ext uri="{FF2B5EF4-FFF2-40B4-BE49-F238E27FC236}">
                    <a16:creationId xmlns:a16="http://schemas.microsoft.com/office/drawing/2014/main" id="{AEBA052D-E354-4A28-ACFA-B60B007CBAC3}"/>
                  </a:ext>
                </a:extLst>
              </p:cNvPr>
              <p:cNvSpPr txBox="1"/>
              <p:nvPr/>
            </p:nvSpPr>
            <p:spPr>
              <a:xfrm>
                <a:off x="4178534" y="2208146"/>
                <a:ext cx="1724100" cy="335700"/>
              </a:xfrm>
              <a:prstGeom prst="rect">
                <a:avLst/>
              </a:prstGeom>
              <a:solidFill>
                <a:srgbClr val="05D19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Arial Nova Light" panose="020B0304020202020204" pitchFamily="34" charset="0"/>
                    <a:ea typeface="Fira Sans Extra Condensed SemiBold"/>
                    <a:cs typeface="Fira Sans Extra Condensed SemiBold"/>
                    <a:sym typeface="Fira Sans Extra Condensed SemiBold"/>
                  </a:rPr>
                  <a:t>Företag</a:t>
                </a:r>
                <a:endParaRPr sz="1600">
                  <a:solidFill>
                    <a:srgbClr val="000000"/>
                  </a:solidFill>
                  <a:latin typeface="Arial Nova Light" panose="020B0304020202020204" pitchFamily="34" charset="0"/>
                  <a:ea typeface="Fira Sans Extra Condensed SemiBold"/>
                  <a:cs typeface="Fira Sans Extra Condensed SemiBold"/>
                  <a:sym typeface="Fira Sans Extra Condensed SemiBold"/>
                </a:endParaRPr>
              </a:p>
            </p:txBody>
          </p:sp>
          <p:sp>
            <p:nvSpPr>
              <p:cNvPr id="66" name="Google Shape;1555;p44">
                <a:extLst>
                  <a:ext uri="{FF2B5EF4-FFF2-40B4-BE49-F238E27FC236}">
                    <a16:creationId xmlns:a16="http://schemas.microsoft.com/office/drawing/2014/main" id="{1A128ED2-DA16-4C48-8369-4307C4B94113}"/>
                  </a:ext>
                </a:extLst>
              </p:cNvPr>
              <p:cNvSpPr/>
              <p:nvPr/>
            </p:nvSpPr>
            <p:spPr>
              <a:xfrm>
                <a:off x="3832374" y="3059843"/>
                <a:ext cx="2387700" cy="19320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1557;p44">
                <a:extLst>
                  <a:ext uri="{FF2B5EF4-FFF2-40B4-BE49-F238E27FC236}">
                    <a16:creationId xmlns:a16="http://schemas.microsoft.com/office/drawing/2014/main" id="{BB3D0980-2030-4752-AA5B-577AE5956127}"/>
                  </a:ext>
                </a:extLst>
              </p:cNvPr>
              <p:cNvSpPr txBox="1"/>
              <p:nvPr/>
            </p:nvSpPr>
            <p:spPr>
              <a:xfrm>
                <a:off x="3844268" y="3924997"/>
                <a:ext cx="2514138" cy="58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000000"/>
                    </a:solidFill>
                    <a:latin typeface="Arial Nova Light" panose="020B0304020202020204" pitchFamily="34" charset="0"/>
                    <a:ea typeface="Roboto"/>
                    <a:cs typeface="Roboto"/>
                    <a:sym typeface="Roboto"/>
                  </a:rPr>
                  <a:t>T.ex åkerier, logistikföretag, dagvaruhandel, bensinmackar, </a:t>
                </a:r>
              </a:p>
              <a:p>
                <a:pPr marL="0" lvl="0" indent="0" algn="ctr" rtl="0">
                  <a:spcBef>
                    <a:spcPts val="0"/>
                  </a:spcBef>
                  <a:spcAft>
                    <a:spcPts val="0"/>
                  </a:spcAft>
                  <a:buNone/>
                </a:pPr>
                <a:r>
                  <a:rPr lang="en" sz="1400">
                    <a:solidFill>
                      <a:srgbClr val="000000"/>
                    </a:solidFill>
                    <a:latin typeface="Arial Nova Light" panose="020B0304020202020204" pitchFamily="34" charset="0"/>
                    <a:ea typeface="Roboto"/>
                    <a:cs typeface="Roboto"/>
                    <a:sym typeface="Roboto"/>
                  </a:rPr>
                  <a:t>restauranger</a:t>
                </a:r>
                <a:endParaRPr sz="1400">
                  <a:solidFill>
                    <a:srgbClr val="000000"/>
                  </a:solidFill>
                  <a:latin typeface="Arial Nova Light" panose="020B0304020202020204" pitchFamily="34" charset="0"/>
                  <a:ea typeface="Roboto"/>
                  <a:cs typeface="Roboto"/>
                  <a:sym typeface="Roboto"/>
                </a:endParaRPr>
              </a:p>
            </p:txBody>
          </p:sp>
          <p:sp>
            <p:nvSpPr>
              <p:cNvPr id="74" name="Google Shape;1563;p44">
                <a:extLst>
                  <a:ext uri="{FF2B5EF4-FFF2-40B4-BE49-F238E27FC236}">
                    <a16:creationId xmlns:a16="http://schemas.microsoft.com/office/drawing/2014/main" id="{6B8E8A12-FEDB-47FA-8F99-280582B9D075}"/>
                  </a:ext>
                </a:extLst>
              </p:cNvPr>
              <p:cNvSpPr/>
              <p:nvPr/>
            </p:nvSpPr>
            <p:spPr>
              <a:xfrm>
                <a:off x="4674624" y="3187215"/>
                <a:ext cx="773304" cy="773304"/>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1577;p44">
                <a:extLst>
                  <a:ext uri="{FF2B5EF4-FFF2-40B4-BE49-F238E27FC236}">
                    <a16:creationId xmlns:a16="http://schemas.microsoft.com/office/drawing/2014/main" id="{C59D01D4-0005-4D5C-9A8A-2EC9F6288E06}"/>
                  </a:ext>
                </a:extLst>
              </p:cNvPr>
              <p:cNvGrpSpPr/>
              <p:nvPr/>
            </p:nvGrpSpPr>
            <p:grpSpPr>
              <a:xfrm>
                <a:off x="4918262" y="3379419"/>
                <a:ext cx="353830" cy="415663"/>
                <a:chOff x="7064513" y="2806400"/>
                <a:chExt cx="296275" cy="348050"/>
              </a:xfrm>
            </p:grpSpPr>
            <p:sp>
              <p:nvSpPr>
                <p:cNvPr id="89" name="Google Shape;1578;p44">
                  <a:extLst>
                    <a:ext uri="{FF2B5EF4-FFF2-40B4-BE49-F238E27FC236}">
                      <a16:creationId xmlns:a16="http://schemas.microsoft.com/office/drawing/2014/main" id="{C5C56EBC-9C4E-4D6E-98F1-3AA09717255B}"/>
                    </a:ext>
                  </a:extLst>
                </p:cNvPr>
                <p:cNvSpPr/>
                <p:nvPr/>
              </p:nvSpPr>
              <p:spPr>
                <a:xfrm>
                  <a:off x="7073838" y="2813375"/>
                  <a:ext cx="279200" cy="321075"/>
                </a:xfrm>
                <a:custGeom>
                  <a:avLst/>
                  <a:gdLst/>
                  <a:ahLst/>
                  <a:cxnLst/>
                  <a:rect l="l" t="t" r="r" b="b"/>
                  <a:pathLst>
                    <a:path w="11168" h="12843" extrusionOk="0">
                      <a:moveTo>
                        <a:pt x="5122" y="0"/>
                      </a:moveTo>
                      <a:cubicBezTo>
                        <a:pt x="2357" y="0"/>
                        <a:pt x="93" y="2192"/>
                        <a:pt x="0" y="4964"/>
                      </a:cubicBezTo>
                      <a:cubicBezTo>
                        <a:pt x="0" y="5987"/>
                        <a:pt x="248" y="7011"/>
                        <a:pt x="683" y="7973"/>
                      </a:cubicBezTo>
                      <a:lnTo>
                        <a:pt x="683" y="7942"/>
                      </a:lnTo>
                      <a:cubicBezTo>
                        <a:pt x="1179" y="8934"/>
                        <a:pt x="1303" y="10020"/>
                        <a:pt x="1055" y="11075"/>
                      </a:cubicBezTo>
                      <a:lnTo>
                        <a:pt x="652" y="12843"/>
                      </a:lnTo>
                      <a:lnTo>
                        <a:pt x="6235" y="12843"/>
                      </a:lnTo>
                      <a:lnTo>
                        <a:pt x="6452" y="12067"/>
                      </a:lnTo>
                      <a:cubicBezTo>
                        <a:pt x="6607" y="11540"/>
                        <a:pt x="7104" y="11168"/>
                        <a:pt x="7662" y="11168"/>
                      </a:cubicBezTo>
                      <a:lnTo>
                        <a:pt x="8189" y="11168"/>
                      </a:lnTo>
                      <a:cubicBezTo>
                        <a:pt x="9027" y="11168"/>
                        <a:pt x="9709" y="10485"/>
                        <a:pt x="9709" y="9648"/>
                      </a:cubicBezTo>
                      <a:lnTo>
                        <a:pt x="9709" y="8190"/>
                      </a:lnTo>
                      <a:lnTo>
                        <a:pt x="10857" y="8190"/>
                      </a:lnTo>
                      <a:cubicBezTo>
                        <a:pt x="11043" y="8190"/>
                        <a:pt x="11167" y="8035"/>
                        <a:pt x="11105" y="7849"/>
                      </a:cubicBezTo>
                      <a:lnTo>
                        <a:pt x="10268" y="5057"/>
                      </a:lnTo>
                      <a:cubicBezTo>
                        <a:pt x="10205" y="2265"/>
                        <a:pt x="7941" y="32"/>
                        <a:pt x="5180" y="1"/>
                      </a:cubicBezTo>
                      <a:cubicBezTo>
                        <a:pt x="5161" y="1"/>
                        <a:pt x="5142" y="0"/>
                        <a:pt x="5122" y="0"/>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79;p44">
                  <a:extLst>
                    <a:ext uri="{FF2B5EF4-FFF2-40B4-BE49-F238E27FC236}">
                      <a16:creationId xmlns:a16="http://schemas.microsoft.com/office/drawing/2014/main" id="{E827B60D-A230-4C0E-873A-8742DC7251A1}"/>
                    </a:ext>
                  </a:extLst>
                </p:cNvPr>
                <p:cNvSpPr/>
                <p:nvPr/>
              </p:nvSpPr>
              <p:spPr>
                <a:xfrm>
                  <a:off x="7072288" y="3066975"/>
                  <a:ext cx="170625" cy="79875"/>
                </a:xfrm>
                <a:custGeom>
                  <a:avLst/>
                  <a:gdLst/>
                  <a:ahLst/>
                  <a:cxnLst/>
                  <a:rect l="l" t="t" r="r" b="b"/>
                  <a:pathLst>
                    <a:path w="6825" h="3195" extrusionOk="0">
                      <a:moveTo>
                        <a:pt x="683" y="0"/>
                      </a:moveTo>
                      <a:lnTo>
                        <a:pt x="0" y="3195"/>
                      </a:lnTo>
                      <a:lnTo>
                        <a:pt x="6824" y="3195"/>
                      </a:lnTo>
                      <a:lnTo>
                        <a:pt x="6824" y="1458"/>
                      </a:lnTo>
                      <a:lnTo>
                        <a:pt x="683" y="0"/>
                      </a:lnTo>
                      <a:close/>
                    </a:path>
                  </a:pathLst>
                </a:custGeom>
                <a:solidFill>
                  <a:srgbClr val="79B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80;p44">
                  <a:extLst>
                    <a:ext uri="{FF2B5EF4-FFF2-40B4-BE49-F238E27FC236}">
                      <a16:creationId xmlns:a16="http://schemas.microsoft.com/office/drawing/2014/main" id="{2A12CE60-2F73-4938-8849-4AC2CC359121}"/>
                    </a:ext>
                  </a:extLst>
                </p:cNvPr>
                <p:cNvSpPr/>
                <p:nvPr/>
              </p:nvSpPr>
              <p:spPr>
                <a:xfrm>
                  <a:off x="7163013" y="2890150"/>
                  <a:ext cx="84550" cy="142725"/>
                </a:xfrm>
                <a:custGeom>
                  <a:avLst/>
                  <a:gdLst/>
                  <a:ahLst/>
                  <a:cxnLst/>
                  <a:rect l="l" t="t" r="r" b="b"/>
                  <a:pathLst>
                    <a:path w="3382" h="5709" extrusionOk="0">
                      <a:moveTo>
                        <a:pt x="2172" y="1"/>
                      </a:moveTo>
                      <a:lnTo>
                        <a:pt x="0" y="3320"/>
                      </a:lnTo>
                      <a:lnTo>
                        <a:pt x="1210" y="3320"/>
                      </a:lnTo>
                      <a:lnTo>
                        <a:pt x="1210" y="5708"/>
                      </a:lnTo>
                      <a:lnTo>
                        <a:pt x="3381" y="2389"/>
                      </a:lnTo>
                      <a:lnTo>
                        <a:pt x="2172" y="2389"/>
                      </a:lnTo>
                      <a:lnTo>
                        <a:pt x="2172" y="1"/>
                      </a:ln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81;p44">
                  <a:extLst>
                    <a:ext uri="{FF2B5EF4-FFF2-40B4-BE49-F238E27FC236}">
                      <a16:creationId xmlns:a16="http://schemas.microsoft.com/office/drawing/2014/main" id="{49A75A91-5B81-47C4-8180-B2F3731A821E}"/>
                    </a:ext>
                  </a:extLst>
                </p:cNvPr>
                <p:cNvSpPr/>
                <p:nvPr/>
              </p:nvSpPr>
              <p:spPr>
                <a:xfrm>
                  <a:off x="7249863" y="2886225"/>
                  <a:ext cx="33250" cy="29750"/>
                </a:xfrm>
                <a:custGeom>
                  <a:avLst/>
                  <a:gdLst/>
                  <a:ahLst/>
                  <a:cxnLst/>
                  <a:rect l="l" t="t" r="r" b="b"/>
                  <a:pathLst>
                    <a:path w="1330" h="1190" extrusionOk="0">
                      <a:moveTo>
                        <a:pt x="939" y="1"/>
                      </a:moveTo>
                      <a:cubicBezTo>
                        <a:pt x="873" y="1"/>
                        <a:pt x="804" y="29"/>
                        <a:pt x="745" y="96"/>
                      </a:cubicBezTo>
                      <a:lnTo>
                        <a:pt x="94" y="747"/>
                      </a:lnTo>
                      <a:cubicBezTo>
                        <a:pt x="1" y="840"/>
                        <a:pt x="1" y="1026"/>
                        <a:pt x="94" y="1119"/>
                      </a:cubicBezTo>
                      <a:cubicBezTo>
                        <a:pt x="140" y="1166"/>
                        <a:pt x="210" y="1189"/>
                        <a:pt x="280" y="1189"/>
                      </a:cubicBezTo>
                      <a:cubicBezTo>
                        <a:pt x="349" y="1189"/>
                        <a:pt x="419" y="1166"/>
                        <a:pt x="466" y="1119"/>
                      </a:cubicBezTo>
                      <a:lnTo>
                        <a:pt x="1117" y="468"/>
                      </a:lnTo>
                      <a:cubicBezTo>
                        <a:pt x="1329" y="279"/>
                        <a:pt x="1147" y="1"/>
                        <a:pt x="9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82;p44">
                  <a:extLst>
                    <a:ext uri="{FF2B5EF4-FFF2-40B4-BE49-F238E27FC236}">
                      <a16:creationId xmlns:a16="http://schemas.microsoft.com/office/drawing/2014/main" id="{17DEFA5C-2785-4CA4-86E1-9570E701B2AB}"/>
                    </a:ext>
                  </a:extLst>
                </p:cNvPr>
                <p:cNvSpPr/>
                <p:nvPr/>
              </p:nvSpPr>
              <p:spPr>
                <a:xfrm>
                  <a:off x="7127238" y="3008300"/>
                  <a:ext cx="33575" cy="28175"/>
                </a:xfrm>
                <a:custGeom>
                  <a:avLst/>
                  <a:gdLst/>
                  <a:ahLst/>
                  <a:cxnLst/>
                  <a:rect l="l" t="t" r="r" b="b"/>
                  <a:pathLst>
                    <a:path w="1343" h="1127" extrusionOk="0">
                      <a:moveTo>
                        <a:pt x="964" y="1"/>
                      </a:moveTo>
                      <a:cubicBezTo>
                        <a:pt x="902" y="1"/>
                        <a:pt x="838" y="25"/>
                        <a:pt x="780" y="83"/>
                      </a:cubicBezTo>
                      <a:lnTo>
                        <a:pt x="191" y="672"/>
                      </a:lnTo>
                      <a:cubicBezTo>
                        <a:pt x="0" y="862"/>
                        <a:pt x="175" y="1126"/>
                        <a:pt x="379" y="1126"/>
                      </a:cubicBezTo>
                      <a:cubicBezTo>
                        <a:pt x="441" y="1126"/>
                        <a:pt x="505" y="1102"/>
                        <a:pt x="563" y="1044"/>
                      </a:cubicBezTo>
                      <a:lnTo>
                        <a:pt x="1152" y="455"/>
                      </a:lnTo>
                      <a:cubicBezTo>
                        <a:pt x="1343" y="264"/>
                        <a:pt x="1168" y="1"/>
                        <a:pt x="9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83;p44">
                  <a:extLst>
                    <a:ext uri="{FF2B5EF4-FFF2-40B4-BE49-F238E27FC236}">
                      <a16:creationId xmlns:a16="http://schemas.microsoft.com/office/drawing/2014/main" id="{272EC690-AA4A-4DA9-8C52-3169236D306B}"/>
                    </a:ext>
                  </a:extLst>
                </p:cNvPr>
                <p:cNvSpPr/>
                <p:nvPr/>
              </p:nvSpPr>
              <p:spPr>
                <a:xfrm>
                  <a:off x="7247963" y="3007075"/>
                  <a:ext cx="32950" cy="29675"/>
                </a:xfrm>
                <a:custGeom>
                  <a:avLst/>
                  <a:gdLst/>
                  <a:ahLst/>
                  <a:cxnLst/>
                  <a:rect l="l" t="t" r="r" b="b"/>
                  <a:pathLst>
                    <a:path w="1318" h="1187" extrusionOk="0">
                      <a:moveTo>
                        <a:pt x="369" y="0"/>
                      </a:moveTo>
                      <a:cubicBezTo>
                        <a:pt x="169" y="0"/>
                        <a:pt x="1" y="249"/>
                        <a:pt x="170" y="442"/>
                      </a:cubicBezTo>
                      <a:lnTo>
                        <a:pt x="821" y="1093"/>
                      </a:lnTo>
                      <a:cubicBezTo>
                        <a:pt x="883" y="1155"/>
                        <a:pt x="945" y="1186"/>
                        <a:pt x="1007" y="1186"/>
                      </a:cubicBezTo>
                      <a:cubicBezTo>
                        <a:pt x="1069" y="1186"/>
                        <a:pt x="1162" y="1155"/>
                        <a:pt x="1193" y="1093"/>
                      </a:cubicBezTo>
                      <a:cubicBezTo>
                        <a:pt x="1317" y="1000"/>
                        <a:pt x="1317" y="814"/>
                        <a:pt x="1193" y="721"/>
                      </a:cubicBezTo>
                      <a:lnTo>
                        <a:pt x="542" y="70"/>
                      </a:lnTo>
                      <a:cubicBezTo>
                        <a:pt x="486" y="21"/>
                        <a:pt x="426" y="0"/>
                        <a:pt x="3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84;p44">
                  <a:extLst>
                    <a:ext uri="{FF2B5EF4-FFF2-40B4-BE49-F238E27FC236}">
                      <a16:creationId xmlns:a16="http://schemas.microsoft.com/office/drawing/2014/main" id="{18AB4AA3-C1F4-402E-9C1A-55CE5FFA35F8}"/>
                    </a:ext>
                  </a:extLst>
                </p:cNvPr>
                <p:cNvSpPr/>
                <p:nvPr/>
              </p:nvSpPr>
              <p:spPr>
                <a:xfrm>
                  <a:off x="7127763" y="2886875"/>
                  <a:ext cx="30625" cy="27550"/>
                </a:xfrm>
                <a:custGeom>
                  <a:avLst/>
                  <a:gdLst/>
                  <a:ahLst/>
                  <a:cxnLst/>
                  <a:rect l="l" t="t" r="r" b="b"/>
                  <a:pathLst>
                    <a:path w="1225" h="1102" extrusionOk="0">
                      <a:moveTo>
                        <a:pt x="369" y="0"/>
                      </a:moveTo>
                      <a:cubicBezTo>
                        <a:pt x="169" y="0"/>
                        <a:pt x="1" y="249"/>
                        <a:pt x="170" y="442"/>
                      </a:cubicBezTo>
                      <a:lnTo>
                        <a:pt x="759" y="1031"/>
                      </a:lnTo>
                      <a:cubicBezTo>
                        <a:pt x="805" y="1078"/>
                        <a:pt x="875" y="1101"/>
                        <a:pt x="945" y="1101"/>
                      </a:cubicBezTo>
                      <a:cubicBezTo>
                        <a:pt x="1015" y="1101"/>
                        <a:pt x="1085" y="1078"/>
                        <a:pt x="1131" y="1031"/>
                      </a:cubicBezTo>
                      <a:cubicBezTo>
                        <a:pt x="1224" y="907"/>
                        <a:pt x="1224" y="752"/>
                        <a:pt x="1131" y="628"/>
                      </a:cubicBezTo>
                      <a:lnTo>
                        <a:pt x="542" y="70"/>
                      </a:lnTo>
                      <a:cubicBezTo>
                        <a:pt x="486" y="21"/>
                        <a:pt x="426" y="0"/>
                        <a:pt x="3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85;p44">
                  <a:extLst>
                    <a:ext uri="{FF2B5EF4-FFF2-40B4-BE49-F238E27FC236}">
                      <a16:creationId xmlns:a16="http://schemas.microsoft.com/office/drawing/2014/main" id="{4A2E7A3E-AB62-42AE-9019-8D8EA6E907A0}"/>
                    </a:ext>
                  </a:extLst>
                </p:cNvPr>
                <p:cNvSpPr/>
                <p:nvPr/>
              </p:nvSpPr>
              <p:spPr>
                <a:xfrm>
                  <a:off x="7147488" y="3139850"/>
                  <a:ext cx="19450" cy="14600"/>
                </a:xfrm>
                <a:custGeom>
                  <a:avLst/>
                  <a:gdLst/>
                  <a:ahLst/>
                  <a:cxnLst/>
                  <a:rect l="l" t="t" r="r" b="b"/>
                  <a:pathLst>
                    <a:path w="778" h="584" extrusionOk="0">
                      <a:moveTo>
                        <a:pt x="404" y="1"/>
                      </a:moveTo>
                      <a:cubicBezTo>
                        <a:pt x="94" y="1"/>
                        <a:pt x="1" y="435"/>
                        <a:pt x="280" y="559"/>
                      </a:cubicBezTo>
                      <a:cubicBezTo>
                        <a:pt x="318" y="576"/>
                        <a:pt x="356" y="584"/>
                        <a:pt x="392" y="584"/>
                      </a:cubicBezTo>
                      <a:cubicBezTo>
                        <a:pt x="619" y="584"/>
                        <a:pt x="778" y="281"/>
                        <a:pt x="590" y="94"/>
                      </a:cubicBezTo>
                      <a:cubicBezTo>
                        <a:pt x="528" y="32"/>
                        <a:pt x="466" y="1"/>
                        <a:pt x="4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86;p44">
                  <a:extLst>
                    <a:ext uri="{FF2B5EF4-FFF2-40B4-BE49-F238E27FC236}">
                      <a16:creationId xmlns:a16="http://schemas.microsoft.com/office/drawing/2014/main" id="{1AED6CAE-4764-45E9-97AD-C37E2615D6E7}"/>
                    </a:ext>
                  </a:extLst>
                </p:cNvPr>
                <p:cNvSpPr/>
                <p:nvPr/>
              </p:nvSpPr>
              <p:spPr>
                <a:xfrm>
                  <a:off x="7064513" y="2806400"/>
                  <a:ext cx="296275" cy="347450"/>
                </a:xfrm>
                <a:custGeom>
                  <a:avLst/>
                  <a:gdLst/>
                  <a:ahLst/>
                  <a:cxnLst/>
                  <a:rect l="l" t="t" r="r" b="b"/>
                  <a:pathLst>
                    <a:path w="11851" h="13898" extrusionOk="0">
                      <a:moveTo>
                        <a:pt x="5464" y="714"/>
                      </a:moveTo>
                      <a:cubicBezTo>
                        <a:pt x="5483" y="714"/>
                        <a:pt x="5503" y="714"/>
                        <a:pt x="5522" y="714"/>
                      </a:cubicBezTo>
                      <a:cubicBezTo>
                        <a:pt x="8097" y="745"/>
                        <a:pt x="10206" y="2761"/>
                        <a:pt x="10330" y="5336"/>
                      </a:cubicBezTo>
                      <a:cubicBezTo>
                        <a:pt x="10330" y="5367"/>
                        <a:pt x="10330" y="5398"/>
                        <a:pt x="10330" y="5429"/>
                      </a:cubicBezTo>
                      <a:lnTo>
                        <a:pt x="11199" y="8221"/>
                      </a:lnTo>
                      <a:lnTo>
                        <a:pt x="10051" y="8221"/>
                      </a:lnTo>
                      <a:cubicBezTo>
                        <a:pt x="9896" y="8221"/>
                        <a:pt x="9772" y="8345"/>
                        <a:pt x="9772" y="8500"/>
                      </a:cubicBezTo>
                      <a:lnTo>
                        <a:pt x="9772" y="9958"/>
                      </a:lnTo>
                      <a:cubicBezTo>
                        <a:pt x="9772" y="10640"/>
                        <a:pt x="9214" y="11199"/>
                        <a:pt x="8531" y="11199"/>
                      </a:cubicBezTo>
                      <a:lnTo>
                        <a:pt x="8004" y="11199"/>
                      </a:lnTo>
                      <a:cubicBezTo>
                        <a:pt x="7632" y="11199"/>
                        <a:pt x="7259" y="11323"/>
                        <a:pt x="6980" y="11571"/>
                      </a:cubicBezTo>
                      <a:lnTo>
                        <a:pt x="1831" y="10330"/>
                      </a:lnTo>
                      <a:cubicBezTo>
                        <a:pt x="1831" y="9555"/>
                        <a:pt x="1645" y="8810"/>
                        <a:pt x="1304" y="8128"/>
                      </a:cubicBezTo>
                      <a:cubicBezTo>
                        <a:pt x="869" y="7228"/>
                        <a:pt x="621" y="6266"/>
                        <a:pt x="621" y="5274"/>
                      </a:cubicBezTo>
                      <a:cubicBezTo>
                        <a:pt x="806" y="2719"/>
                        <a:pt x="2915" y="714"/>
                        <a:pt x="5464" y="714"/>
                      </a:cubicBezTo>
                      <a:close/>
                      <a:moveTo>
                        <a:pt x="5522" y="1"/>
                      </a:moveTo>
                      <a:cubicBezTo>
                        <a:pt x="2576" y="1"/>
                        <a:pt x="187" y="2327"/>
                        <a:pt x="94" y="5243"/>
                      </a:cubicBezTo>
                      <a:cubicBezTo>
                        <a:pt x="94" y="6329"/>
                        <a:pt x="342" y="7414"/>
                        <a:pt x="807" y="8376"/>
                      </a:cubicBezTo>
                      <a:cubicBezTo>
                        <a:pt x="1087" y="8934"/>
                        <a:pt x="1273" y="9555"/>
                        <a:pt x="1273" y="10206"/>
                      </a:cubicBezTo>
                      <a:lnTo>
                        <a:pt x="1056" y="10144"/>
                      </a:lnTo>
                      <a:cubicBezTo>
                        <a:pt x="1037" y="10135"/>
                        <a:pt x="1017" y="10131"/>
                        <a:pt x="995" y="10131"/>
                      </a:cubicBezTo>
                      <a:cubicBezTo>
                        <a:pt x="942" y="10131"/>
                        <a:pt x="882" y="10153"/>
                        <a:pt x="838" y="10175"/>
                      </a:cubicBezTo>
                      <a:cubicBezTo>
                        <a:pt x="776" y="10206"/>
                        <a:pt x="745" y="10268"/>
                        <a:pt x="745" y="10361"/>
                      </a:cubicBezTo>
                      <a:lnTo>
                        <a:pt x="32" y="13556"/>
                      </a:lnTo>
                      <a:cubicBezTo>
                        <a:pt x="1" y="13649"/>
                        <a:pt x="32" y="13742"/>
                        <a:pt x="94" y="13804"/>
                      </a:cubicBezTo>
                      <a:cubicBezTo>
                        <a:pt x="156" y="13866"/>
                        <a:pt x="218" y="13897"/>
                        <a:pt x="311" y="13897"/>
                      </a:cubicBezTo>
                      <a:lnTo>
                        <a:pt x="2482" y="13897"/>
                      </a:lnTo>
                      <a:cubicBezTo>
                        <a:pt x="2793" y="13866"/>
                        <a:pt x="2793" y="13401"/>
                        <a:pt x="2482" y="13339"/>
                      </a:cubicBezTo>
                      <a:lnTo>
                        <a:pt x="652" y="13339"/>
                      </a:lnTo>
                      <a:lnTo>
                        <a:pt x="1211" y="10733"/>
                      </a:lnTo>
                      <a:lnTo>
                        <a:pt x="6856" y="12098"/>
                      </a:lnTo>
                      <a:lnTo>
                        <a:pt x="6856" y="13339"/>
                      </a:lnTo>
                      <a:lnTo>
                        <a:pt x="4933" y="13339"/>
                      </a:lnTo>
                      <a:cubicBezTo>
                        <a:pt x="4623" y="13401"/>
                        <a:pt x="4623" y="13866"/>
                        <a:pt x="4933" y="13897"/>
                      </a:cubicBezTo>
                      <a:lnTo>
                        <a:pt x="7135" y="13897"/>
                      </a:lnTo>
                      <a:cubicBezTo>
                        <a:pt x="7259" y="13897"/>
                        <a:pt x="7383" y="13773"/>
                        <a:pt x="7383" y="13618"/>
                      </a:cubicBezTo>
                      <a:lnTo>
                        <a:pt x="7383" y="11943"/>
                      </a:lnTo>
                      <a:cubicBezTo>
                        <a:pt x="7570" y="11819"/>
                        <a:pt x="7787" y="11726"/>
                        <a:pt x="8004" y="11726"/>
                      </a:cubicBezTo>
                      <a:lnTo>
                        <a:pt x="8531" y="11726"/>
                      </a:lnTo>
                      <a:cubicBezTo>
                        <a:pt x="9524" y="11726"/>
                        <a:pt x="10330" y="10919"/>
                        <a:pt x="10330" y="9958"/>
                      </a:cubicBezTo>
                      <a:lnTo>
                        <a:pt x="10330" y="8779"/>
                      </a:lnTo>
                      <a:lnTo>
                        <a:pt x="11230" y="8779"/>
                      </a:lnTo>
                      <a:cubicBezTo>
                        <a:pt x="11602" y="8779"/>
                        <a:pt x="11850" y="8438"/>
                        <a:pt x="11757" y="8097"/>
                      </a:cubicBezTo>
                      <a:lnTo>
                        <a:pt x="11757" y="8066"/>
                      </a:lnTo>
                      <a:lnTo>
                        <a:pt x="10889" y="5305"/>
                      </a:lnTo>
                      <a:cubicBezTo>
                        <a:pt x="10827" y="2358"/>
                        <a:pt x="8438" y="32"/>
                        <a:pt x="55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87;p44">
                  <a:extLst>
                    <a:ext uri="{FF2B5EF4-FFF2-40B4-BE49-F238E27FC236}">
                      <a16:creationId xmlns:a16="http://schemas.microsoft.com/office/drawing/2014/main" id="{4471B9AD-7CCB-46E2-968F-167716B5DD0B}"/>
                    </a:ext>
                  </a:extLst>
                </p:cNvPr>
                <p:cNvSpPr/>
                <p:nvPr/>
              </p:nvSpPr>
              <p:spPr>
                <a:xfrm>
                  <a:off x="7153713" y="2883275"/>
                  <a:ext cx="100825" cy="155800"/>
                </a:xfrm>
                <a:custGeom>
                  <a:avLst/>
                  <a:gdLst/>
                  <a:ahLst/>
                  <a:cxnLst/>
                  <a:rect l="l" t="t" r="r" b="b"/>
                  <a:pathLst>
                    <a:path w="4033" h="6232" extrusionOk="0">
                      <a:moveTo>
                        <a:pt x="2265" y="1206"/>
                      </a:moveTo>
                      <a:lnTo>
                        <a:pt x="2265" y="2664"/>
                      </a:lnTo>
                      <a:cubicBezTo>
                        <a:pt x="2265" y="2819"/>
                        <a:pt x="2389" y="2943"/>
                        <a:pt x="2544" y="2943"/>
                      </a:cubicBezTo>
                      <a:lnTo>
                        <a:pt x="3257" y="2943"/>
                      </a:lnTo>
                      <a:lnTo>
                        <a:pt x="1861" y="5053"/>
                      </a:lnTo>
                      <a:lnTo>
                        <a:pt x="1861" y="3626"/>
                      </a:lnTo>
                      <a:cubicBezTo>
                        <a:pt x="1861" y="3471"/>
                        <a:pt x="1737" y="3347"/>
                        <a:pt x="1582" y="3347"/>
                      </a:cubicBezTo>
                      <a:lnTo>
                        <a:pt x="869" y="3347"/>
                      </a:lnTo>
                      <a:lnTo>
                        <a:pt x="2265" y="1206"/>
                      </a:lnTo>
                      <a:close/>
                      <a:moveTo>
                        <a:pt x="2523" y="1"/>
                      </a:moveTo>
                      <a:cubicBezTo>
                        <a:pt x="2440" y="1"/>
                        <a:pt x="2354" y="38"/>
                        <a:pt x="2296" y="121"/>
                      </a:cubicBezTo>
                      <a:lnTo>
                        <a:pt x="124" y="3440"/>
                      </a:lnTo>
                      <a:cubicBezTo>
                        <a:pt x="0" y="3626"/>
                        <a:pt x="155" y="3874"/>
                        <a:pt x="372" y="3874"/>
                      </a:cubicBezTo>
                      <a:lnTo>
                        <a:pt x="1303" y="3874"/>
                      </a:lnTo>
                      <a:lnTo>
                        <a:pt x="1303" y="5983"/>
                      </a:lnTo>
                      <a:cubicBezTo>
                        <a:pt x="1303" y="6107"/>
                        <a:pt x="1396" y="6200"/>
                        <a:pt x="1489" y="6231"/>
                      </a:cubicBezTo>
                      <a:lnTo>
                        <a:pt x="1582" y="6231"/>
                      </a:lnTo>
                      <a:cubicBezTo>
                        <a:pt x="1675" y="6231"/>
                        <a:pt x="1737" y="6200"/>
                        <a:pt x="1799" y="6107"/>
                      </a:cubicBezTo>
                      <a:lnTo>
                        <a:pt x="3971" y="2788"/>
                      </a:lnTo>
                      <a:cubicBezTo>
                        <a:pt x="4033" y="2695"/>
                        <a:pt x="4033" y="2602"/>
                        <a:pt x="3971" y="2509"/>
                      </a:cubicBezTo>
                      <a:lnTo>
                        <a:pt x="3971" y="2509"/>
                      </a:lnTo>
                      <a:lnTo>
                        <a:pt x="4002" y="2540"/>
                      </a:lnTo>
                      <a:cubicBezTo>
                        <a:pt x="3940" y="2447"/>
                        <a:pt x="3847" y="2385"/>
                        <a:pt x="3753" y="2385"/>
                      </a:cubicBezTo>
                      <a:lnTo>
                        <a:pt x="2792" y="2385"/>
                      </a:lnTo>
                      <a:lnTo>
                        <a:pt x="2792" y="276"/>
                      </a:lnTo>
                      <a:cubicBezTo>
                        <a:pt x="2792" y="102"/>
                        <a:pt x="2660" y="1"/>
                        <a:pt x="25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1" name="Grupp 150">
            <a:extLst>
              <a:ext uri="{FF2B5EF4-FFF2-40B4-BE49-F238E27FC236}">
                <a16:creationId xmlns:a16="http://schemas.microsoft.com/office/drawing/2014/main" id="{2BDB318E-EFC3-47BF-A537-9A088FF792AD}"/>
              </a:ext>
            </a:extLst>
          </p:cNvPr>
          <p:cNvGrpSpPr/>
          <p:nvPr/>
        </p:nvGrpSpPr>
        <p:grpSpPr>
          <a:xfrm>
            <a:off x="672352" y="2394845"/>
            <a:ext cx="2387700" cy="2801100"/>
            <a:chOff x="911424" y="3126832"/>
            <a:chExt cx="2387700" cy="2801100"/>
          </a:xfrm>
        </p:grpSpPr>
        <p:grpSp>
          <p:nvGrpSpPr>
            <p:cNvPr id="150" name="Grupp 149">
              <a:extLst>
                <a:ext uri="{FF2B5EF4-FFF2-40B4-BE49-F238E27FC236}">
                  <a16:creationId xmlns:a16="http://schemas.microsoft.com/office/drawing/2014/main" id="{8C34EA7F-66CE-49C4-A3B6-B67C6B86F594}"/>
                </a:ext>
              </a:extLst>
            </p:cNvPr>
            <p:cNvGrpSpPr/>
            <p:nvPr/>
          </p:nvGrpSpPr>
          <p:grpSpPr>
            <a:xfrm>
              <a:off x="911424" y="3126832"/>
              <a:ext cx="2387700" cy="2801100"/>
              <a:chOff x="911424" y="3126832"/>
              <a:chExt cx="2387700" cy="2801100"/>
            </a:xfrm>
          </p:grpSpPr>
          <p:sp>
            <p:nvSpPr>
              <p:cNvPr id="63" name="Google Shape;1552;p44">
                <a:extLst>
                  <a:ext uri="{FF2B5EF4-FFF2-40B4-BE49-F238E27FC236}">
                    <a16:creationId xmlns:a16="http://schemas.microsoft.com/office/drawing/2014/main" id="{E1ABEF1D-473F-46F0-A4A9-6EC5C411A6F7}"/>
                  </a:ext>
                </a:extLst>
              </p:cNvPr>
              <p:cNvSpPr/>
              <p:nvPr/>
            </p:nvSpPr>
            <p:spPr>
              <a:xfrm>
                <a:off x="911424" y="3995932"/>
                <a:ext cx="2387700" cy="19320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1554;p44">
                <a:extLst>
                  <a:ext uri="{FF2B5EF4-FFF2-40B4-BE49-F238E27FC236}">
                    <a16:creationId xmlns:a16="http://schemas.microsoft.com/office/drawing/2014/main" id="{2320C405-C126-4850-BC02-4A1938620C71}"/>
                  </a:ext>
                </a:extLst>
              </p:cNvPr>
              <p:cNvSpPr txBox="1"/>
              <p:nvPr/>
            </p:nvSpPr>
            <p:spPr>
              <a:xfrm>
                <a:off x="1093999" y="4961932"/>
                <a:ext cx="2037600" cy="66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1400">
                    <a:solidFill>
                      <a:srgbClr val="000000"/>
                    </a:solidFill>
                    <a:latin typeface="Arial Nova Light" panose="020B0304020202020204" pitchFamily="34" charset="0"/>
                    <a:ea typeface="Roboto"/>
                    <a:cs typeface="Roboto"/>
                    <a:sym typeface="Roboto"/>
                  </a:rPr>
                  <a:t>Kommuner, regioner, energibolag</a:t>
                </a:r>
                <a:endParaRPr sz="1400">
                  <a:solidFill>
                    <a:srgbClr val="000000"/>
                  </a:solidFill>
                  <a:latin typeface="Arial Nova Light" panose="020B0304020202020204" pitchFamily="34" charset="0"/>
                  <a:ea typeface="Roboto"/>
                  <a:cs typeface="Roboto"/>
                  <a:sym typeface="Roboto"/>
                </a:endParaRPr>
              </a:p>
            </p:txBody>
          </p:sp>
          <p:sp>
            <p:nvSpPr>
              <p:cNvPr id="72" name="Google Shape;1561;p44">
                <a:extLst>
                  <a:ext uri="{FF2B5EF4-FFF2-40B4-BE49-F238E27FC236}">
                    <a16:creationId xmlns:a16="http://schemas.microsoft.com/office/drawing/2014/main" id="{70B0C4BE-696D-4D75-BE2A-99D4A46FB53F}"/>
                  </a:ext>
                </a:extLst>
              </p:cNvPr>
              <p:cNvSpPr/>
              <p:nvPr/>
            </p:nvSpPr>
            <p:spPr>
              <a:xfrm>
                <a:off x="1752849" y="4123510"/>
                <a:ext cx="804414" cy="805314"/>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1564;p44">
                <a:extLst>
                  <a:ext uri="{FF2B5EF4-FFF2-40B4-BE49-F238E27FC236}">
                    <a16:creationId xmlns:a16="http://schemas.microsoft.com/office/drawing/2014/main" id="{7FC79DD4-09E9-411B-AE43-6920EA1B7E46}"/>
                  </a:ext>
                </a:extLst>
              </p:cNvPr>
              <p:cNvGrpSpPr/>
              <p:nvPr/>
            </p:nvGrpSpPr>
            <p:grpSpPr>
              <a:xfrm>
                <a:off x="1949291" y="4325321"/>
                <a:ext cx="402293" cy="399823"/>
                <a:chOff x="3268188" y="2804850"/>
                <a:chExt cx="351675" cy="349125"/>
              </a:xfrm>
            </p:grpSpPr>
            <p:sp>
              <p:nvSpPr>
                <p:cNvPr id="76" name="Google Shape;1565;p44">
                  <a:extLst>
                    <a:ext uri="{FF2B5EF4-FFF2-40B4-BE49-F238E27FC236}">
                      <a16:creationId xmlns:a16="http://schemas.microsoft.com/office/drawing/2014/main" id="{BC68BCC8-A4A4-4364-999B-134C740C1F22}"/>
                    </a:ext>
                  </a:extLst>
                </p:cNvPr>
                <p:cNvSpPr/>
                <p:nvPr/>
              </p:nvSpPr>
              <p:spPr>
                <a:xfrm>
                  <a:off x="3276288" y="2811825"/>
                  <a:ext cx="335025" cy="32600"/>
                </a:xfrm>
                <a:custGeom>
                  <a:avLst/>
                  <a:gdLst/>
                  <a:ahLst/>
                  <a:cxnLst/>
                  <a:rect l="l" t="t" r="r" b="b"/>
                  <a:pathLst>
                    <a:path w="13401" h="1304" extrusionOk="0">
                      <a:moveTo>
                        <a:pt x="1" y="1"/>
                      </a:moveTo>
                      <a:lnTo>
                        <a:pt x="1" y="1304"/>
                      </a:lnTo>
                      <a:lnTo>
                        <a:pt x="13401" y="1304"/>
                      </a:lnTo>
                      <a:lnTo>
                        <a:pt x="13401" y="1"/>
                      </a:lnTo>
                      <a:close/>
                    </a:path>
                  </a:pathLst>
                </a:custGeom>
                <a:solidFill>
                  <a:srgbClr val="E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66;p44">
                  <a:extLst>
                    <a:ext uri="{FF2B5EF4-FFF2-40B4-BE49-F238E27FC236}">
                      <a16:creationId xmlns:a16="http://schemas.microsoft.com/office/drawing/2014/main" id="{23D87359-3302-4CB2-950E-4B728742D053}"/>
                    </a:ext>
                  </a:extLst>
                </p:cNvPr>
                <p:cNvSpPr/>
                <p:nvPr/>
              </p:nvSpPr>
              <p:spPr>
                <a:xfrm>
                  <a:off x="3276288" y="2844400"/>
                  <a:ext cx="335025" cy="252050"/>
                </a:xfrm>
                <a:custGeom>
                  <a:avLst/>
                  <a:gdLst/>
                  <a:ahLst/>
                  <a:cxnLst/>
                  <a:rect l="l" t="t" r="r" b="b"/>
                  <a:pathLst>
                    <a:path w="13401" h="10082" extrusionOk="0">
                      <a:moveTo>
                        <a:pt x="1" y="1"/>
                      </a:moveTo>
                      <a:lnTo>
                        <a:pt x="1" y="10082"/>
                      </a:lnTo>
                      <a:lnTo>
                        <a:pt x="13401" y="10082"/>
                      </a:lnTo>
                      <a:lnTo>
                        <a:pt x="13401" y="1"/>
                      </a:lnTo>
                      <a:close/>
                    </a:path>
                  </a:pathLst>
                </a:custGeom>
                <a:solidFill>
                  <a:srgbClr val="E1E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7;p44">
                  <a:extLst>
                    <a:ext uri="{FF2B5EF4-FFF2-40B4-BE49-F238E27FC236}">
                      <a16:creationId xmlns:a16="http://schemas.microsoft.com/office/drawing/2014/main" id="{A62DAD35-A142-435F-8026-A3B6F7B2D714}"/>
                    </a:ext>
                  </a:extLst>
                </p:cNvPr>
                <p:cNvSpPr/>
                <p:nvPr/>
              </p:nvSpPr>
              <p:spPr>
                <a:xfrm>
                  <a:off x="3343763" y="2904500"/>
                  <a:ext cx="66700" cy="191950"/>
                </a:xfrm>
                <a:custGeom>
                  <a:avLst/>
                  <a:gdLst/>
                  <a:ahLst/>
                  <a:cxnLst/>
                  <a:rect l="l" t="t" r="r" b="b"/>
                  <a:pathLst>
                    <a:path w="2668" h="7678" extrusionOk="0">
                      <a:moveTo>
                        <a:pt x="1334" y="1"/>
                      </a:moveTo>
                      <a:cubicBezTo>
                        <a:pt x="667" y="1"/>
                        <a:pt x="0" y="450"/>
                        <a:pt x="0" y="1350"/>
                      </a:cubicBezTo>
                      <a:lnTo>
                        <a:pt x="0" y="7678"/>
                      </a:lnTo>
                      <a:lnTo>
                        <a:pt x="2668" y="7678"/>
                      </a:lnTo>
                      <a:lnTo>
                        <a:pt x="2668" y="1350"/>
                      </a:lnTo>
                      <a:cubicBezTo>
                        <a:pt x="2668" y="450"/>
                        <a:pt x="2001" y="1"/>
                        <a:pt x="1334" y="1"/>
                      </a:cubicBezTo>
                      <a:close/>
                    </a:path>
                  </a:pathLst>
                </a:custGeom>
                <a:solidFill>
                  <a:srgbClr val="CFF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8;p44">
                  <a:extLst>
                    <a:ext uri="{FF2B5EF4-FFF2-40B4-BE49-F238E27FC236}">
                      <a16:creationId xmlns:a16="http://schemas.microsoft.com/office/drawing/2014/main" id="{7F95D52E-6579-4CED-8BF2-B08223064F55}"/>
                    </a:ext>
                  </a:extLst>
                </p:cNvPr>
                <p:cNvSpPr/>
                <p:nvPr/>
              </p:nvSpPr>
              <p:spPr>
                <a:xfrm>
                  <a:off x="3477913" y="2904500"/>
                  <a:ext cx="66725" cy="195050"/>
                </a:xfrm>
                <a:custGeom>
                  <a:avLst/>
                  <a:gdLst/>
                  <a:ahLst/>
                  <a:cxnLst/>
                  <a:rect l="l" t="t" r="r" b="b"/>
                  <a:pathLst>
                    <a:path w="2669" h="7802" extrusionOk="0">
                      <a:moveTo>
                        <a:pt x="1334" y="1"/>
                      </a:moveTo>
                      <a:cubicBezTo>
                        <a:pt x="667" y="1"/>
                        <a:pt x="1" y="450"/>
                        <a:pt x="1" y="1350"/>
                      </a:cubicBezTo>
                      <a:lnTo>
                        <a:pt x="1" y="7802"/>
                      </a:lnTo>
                      <a:lnTo>
                        <a:pt x="2668" y="7802"/>
                      </a:lnTo>
                      <a:lnTo>
                        <a:pt x="2668" y="1350"/>
                      </a:lnTo>
                      <a:cubicBezTo>
                        <a:pt x="2668" y="450"/>
                        <a:pt x="2001" y="1"/>
                        <a:pt x="1334" y="1"/>
                      </a:cubicBezTo>
                      <a:close/>
                    </a:path>
                  </a:pathLst>
                </a:custGeom>
                <a:solidFill>
                  <a:srgbClr val="CFF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9;p44">
                  <a:extLst>
                    <a:ext uri="{FF2B5EF4-FFF2-40B4-BE49-F238E27FC236}">
                      <a16:creationId xmlns:a16="http://schemas.microsoft.com/office/drawing/2014/main" id="{9FBCA59A-A648-4FA1-9A3E-8FDC593917C0}"/>
                    </a:ext>
                  </a:extLst>
                </p:cNvPr>
                <p:cNvSpPr/>
                <p:nvPr/>
              </p:nvSpPr>
              <p:spPr>
                <a:xfrm>
                  <a:off x="3276288" y="3074725"/>
                  <a:ext cx="335800" cy="72325"/>
                </a:xfrm>
                <a:custGeom>
                  <a:avLst/>
                  <a:gdLst/>
                  <a:ahLst/>
                  <a:cxnLst/>
                  <a:rect l="l" t="t" r="r" b="b"/>
                  <a:pathLst>
                    <a:path w="13432" h="2893" extrusionOk="0">
                      <a:moveTo>
                        <a:pt x="1" y="0"/>
                      </a:moveTo>
                      <a:lnTo>
                        <a:pt x="1" y="2265"/>
                      </a:lnTo>
                      <a:cubicBezTo>
                        <a:pt x="357" y="2683"/>
                        <a:pt x="854" y="2893"/>
                        <a:pt x="1350" y="2893"/>
                      </a:cubicBezTo>
                      <a:cubicBezTo>
                        <a:pt x="1846" y="2893"/>
                        <a:pt x="2342" y="2683"/>
                        <a:pt x="2699" y="2265"/>
                      </a:cubicBezTo>
                      <a:cubicBezTo>
                        <a:pt x="3040" y="2683"/>
                        <a:pt x="3529" y="2893"/>
                        <a:pt x="4021" y="2893"/>
                      </a:cubicBezTo>
                      <a:cubicBezTo>
                        <a:pt x="4514" y="2893"/>
                        <a:pt x="5010" y="2683"/>
                        <a:pt x="5367" y="2265"/>
                      </a:cubicBezTo>
                      <a:cubicBezTo>
                        <a:pt x="5724" y="2683"/>
                        <a:pt x="6220" y="2893"/>
                        <a:pt x="6716" y="2893"/>
                      </a:cubicBezTo>
                      <a:cubicBezTo>
                        <a:pt x="7212" y="2893"/>
                        <a:pt x="7709" y="2683"/>
                        <a:pt x="8066" y="2265"/>
                      </a:cubicBezTo>
                      <a:cubicBezTo>
                        <a:pt x="8407" y="2683"/>
                        <a:pt x="8895" y="2893"/>
                        <a:pt x="9388" y="2893"/>
                      </a:cubicBezTo>
                      <a:cubicBezTo>
                        <a:pt x="9880" y="2893"/>
                        <a:pt x="10376" y="2683"/>
                        <a:pt x="10733" y="2265"/>
                      </a:cubicBezTo>
                      <a:cubicBezTo>
                        <a:pt x="11090" y="2683"/>
                        <a:pt x="11586" y="2893"/>
                        <a:pt x="12083" y="2893"/>
                      </a:cubicBezTo>
                      <a:cubicBezTo>
                        <a:pt x="12579" y="2893"/>
                        <a:pt x="13075" y="2683"/>
                        <a:pt x="13432" y="2265"/>
                      </a:cubicBezTo>
                      <a:lnTo>
                        <a:pt x="13432" y="0"/>
                      </a:lnTo>
                      <a:cubicBezTo>
                        <a:pt x="13075" y="403"/>
                        <a:pt x="12579" y="605"/>
                        <a:pt x="12083" y="605"/>
                      </a:cubicBezTo>
                      <a:cubicBezTo>
                        <a:pt x="11586" y="605"/>
                        <a:pt x="11090" y="403"/>
                        <a:pt x="10733" y="0"/>
                      </a:cubicBezTo>
                      <a:cubicBezTo>
                        <a:pt x="10376" y="403"/>
                        <a:pt x="9880" y="605"/>
                        <a:pt x="9388" y="605"/>
                      </a:cubicBezTo>
                      <a:cubicBezTo>
                        <a:pt x="8895" y="605"/>
                        <a:pt x="8407" y="403"/>
                        <a:pt x="8066" y="0"/>
                      </a:cubicBezTo>
                      <a:cubicBezTo>
                        <a:pt x="7709" y="403"/>
                        <a:pt x="7212" y="605"/>
                        <a:pt x="6716" y="605"/>
                      </a:cubicBezTo>
                      <a:cubicBezTo>
                        <a:pt x="6220" y="605"/>
                        <a:pt x="5724" y="403"/>
                        <a:pt x="5367" y="0"/>
                      </a:cubicBezTo>
                      <a:cubicBezTo>
                        <a:pt x="5010" y="403"/>
                        <a:pt x="4514" y="605"/>
                        <a:pt x="4021" y="605"/>
                      </a:cubicBezTo>
                      <a:cubicBezTo>
                        <a:pt x="3529" y="605"/>
                        <a:pt x="3040" y="403"/>
                        <a:pt x="2699" y="0"/>
                      </a:cubicBezTo>
                      <a:cubicBezTo>
                        <a:pt x="2342" y="403"/>
                        <a:pt x="1846" y="605"/>
                        <a:pt x="1350" y="605"/>
                      </a:cubicBezTo>
                      <a:cubicBezTo>
                        <a:pt x="854" y="605"/>
                        <a:pt x="357" y="403"/>
                        <a:pt x="1" y="0"/>
                      </a:cubicBezTo>
                      <a:close/>
                    </a:path>
                  </a:pathLst>
                </a:custGeom>
                <a:solidFill>
                  <a:srgbClr val="CFF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70;p44">
                  <a:extLst>
                    <a:ext uri="{FF2B5EF4-FFF2-40B4-BE49-F238E27FC236}">
                      <a16:creationId xmlns:a16="http://schemas.microsoft.com/office/drawing/2014/main" id="{4FEDA1F3-A24B-4DFE-B95D-77562058E5A8}"/>
                    </a:ext>
                  </a:extLst>
                </p:cNvPr>
                <p:cNvSpPr/>
                <p:nvPr/>
              </p:nvSpPr>
              <p:spPr>
                <a:xfrm>
                  <a:off x="3268188" y="3124700"/>
                  <a:ext cx="351675" cy="29275"/>
                </a:xfrm>
                <a:custGeom>
                  <a:avLst/>
                  <a:gdLst/>
                  <a:ahLst/>
                  <a:cxnLst/>
                  <a:rect l="l" t="t" r="r" b="b"/>
                  <a:pathLst>
                    <a:path w="14067" h="1171" extrusionOk="0">
                      <a:moveTo>
                        <a:pt x="13756" y="1"/>
                      </a:moveTo>
                      <a:cubicBezTo>
                        <a:pt x="13673" y="1"/>
                        <a:pt x="13591" y="41"/>
                        <a:pt x="13539" y="111"/>
                      </a:cubicBezTo>
                      <a:cubicBezTo>
                        <a:pt x="13244" y="452"/>
                        <a:pt x="12825" y="622"/>
                        <a:pt x="12407" y="622"/>
                      </a:cubicBezTo>
                      <a:cubicBezTo>
                        <a:pt x="11988" y="622"/>
                        <a:pt x="11569" y="452"/>
                        <a:pt x="11274" y="111"/>
                      </a:cubicBezTo>
                      <a:cubicBezTo>
                        <a:pt x="11212" y="48"/>
                        <a:pt x="11150" y="17"/>
                        <a:pt x="11057" y="17"/>
                      </a:cubicBezTo>
                      <a:cubicBezTo>
                        <a:pt x="10995" y="17"/>
                        <a:pt x="10902" y="48"/>
                        <a:pt x="10871" y="111"/>
                      </a:cubicBezTo>
                      <a:cubicBezTo>
                        <a:pt x="10561" y="452"/>
                        <a:pt x="10142" y="622"/>
                        <a:pt x="9723" y="622"/>
                      </a:cubicBezTo>
                      <a:cubicBezTo>
                        <a:pt x="9305" y="622"/>
                        <a:pt x="8886" y="452"/>
                        <a:pt x="8576" y="111"/>
                      </a:cubicBezTo>
                      <a:cubicBezTo>
                        <a:pt x="8545" y="48"/>
                        <a:pt x="8452" y="17"/>
                        <a:pt x="8390" y="17"/>
                      </a:cubicBezTo>
                      <a:cubicBezTo>
                        <a:pt x="8296" y="17"/>
                        <a:pt x="8234" y="48"/>
                        <a:pt x="8172" y="111"/>
                      </a:cubicBezTo>
                      <a:cubicBezTo>
                        <a:pt x="7878" y="452"/>
                        <a:pt x="7459" y="622"/>
                        <a:pt x="7040" y="622"/>
                      </a:cubicBezTo>
                      <a:cubicBezTo>
                        <a:pt x="6621" y="622"/>
                        <a:pt x="6203" y="452"/>
                        <a:pt x="5908" y="111"/>
                      </a:cubicBezTo>
                      <a:cubicBezTo>
                        <a:pt x="5846" y="48"/>
                        <a:pt x="5768" y="17"/>
                        <a:pt x="5695" y="17"/>
                      </a:cubicBezTo>
                      <a:cubicBezTo>
                        <a:pt x="5621" y="17"/>
                        <a:pt x="5551" y="48"/>
                        <a:pt x="5505" y="111"/>
                      </a:cubicBezTo>
                      <a:cubicBezTo>
                        <a:pt x="5195" y="452"/>
                        <a:pt x="4776" y="622"/>
                        <a:pt x="4361" y="622"/>
                      </a:cubicBezTo>
                      <a:cubicBezTo>
                        <a:pt x="3946" y="622"/>
                        <a:pt x="3535" y="452"/>
                        <a:pt x="3240" y="111"/>
                      </a:cubicBezTo>
                      <a:cubicBezTo>
                        <a:pt x="3178" y="48"/>
                        <a:pt x="3085" y="17"/>
                        <a:pt x="3023" y="17"/>
                      </a:cubicBezTo>
                      <a:cubicBezTo>
                        <a:pt x="2930" y="17"/>
                        <a:pt x="2868" y="48"/>
                        <a:pt x="2806" y="111"/>
                      </a:cubicBezTo>
                      <a:cubicBezTo>
                        <a:pt x="2511" y="452"/>
                        <a:pt x="2093" y="622"/>
                        <a:pt x="1674" y="622"/>
                      </a:cubicBezTo>
                      <a:cubicBezTo>
                        <a:pt x="1255" y="622"/>
                        <a:pt x="836" y="452"/>
                        <a:pt x="542" y="111"/>
                      </a:cubicBezTo>
                      <a:cubicBezTo>
                        <a:pt x="478" y="47"/>
                        <a:pt x="408" y="20"/>
                        <a:pt x="342" y="20"/>
                      </a:cubicBezTo>
                      <a:cubicBezTo>
                        <a:pt x="153" y="20"/>
                        <a:pt x="0" y="244"/>
                        <a:pt x="138" y="452"/>
                      </a:cubicBezTo>
                      <a:cubicBezTo>
                        <a:pt x="529" y="928"/>
                        <a:pt x="1097" y="1171"/>
                        <a:pt x="1674" y="1171"/>
                      </a:cubicBezTo>
                      <a:cubicBezTo>
                        <a:pt x="2149" y="1171"/>
                        <a:pt x="2631" y="1005"/>
                        <a:pt x="3023" y="669"/>
                      </a:cubicBezTo>
                      <a:cubicBezTo>
                        <a:pt x="3411" y="995"/>
                        <a:pt x="3884" y="1157"/>
                        <a:pt x="4357" y="1157"/>
                      </a:cubicBezTo>
                      <a:cubicBezTo>
                        <a:pt x="4830" y="1157"/>
                        <a:pt x="5303" y="995"/>
                        <a:pt x="5691" y="669"/>
                      </a:cubicBezTo>
                      <a:cubicBezTo>
                        <a:pt x="6079" y="995"/>
                        <a:pt x="6559" y="1157"/>
                        <a:pt x="7040" y="1157"/>
                      </a:cubicBezTo>
                      <a:cubicBezTo>
                        <a:pt x="7521" y="1157"/>
                        <a:pt x="8002" y="995"/>
                        <a:pt x="8390" y="669"/>
                      </a:cubicBezTo>
                      <a:cubicBezTo>
                        <a:pt x="8777" y="995"/>
                        <a:pt x="9250" y="1157"/>
                        <a:pt x="9723" y="1157"/>
                      </a:cubicBezTo>
                      <a:cubicBezTo>
                        <a:pt x="10196" y="1157"/>
                        <a:pt x="10669" y="995"/>
                        <a:pt x="11057" y="669"/>
                      </a:cubicBezTo>
                      <a:cubicBezTo>
                        <a:pt x="11450" y="1005"/>
                        <a:pt x="11931" y="1171"/>
                        <a:pt x="12407" y="1171"/>
                      </a:cubicBezTo>
                      <a:cubicBezTo>
                        <a:pt x="12983" y="1171"/>
                        <a:pt x="13551" y="928"/>
                        <a:pt x="13942" y="452"/>
                      </a:cubicBezTo>
                      <a:cubicBezTo>
                        <a:pt x="14066" y="328"/>
                        <a:pt x="14035" y="173"/>
                        <a:pt x="13911" y="80"/>
                      </a:cubicBezTo>
                      <a:lnTo>
                        <a:pt x="13942" y="80"/>
                      </a:lnTo>
                      <a:cubicBezTo>
                        <a:pt x="13888" y="25"/>
                        <a:pt x="13821" y="1"/>
                        <a:pt x="137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71;p44">
                  <a:extLst>
                    <a:ext uri="{FF2B5EF4-FFF2-40B4-BE49-F238E27FC236}">
                      <a16:creationId xmlns:a16="http://schemas.microsoft.com/office/drawing/2014/main" id="{96139310-1AED-424C-B841-2EAC3D76AC8B}"/>
                    </a:ext>
                  </a:extLst>
                </p:cNvPr>
                <p:cNvSpPr/>
                <p:nvPr/>
              </p:nvSpPr>
              <p:spPr>
                <a:xfrm>
                  <a:off x="3370113" y="2965000"/>
                  <a:ext cx="14000" cy="31425"/>
                </a:xfrm>
                <a:custGeom>
                  <a:avLst/>
                  <a:gdLst/>
                  <a:ahLst/>
                  <a:cxnLst/>
                  <a:rect l="l" t="t" r="r" b="b"/>
                  <a:pathLst>
                    <a:path w="560" h="1257" extrusionOk="0">
                      <a:moveTo>
                        <a:pt x="268" y="0"/>
                      </a:moveTo>
                      <a:cubicBezTo>
                        <a:pt x="140" y="0"/>
                        <a:pt x="16" y="78"/>
                        <a:pt x="1" y="233"/>
                      </a:cubicBezTo>
                      <a:lnTo>
                        <a:pt x="1" y="977"/>
                      </a:lnTo>
                      <a:cubicBezTo>
                        <a:pt x="1" y="1132"/>
                        <a:pt x="125" y="1256"/>
                        <a:pt x="280" y="1256"/>
                      </a:cubicBezTo>
                      <a:cubicBezTo>
                        <a:pt x="435" y="1256"/>
                        <a:pt x="559" y="1132"/>
                        <a:pt x="559" y="977"/>
                      </a:cubicBezTo>
                      <a:lnTo>
                        <a:pt x="559" y="233"/>
                      </a:lnTo>
                      <a:cubicBezTo>
                        <a:pt x="528" y="78"/>
                        <a:pt x="396" y="0"/>
                        <a:pt x="2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72;p44">
                  <a:extLst>
                    <a:ext uri="{FF2B5EF4-FFF2-40B4-BE49-F238E27FC236}">
                      <a16:creationId xmlns:a16="http://schemas.microsoft.com/office/drawing/2014/main" id="{2A76A04E-12CA-41A0-9BB0-8AD98861013B}"/>
                    </a:ext>
                  </a:extLst>
                </p:cNvPr>
                <p:cNvSpPr/>
                <p:nvPr/>
              </p:nvSpPr>
              <p:spPr>
                <a:xfrm>
                  <a:off x="3370113" y="3021100"/>
                  <a:ext cx="14000" cy="39100"/>
                </a:xfrm>
                <a:custGeom>
                  <a:avLst/>
                  <a:gdLst/>
                  <a:ahLst/>
                  <a:cxnLst/>
                  <a:rect l="l" t="t" r="r" b="b"/>
                  <a:pathLst>
                    <a:path w="560" h="1564" extrusionOk="0">
                      <a:moveTo>
                        <a:pt x="327" y="0"/>
                      </a:moveTo>
                      <a:cubicBezTo>
                        <a:pt x="312" y="0"/>
                        <a:pt x="296" y="2"/>
                        <a:pt x="280" y="5"/>
                      </a:cubicBezTo>
                      <a:cubicBezTo>
                        <a:pt x="125" y="5"/>
                        <a:pt x="1" y="98"/>
                        <a:pt x="1" y="253"/>
                      </a:cubicBezTo>
                      <a:lnTo>
                        <a:pt x="1" y="1308"/>
                      </a:lnTo>
                      <a:cubicBezTo>
                        <a:pt x="1" y="1478"/>
                        <a:pt x="140" y="1564"/>
                        <a:pt x="280" y="1564"/>
                      </a:cubicBezTo>
                      <a:cubicBezTo>
                        <a:pt x="420" y="1564"/>
                        <a:pt x="559" y="1478"/>
                        <a:pt x="559" y="1308"/>
                      </a:cubicBezTo>
                      <a:lnTo>
                        <a:pt x="559" y="253"/>
                      </a:lnTo>
                      <a:cubicBezTo>
                        <a:pt x="559" y="114"/>
                        <a:pt x="460" y="0"/>
                        <a:pt x="3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73;p44">
                  <a:extLst>
                    <a:ext uri="{FF2B5EF4-FFF2-40B4-BE49-F238E27FC236}">
                      <a16:creationId xmlns:a16="http://schemas.microsoft.com/office/drawing/2014/main" id="{C5EAD664-696D-4A13-960D-2BAC42093EB4}"/>
                    </a:ext>
                  </a:extLst>
                </p:cNvPr>
                <p:cNvSpPr/>
                <p:nvPr/>
              </p:nvSpPr>
              <p:spPr>
                <a:xfrm>
                  <a:off x="3504288" y="2963825"/>
                  <a:ext cx="13975" cy="31425"/>
                </a:xfrm>
                <a:custGeom>
                  <a:avLst/>
                  <a:gdLst/>
                  <a:ahLst/>
                  <a:cxnLst/>
                  <a:rect l="l" t="t" r="r" b="b"/>
                  <a:pathLst>
                    <a:path w="559" h="1257" extrusionOk="0">
                      <a:moveTo>
                        <a:pt x="279" y="0"/>
                      </a:moveTo>
                      <a:cubicBezTo>
                        <a:pt x="124" y="0"/>
                        <a:pt x="0" y="125"/>
                        <a:pt x="0" y="280"/>
                      </a:cubicBezTo>
                      <a:lnTo>
                        <a:pt x="0" y="1024"/>
                      </a:lnTo>
                      <a:cubicBezTo>
                        <a:pt x="16" y="1179"/>
                        <a:pt x="148" y="1257"/>
                        <a:pt x="279" y="1257"/>
                      </a:cubicBezTo>
                      <a:cubicBezTo>
                        <a:pt x="411" y="1257"/>
                        <a:pt x="543" y="1179"/>
                        <a:pt x="559" y="1024"/>
                      </a:cubicBezTo>
                      <a:lnTo>
                        <a:pt x="559" y="280"/>
                      </a:lnTo>
                      <a:cubicBezTo>
                        <a:pt x="559" y="125"/>
                        <a:pt x="434"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74;p44">
                  <a:extLst>
                    <a:ext uri="{FF2B5EF4-FFF2-40B4-BE49-F238E27FC236}">
                      <a16:creationId xmlns:a16="http://schemas.microsoft.com/office/drawing/2014/main" id="{9EC1743A-5A35-4728-83CA-26874C34AE85}"/>
                    </a:ext>
                  </a:extLst>
                </p:cNvPr>
                <p:cNvSpPr/>
                <p:nvPr/>
              </p:nvSpPr>
              <p:spPr>
                <a:xfrm>
                  <a:off x="3504288" y="3021100"/>
                  <a:ext cx="13975" cy="39100"/>
                </a:xfrm>
                <a:custGeom>
                  <a:avLst/>
                  <a:gdLst/>
                  <a:ahLst/>
                  <a:cxnLst/>
                  <a:rect l="l" t="t" r="r" b="b"/>
                  <a:pathLst>
                    <a:path w="559" h="1564" extrusionOk="0">
                      <a:moveTo>
                        <a:pt x="232" y="0"/>
                      </a:moveTo>
                      <a:cubicBezTo>
                        <a:pt x="100" y="0"/>
                        <a:pt x="0" y="114"/>
                        <a:pt x="0" y="253"/>
                      </a:cubicBezTo>
                      <a:lnTo>
                        <a:pt x="0" y="1308"/>
                      </a:lnTo>
                      <a:cubicBezTo>
                        <a:pt x="0" y="1478"/>
                        <a:pt x="140" y="1564"/>
                        <a:pt x="279" y="1564"/>
                      </a:cubicBezTo>
                      <a:cubicBezTo>
                        <a:pt x="419" y="1564"/>
                        <a:pt x="559" y="1478"/>
                        <a:pt x="559" y="1308"/>
                      </a:cubicBezTo>
                      <a:lnTo>
                        <a:pt x="559" y="253"/>
                      </a:lnTo>
                      <a:cubicBezTo>
                        <a:pt x="559" y="98"/>
                        <a:pt x="434" y="5"/>
                        <a:pt x="279" y="5"/>
                      </a:cubicBezTo>
                      <a:cubicBezTo>
                        <a:pt x="263" y="2"/>
                        <a:pt x="247" y="0"/>
                        <a:pt x="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75;p44">
                  <a:extLst>
                    <a:ext uri="{FF2B5EF4-FFF2-40B4-BE49-F238E27FC236}">
                      <a16:creationId xmlns:a16="http://schemas.microsoft.com/office/drawing/2014/main" id="{520CC6C1-7525-4DDE-9336-0C86777A416E}"/>
                    </a:ext>
                  </a:extLst>
                </p:cNvPr>
                <p:cNvSpPr/>
                <p:nvPr/>
              </p:nvSpPr>
              <p:spPr>
                <a:xfrm>
                  <a:off x="3269313" y="2804850"/>
                  <a:ext cx="349000" cy="292000"/>
                </a:xfrm>
                <a:custGeom>
                  <a:avLst/>
                  <a:gdLst/>
                  <a:ahLst/>
                  <a:cxnLst/>
                  <a:rect l="l" t="t" r="r" b="b"/>
                  <a:pathLst>
                    <a:path w="13960" h="11680" extrusionOk="0">
                      <a:moveTo>
                        <a:pt x="4297" y="4266"/>
                      </a:moveTo>
                      <a:cubicBezTo>
                        <a:pt x="4832" y="4266"/>
                        <a:pt x="5367" y="4622"/>
                        <a:pt x="5367" y="5336"/>
                      </a:cubicBezTo>
                      <a:lnTo>
                        <a:pt x="5367" y="10671"/>
                      </a:lnTo>
                      <a:cubicBezTo>
                        <a:pt x="5072" y="10981"/>
                        <a:pt x="4684" y="11136"/>
                        <a:pt x="4297" y="11136"/>
                      </a:cubicBezTo>
                      <a:cubicBezTo>
                        <a:pt x="3909" y="11136"/>
                        <a:pt x="3521" y="10981"/>
                        <a:pt x="3226" y="10671"/>
                      </a:cubicBezTo>
                      <a:lnTo>
                        <a:pt x="3226" y="5336"/>
                      </a:lnTo>
                      <a:cubicBezTo>
                        <a:pt x="3226" y="4622"/>
                        <a:pt x="3761" y="4266"/>
                        <a:pt x="4297" y="4266"/>
                      </a:cubicBezTo>
                      <a:close/>
                      <a:moveTo>
                        <a:pt x="9663" y="4196"/>
                      </a:moveTo>
                      <a:cubicBezTo>
                        <a:pt x="10221" y="4196"/>
                        <a:pt x="10780" y="4576"/>
                        <a:pt x="10733" y="5336"/>
                      </a:cubicBezTo>
                      <a:lnTo>
                        <a:pt x="10733" y="10671"/>
                      </a:lnTo>
                      <a:cubicBezTo>
                        <a:pt x="10454" y="10981"/>
                        <a:pt x="10082" y="11136"/>
                        <a:pt x="9678" y="11136"/>
                      </a:cubicBezTo>
                      <a:cubicBezTo>
                        <a:pt x="9275" y="11136"/>
                        <a:pt x="8872" y="10981"/>
                        <a:pt x="8593" y="10671"/>
                      </a:cubicBezTo>
                      <a:lnTo>
                        <a:pt x="8593" y="5336"/>
                      </a:lnTo>
                      <a:cubicBezTo>
                        <a:pt x="8546" y="4576"/>
                        <a:pt x="9105" y="4196"/>
                        <a:pt x="9663" y="4196"/>
                      </a:cubicBezTo>
                      <a:close/>
                      <a:moveTo>
                        <a:pt x="13432" y="528"/>
                      </a:moveTo>
                      <a:lnTo>
                        <a:pt x="13432" y="1303"/>
                      </a:lnTo>
                      <a:lnTo>
                        <a:pt x="8220" y="1303"/>
                      </a:lnTo>
                      <a:cubicBezTo>
                        <a:pt x="8065" y="1303"/>
                        <a:pt x="7941" y="1427"/>
                        <a:pt x="7941" y="1583"/>
                      </a:cubicBezTo>
                      <a:cubicBezTo>
                        <a:pt x="7941" y="1738"/>
                        <a:pt x="8065" y="1862"/>
                        <a:pt x="8220" y="1862"/>
                      </a:cubicBezTo>
                      <a:lnTo>
                        <a:pt x="13432" y="1862"/>
                      </a:lnTo>
                      <a:lnTo>
                        <a:pt x="13401" y="10671"/>
                      </a:lnTo>
                      <a:cubicBezTo>
                        <a:pt x="13122" y="10981"/>
                        <a:pt x="12742" y="11136"/>
                        <a:pt x="12358" y="11136"/>
                      </a:cubicBezTo>
                      <a:cubicBezTo>
                        <a:pt x="11974" y="11136"/>
                        <a:pt x="11586" y="10981"/>
                        <a:pt x="11291" y="10671"/>
                      </a:cubicBezTo>
                      <a:lnTo>
                        <a:pt x="11291" y="5336"/>
                      </a:lnTo>
                      <a:cubicBezTo>
                        <a:pt x="11291" y="4266"/>
                        <a:pt x="10485" y="3731"/>
                        <a:pt x="9678" y="3731"/>
                      </a:cubicBezTo>
                      <a:cubicBezTo>
                        <a:pt x="8872" y="3731"/>
                        <a:pt x="8065" y="4266"/>
                        <a:pt x="8065" y="5336"/>
                      </a:cubicBezTo>
                      <a:lnTo>
                        <a:pt x="8065" y="10671"/>
                      </a:lnTo>
                      <a:cubicBezTo>
                        <a:pt x="7771" y="10981"/>
                        <a:pt x="7383" y="11136"/>
                        <a:pt x="6995" y="11136"/>
                      </a:cubicBezTo>
                      <a:cubicBezTo>
                        <a:pt x="6607" y="11136"/>
                        <a:pt x="6220" y="10981"/>
                        <a:pt x="5925" y="10671"/>
                      </a:cubicBezTo>
                      <a:lnTo>
                        <a:pt x="5925" y="5336"/>
                      </a:lnTo>
                      <a:cubicBezTo>
                        <a:pt x="5925" y="4266"/>
                        <a:pt x="5119" y="3731"/>
                        <a:pt x="4312" y="3731"/>
                      </a:cubicBezTo>
                      <a:cubicBezTo>
                        <a:pt x="3506" y="3731"/>
                        <a:pt x="2699" y="4266"/>
                        <a:pt x="2699" y="5336"/>
                      </a:cubicBezTo>
                      <a:lnTo>
                        <a:pt x="2699" y="10671"/>
                      </a:lnTo>
                      <a:cubicBezTo>
                        <a:pt x="2420" y="10981"/>
                        <a:pt x="2017" y="11136"/>
                        <a:pt x="1613" y="11136"/>
                      </a:cubicBezTo>
                      <a:cubicBezTo>
                        <a:pt x="1210" y="11136"/>
                        <a:pt x="838" y="10981"/>
                        <a:pt x="559" y="10671"/>
                      </a:cubicBezTo>
                      <a:lnTo>
                        <a:pt x="559" y="1862"/>
                      </a:lnTo>
                      <a:lnTo>
                        <a:pt x="5770" y="1862"/>
                      </a:lnTo>
                      <a:cubicBezTo>
                        <a:pt x="5894" y="1862"/>
                        <a:pt x="6018" y="1738"/>
                        <a:pt x="6018" y="1583"/>
                      </a:cubicBezTo>
                      <a:cubicBezTo>
                        <a:pt x="6018" y="1427"/>
                        <a:pt x="5894" y="1303"/>
                        <a:pt x="5770" y="1303"/>
                      </a:cubicBezTo>
                      <a:lnTo>
                        <a:pt x="559" y="1303"/>
                      </a:lnTo>
                      <a:lnTo>
                        <a:pt x="559" y="528"/>
                      </a:lnTo>
                      <a:close/>
                      <a:moveTo>
                        <a:pt x="280" y="1"/>
                      </a:moveTo>
                      <a:cubicBezTo>
                        <a:pt x="124" y="1"/>
                        <a:pt x="0" y="125"/>
                        <a:pt x="0" y="280"/>
                      </a:cubicBezTo>
                      <a:lnTo>
                        <a:pt x="0" y="10795"/>
                      </a:lnTo>
                      <a:cubicBezTo>
                        <a:pt x="0" y="10857"/>
                        <a:pt x="31" y="10919"/>
                        <a:pt x="62" y="10950"/>
                      </a:cubicBezTo>
                      <a:cubicBezTo>
                        <a:pt x="470" y="11426"/>
                        <a:pt x="1046" y="11669"/>
                        <a:pt x="1626" y="11669"/>
                      </a:cubicBezTo>
                      <a:cubicBezTo>
                        <a:pt x="2104" y="11669"/>
                        <a:pt x="2586" y="11504"/>
                        <a:pt x="2978" y="11167"/>
                      </a:cubicBezTo>
                      <a:cubicBezTo>
                        <a:pt x="3350" y="11509"/>
                        <a:pt x="3823" y="11679"/>
                        <a:pt x="4300" y="11679"/>
                      </a:cubicBezTo>
                      <a:cubicBezTo>
                        <a:pt x="4777" y="11679"/>
                        <a:pt x="5258" y="11509"/>
                        <a:pt x="5646" y="11167"/>
                      </a:cubicBezTo>
                      <a:cubicBezTo>
                        <a:pt x="6034" y="11509"/>
                        <a:pt x="6514" y="11679"/>
                        <a:pt x="6995" y="11679"/>
                      </a:cubicBezTo>
                      <a:cubicBezTo>
                        <a:pt x="7476" y="11679"/>
                        <a:pt x="7957" y="11509"/>
                        <a:pt x="8345" y="11167"/>
                      </a:cubicBezTo>
                      <a:cubicBezTo>
                        <a:pt x="8717" y="11509"/>
                        <a:pt x="9190" y="11679"/>
                        <a:pt x="9667" y="11679"/>
                      </a:cubicBezTo>
                      <a:cubicBezTo>
                        <a:pt x="10144" y="11679"/>
                        <a:pt x="10624" y="11509"/>
                        <a:pt x="11012" y="11167"/>
                      </a:cubicBezTo>
                      <a:cubicBezTo>
                        <a:pt x="11405" y="11504"/>
                        <a:pt x="11886" y="11669"/>
                        <a:pt x="12362" y="11669"/>
                      </a:cubicBezTo>
                      <a:cubicBezTo>
                        <a:pt x="12938" y="11669"/>
                        <a:pt x="13506" y="11426"/>
                        <a:pt x="13897" y="10950"/>
                      </a:cubicBezTo>
                      <a:cubicBezTo>
                        <a:pt x="13959" y="10919"/>
                        <a:pt x="13959" y="10857"/>
                        <a:pt x="13959" y="10795"/>
                      </a:cubicBezTo>
                      <a:lnTo>
                        <a:pt x="13959" y="280"/>
                      </a:lnTo>
                      <a:cubicBezTo>
                        <a:pt x="13959" y="125"/>
                        <a:pt x="13835" y="1"/>
                        <a:pt x="13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76;p44">
                  <a:extLst>
                    <a:ext uri="{FF2B5EF4-FFF2-40B4-BE49-F238E27FC236}">
                      <a16:creationId xmlns:a16="http://schemas.microsoft.com/office/drawing/2014/main" id="{CE65BDF4-66D0-42EA-8575-CD2235D2EA48}"/>
                    </a:ext>
                  </a:extLst>
                </p:cNvPr>
                <p:cNvSpPr/>
                <p:nvPr/>
              </p:nvSpPr>
              <p:spPr>
                <a:xfrm>
                  <a:off x="3436813" y="2838200"/>
                  <a:ext cx="14750" cy="13200"/>
                </a:xfrm>
                <a:custGeom>
                  <a:avLst/>
                  <a:gdLst/>
                  <a:ahLst/>
                  <a:cxnLst/>
                  <a:rect l="l" t="t" r="r" b="b"/>
                  <a:pathLst>
                    <a:path w="590" h="528" extrusionOk="0">
                      <a:moveTo>
                        <a:pt x="280" y="0"/>
                      </a:moveTo>
                      <a:cubicBezTo>
                        <a:pt x="218" y="0"/>
                        <a:pt x="156" y="0"/>
                        <a:pt x="94" y="62"/>
                      </a:cubicBezTo>
                      <a:cubicBezTo>
                        <a:pt x="1" y="187"/>
                        <a:pt x="1" y="342"/>
                        <a:pt x="94" y="466"/>
                      </a:cubicBezTo>
                      <a:cubicBezTo>
                        <a:pt x="156" y="497"/>
                        <a:pt x="218" y="528"/>
                        <a:pt x="280" y="528"/>
                      </a:cubicBezTo>
                      <a:cubicBezTo>
                        <a:pt x="373" y="528"/>
                        <a:pt x="435" y="497"/>
                        <a:pt x="497" y="466"/>
                      </a:cubicBezTo>
                      <a:cubicBezTo>
                        <a:pt x="590" y="342"/>
                        <a:pt x="590" y="187"/>
                        <a:pt x="497" y="62"/>
                      </a:cubicBezTo>
                      <a:cubicBezTo>
                        <a:pt x="435" y="0"/>
                        <a:pt x="373"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602;p44">
                <a:extLst>
                  <a:ext uri="{FF2B5EF4-FFF2-40B4-BE49-F238E27FC236}">
                    <a16:creationId xmlns:a16="http://schemas.microsoft.com/office/drawing/2014/main" id="{EBB2BBD6-8707-4C1C-936A-828E630DEAAA}"/>
                  </a:ext>
                </a:extLst>
              </p:cNvPr>
              <p:cNvSpPr txBox="1"/>
              <p:nvPr/>
            </p:nvSpPr>
            <p:spPr>
              <a:xfrm>
                <a:off x="1242399" y="3126832"/>
                <a:ext cx="1724100" cy="335700"/>
              </a:xfrm>
              <a:prstGeom prst="rect">
                <a:avLst/>
              </a:prstGeom>
              <a:solidFill>
                <a:srgbClr val="C4A4A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Arial Nova Light" panose="020B0304020202020204" pitchFamily="34" charset="0"/>
                    <a:ea typeface="Fira Sans Extra Condensed SemiBold"/>
                    <a:cs typeface="Fira Sans Extra Condensed SemiBold"/>
                    <a:sym typeface="Fira Sans Extra Condensed SemiBold"/>
                  </a:rPr>
                  <a:t>Offentlig sektor</a:t>
                </a:r>
                <a:endParaRPr sz="1600">
                  <a:solidFill>
                    <a:srgbClr val="000000"/>
                  </a:solidFill>
                  <a:latin typeface="Arial Nova Light" panose="020B0304020202020204" pitchFamily="34" charset="0"/>
                  <a:ea typeface="Fira Sans Extra Condensed SemiBold"/>
                  <a:cs typeface="Fira Sans Extra Condensed SemiBold"/>
                  <a:sym typeface="Fira Sans Extra Condensed SemiBold"/>
                </a:endParaRPr>
              </a:p>
            </p:txBody>
          </p:sp>
        </p:grpSp>
        <p:cxnSp>
          <p:nvCxnSpPr>
            <p:cNvPr id="115" name="Google Shape;1604;p44">
              <a:extLst>
                <a:ext uri="{FF2B5EF4-FFF2-40B4-BE49-F238E27FC236}">
                  <a16:creationId xmlns:a16="http://schemas.microsoft.com/office/drawing/2014/main" id="{37E1FC92-6EAC-4A3B-9579-835B92436D05}"/>
                </a:ext>
              </a:extLst>
            </p:cNvPr>
            <p:cNvCxnSpPr>
              <a:stCxn id="113" idx="2"/>
              <a:endCxn id="63" idx="0"/>
            </p:cNvCxnSpPr>
            <p:nvPr/>
          </p:nvCxnSpPr>
          <p:spPr>
            <a:xfrm>
              <a:off x="2104449" y="3462532"/>
              <a:ext cx="900" cy="533400"/>
            </a:xfrm>
            <a:prstGeom prst="straightConnector1">
              <a:avLst/>
            </a:prstGeom>
            <a:noFill/>
            <a:ln w="19050" cap="flat" cmpd="sng">
              <a:solidFill>
                <a:schemeClr val="dk1"/>
              </a:solidFill>
              <a:prstDash val="dash"/>
              <a:round/>
              <a:headEnd type="none" w="med" len="med"/>
              <a:tailEnd type="none" w="med" len="med"/>
            </a:ln>
          </p:spPr>
        </p:cxnSp>
      </p:grpSp>
      <p:sp>
        <p:nvSpPr>
          <p:cNvPr id="122" name="textruta 121">
            <a:extLst>
              <a:ext uri="{FF2B5EF4-FFF2-40B4-BE49-F238E27FC236}">
                <a16:creationId xmlns:a16="http://schemas.microsoft.com/office/drawing/2014/main" id="{750B04A7-6D4B-4EED-90D2-EB55BF5D19F0}"/>
              </a:ext>
            </a:extLst>
          </p:cNvPr>
          <p:cNvSpPr txBox="1"/>
          <p:nvPr/>
        </p:nvSpPr>
        <p:spPr>
          <a:xfrm>
            <a:off x="695999" y="1229653"/>
            <a:ext cx="8640355" cy="430887"/>
          </a:xfrm>
          <a:prstGeom prst="rect">
            <a:avLst/>
          </a:prstGeom>
          <a:noFill/>
        </p:spPr>
        <p:txBody>
          <a:bodyPr wrap="square" rtlCol="0">
            <a:spAutoFit/>
          </a:bodyPr>
          <a:lstStyle/>
          <a:p>
            <a:r>
              <a:rPr lang="sv-SE"/>
              <a:t>Alla utom privatpersoner kan söka stödet, såsom:</a:t>
            </a:r>
          </a:p>
        </p:txBody>
      </p:sp>
      <p:pic>
        <p:nvPicPr>
          <p:cNvPr id="123" name="Bildobjekt 122">
            <a:extLst>
              <a:ext uri="{FF2B5EF4-FFF2-40B4-BE49-F238E27FC236}">
                <a16:creationId xmlns:a16="http://schemas.microsoft.com/office/drawing/2014/main" id="{67F324A3-4690-491E-A2C6-29D83810726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 t="5082" r="51245" b="21004"/>
          <a:stretch/>
        </p:blipFill>
        <p:spPr>
          <a:xfrm>
            <a:off x="9661734" y="13793"/>
            <a:ext cx="6624736" cy="6858000"/>
          </a:xfrm>
          <a:prstGeom prst="parallelogram">
            <a:avLst/>
          </a:prstGeom>
        </p:spPr>
      </p:pic>
      <p:grpSp>
        <p:nvGrpSpPr>
          <p:cNvPr id="147" name="Grupp 146">
            <a:extLst>
              <a:ext uri="{FF2B5EF4-FFF2-40B4-BE49-F238E27FC236}">
                <a16:creationId xmlns:a16="http://schemas.microsoft.com/office/drawing/2014/main" id="{EE1FBA2F-D65A-46FE-BB67-1D5D2C0922CF}"/>
              </a:ext>
            </a:extLst>
          </p:cNvPr>
          <p:cNvGrpSpPr/>
          <p:nvPr/>
        </p:nvGrpSpPr>
        <p:grpSpPr>
          <a:xfrm>
            <a:off x="7177455" y="2392141"/>
            <a:ext cx="2554889" cy="2781622"/>
            <a:chOff x="6753324" y="3146325"/>
            <a:chExt cx="2554889" cy="2781622"/>
          </a:xfrm>
        </p:grpSpPr>
        <p:cxnSp>
          <p:nvCxnSpPr>
            <p:cNvPr id="117" name="Google Shape;1606;p44">
              <a:extLst>
                <a:ext uri="{FF2B5EF4-FFF2-40B4-BE49-F238E27FC236}">
                  <a16:creationId xmlns:a16="http://schemas.microsoft.com/office/drawing/2014/main" id="{6B19901A-7A09-46C2-83EC-338A08C303D6}"/>
                </a:ext>
              </a:extLst>
            </p:cNvPr>
            <p:cNvCxnSpPr>
              <a:stCxn id="114" idx="2"/>
              <a:endCxn id="69" idx="0"/>
            </p:cNvCxnSpPr>
            <p:nvPr/>
          </p:nvCxnSpPr>
          <p:spPr>
            <a:xfrm>
              <a:off x="7940752" y="3482025"/>
              <a:ext cx="6422" cy="513922"/>
            </a:xfrm>
            <a:prstGeom prst="straightConnector1">
              <a:avLst/>
            </a:prstGeom>
            <a:noFill/>
            <a:ln w="19050" cap="flat" cmpd="sng">
              <a:solidFill>
                <a:schemeClr val="dk1"/>
              </a:solidFill>
              <a:prstDash val="dash"/>
              <a:round/>
              <a:headEnd type="none" w="med" len="med"/>
              <a:tailEnd type="none" w="med" len="med"/>
            </a:ln>
          </p:spPr>
        </p:cxnSp>
        <p:grpSp>
          <p:nvGrpSpPr>
            <p:cNvPr id="146" name="Grupp 145">
              <a:extLst>
                <a:ext uri="{FF2B5EF4-FFF2-40B4-BE49-F238E27FC236}">
                  <a16:creationId xmlns:a16="http://schemas.microsoft.com/office/drawing/2014/main" id="{83BD5FC8-E81E-4E32-87BB-9A0224D4384D}"/>
                </a:ext>
              </a:extLst>
            </p:cNvPr>
            <p:cNvGrpSpPr/>
            <p:nvPr/>
          </p:nvGrpSpPr>
          <p:grpSpPr>
            <a:xfrm>
              <a:off x="6753324" y="3146325"/>
              <a:ext cx="2554889" cy="2781622"/>
              <a:chOff x="6753324" y="3146325"/>
              <a:chExt cx="2554889" cy="2781622"/>
            </a:xfrm>
          </p:grpSpPr>
          <p:sp>
            <p:nvSpPr>
              <p:cNvPr id="69" name="Google Shape;1558;p44">
                <a:extLst>
                  <a:ext uri="{FF2B5EF4-FFF2-40B4-BE49-F238E27FC236}">
                    <a16:creationId xmlns:a16="http://schemas.microsoft.com/office/drawing/2014/main" id="{DCA30BDB-1935-41BB-A9F7-1C49C1C0A39A}"/>
                  </a:ext>
                </a:extLst>
              </p:cNvPr>
              <p:cNvSpPr/>
              <p:nvPr/>
            </p:nvSpPr>
            <p:spPr>
              <a:xfrm>
                <a:off x="6753324" y="3995947"/>
                <a:ext cx="2387700" cy="19320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1562;p44">
                <a:extLst>
                  <a:ext uri="{FF2B5EF4-FFF2-40B4-BE49-F238E27FC236}">
                    <a16:creationId xmlns:a16="http://schemas.microsoft.com/office/drawing/2014/main" id="{D74E1309-1145-4C7E-95E3-EDE85B00A336}"/>
                  </a:ext>
                </a:extLst>
              </p:cNvPr>
              <p:cNvSpPr/>
              <p:nvPr/>
            </p:nvSpPr>
            <p:spPr>
              <a:xfrm>
                <a:off x="7595573" y="4121863"/>
                <a:ext cx="703200" cy="703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03;p44">
                <a:extLst>
                  <a:ext uri="{FF2B5EF4-FFF2-40B4-BE49-F238E27FC236}">
                    <a16:creationId xmlns:a16="http://schemas.microsoft.com/office/drawing/2014/main" id="{F496ECB1-4431-4895-BD61-D3A7633A5BA3}"/>
                  </a:ext>
                </a:extLst>
              </p:cNvPr>
              <p:cNvSpPr txBox="1"/>
              <p:nvPr/>
            </p:nvSpPr>
            <p:spPr>
              <a:xfrm>
                <a:off x="7078702" y="3146325"/>
                <a:ext cx="1724100" cy="335700"/>
              </a:xfrm>
              <a:prstGeom prst="rect">
                <a:avLst/>
              </a:prstGeom>
              <a:solidFill>
                <a:srgbClr val="8B91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Arial Nova Light" panose="020B0304020202020204" pitchFamily="34" charset="0"/>
                    <a:ea typeface="Fira Sans Extra Condensed SemiBold"/>
                    <a:cs typeface="Fira Sans Extra Condensed SemiBold"/>
                    <a:sym typeface="Fira Sans Extra Condensed SemiBold"/>
                  </a:rPr>
                  <a:t>Organisationer</a:t>
                </a:r>
                <a:endParaRPr sz="1600">
                  <a:solidFill>
                    <a:srgbClr val="000000"/>
                  </a:solidFill>
                  <a:latin typeface="Arial Nova Light" panose="020B0304020202020204" pitchFamily="34" charset="0"/>
                  <a:ea typeface="Fira Sans Extra Condensed SemiBold"/>
                  <a:cs typeface="Fira Sans Extra Condensed SemiBold"/>
                  <a:sym typeface="Fira Sans Extra Condensed SemiBold"/>
                </a:endParaRPr>
              </a:p>
            </p:txBody>
          </p:sp>
          <p:grpSp>
            <p:nvGrpSpPr>
              <p:cNvPr id="124" name="Google Shape;2613;p58">
                <a:extLst>
                  <a:ext uri="{FF2B5EF4-FFF2-40B4-BE49-F238E27FC236}">
                    <a16:creationId xmlns:a16="http://schemas.microsoft.com/office/drawing/2014/main" id="{7B0E89D0-25CD-4D55-93C5-CE23AD5C64CD}"/>
                  </a:ext>
                </a:extLst>
              </p:cNvPr>
              <p:cNvGrpSpPr/>
              <p:nvPr/>
            </p:nvGrpSpPr>
            <p:grpSpPr>
              <a:xfrm>
                <a:off x="7740360" y="4287426"/>
                <a:ext cx="401692" cy="397205"/>
                <a:chOff x="4020763" y="2804200"/>
                <a:chExt cx="353625" cy="349675"/>
              </a:xfrm>
            </p:grpSpPr>
            <p:sp>
              <p:nvSpPr>
                <p:cNvPr id="125" name="Google Shape;2614;p58">
                  <a:extLst>
                    <a:ext uri="{FF2B5EF4-FFF2-40B4-BE49-F238E27FC236}">
                      <a16:creationId xmlns:a16="http://schemas.microsoft.com/office/drawing/2014/main" id="{2DE4474A-89E8-431A-AF80-4D0694CAD8C7}"/>
                    </a:ext>
                  </a:extLst>
                </p:cNvPr>
                <p:cNvSpPr/>
                <p:nvPr/>
              </p:nvSpPr>
              <p:spPr>
                <a:xfrm>
                  <a:off x="4022488" y="3139825"/>
                  <a:ext cx="54900" cy="14050"/>
                </a:xfrm>
                <a:custGeom>
                  <a:avLst/>
                  <a:gdLst/>
                  <a:ahLst/>
                  <a:cxnLst/>
                  <a:rect l="l" t="t" r="r" b="b"/>
                  <a:pathLst>
                    <a:path w="2196" h="562" extrusionOk="0">
                      <a:moveTo>
                        <a:pt x="281" y="1"/>
                      </a:moveTo>
                      <a:cubicBezTo>
                        <a:pt x="0" y="1"/>
                        <a:pt x="0" y="561"/>
                        <a:pt x="281" y="561"/>
                      </a:cubicBezTo>
                      <a:cubicBezTo>
                        <a:pt x="288" y="561"/>
                        <a:pt x="296" y="561"/>
                        <a:pt x="303" y="560"/>
                      </a:cubicBezTo>
                      <a:lnTo>
                        <a:pt x="1885" y="560"/>
                      </a:lnTo>
                      <a:cubicBezTo>
                        <a:pt x="2195" y="529"/>
                        <a:pt x="2195" y="64"/>
                        <a:pt x="1885" y="2"/>
                      </a:cubicBezTo>
                      <a:lnTo>
                        <a:pt x="303" y="2"/>
                      </a:lnTo>
                      <a:cubicBezTo>
                        <a:pt x="296" y="1"/>
                        <a:pt x="288"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15;p58">
                  <a:extLst>
                    <a:ext uri="{FF2B5EF4-FFF2-40B4-BE49-F238E27FC236}">
                      <a16:creationId xmlns:a16="http://schemas.microsoft.com/office/drawing/2014/main" id="{51400338-73A6-4EF6-AFB4-02519C6F7281}"/>
                    </a:ext>
                  </a:extLst>
                </p:cNvPr>
                <p:cNvSpPr/>
                <p:nvPr/>
              </p:nvSpPr>
              <p:spPr>
                <a:xfrm>
                  <a:off x="4318713" y="3139825"/>
                  <a:ext cx="54900" cy="14050"/>
                </a:xfrm>
                <a:custGeom>
                  <a:avLst/>
                  <a:gdLst/>
                  <a:ahLst/>
                  <a:cxnLst/>
                  <a:rect l="l" t="t" r="r" b="b"/>
                  <a:pathLst>
                    <a:path w="2196" h="562" extrusionOk="0">
                      <a:moveTo>
                        <a:pt x="282" y="1"/>
                      </a:moveTo>
                      <a:cubicBezTo>
                        <a:pt x="1" y="1"/>
                        <a:pt x="1" y="561"/>
                        <a:pt x="282" y="561"/>
                      </a:cubicBezTo>
                      <a:cubicBezTo>
                        <a:pt x="289" y="561"/>
                        <a:pt x="296" y="561"/>
                        <a:pt x="304" y="560"/>
                      </a:cubicBezTo>
                      <a:lnTo>
                        <a:pt x="1855" y="560"/>
                      </a:lnTo>
                      <a:cubicBezTo>
                        <a:pt x="2196" y="529"/>
                        <a:pt x="2196" y="64"/>
                        <a:pt x="1855" y="2"/>
                      </a:cubicBezTo>
                      <a:lnTo>
                        <a:pt x="304" y="2"/>
                      </a:lnTo>
                      <a:cubicBezTo>
                        <a:pt x="296" y="1"/>
                        <a:pt x="289" y="1"/>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16;p58">
                  <a:extLst>
                    <a:ext uri="{FF2B5EF4-FFF2-40B4-BE49-F238E27FC236}">
                      <a16:creationId xmlns:a16="http://schemas.microsoft.com/office/drawing/2014/main" id="{A4E3414F-F818-4565-99D1-9EF700D50E24}"/>
                    </a:ext>
                  </a:extLst>
                </p:cNvPr>
                <p:cNvSpPr/>
                <p:nvPr/>
              </p:nvSpPr>
              <p:spPr>
                <a:xfrm>
                  <a:off x="4171388" y="3139825"/>
                  <a:ext cx="54125" cy="14050"/>
                </a:xfrm>
                <a:custGeom>
                  <a:avLst/>
                  <a:gdLst/>
                  <a:ahLst/>
                  <a:cxnLst/>
                  <a:rect l="l" t="t" r="r" b="b"/>
                  <a:pathLst>
                    <a:path w="2165" h="562" extrusionOk="0">
                      <a:moveTo>
                        <a:pt x="281" y="1"/>
                      </a:moveTo>
                      <a:cubicBezTo>
                        <a:pt x="0" y="1"/>
                        <a:pt x="0" y="561"/>
                        <a:pt x="281" y="561"/>
                      </a:cubicBezTo>
                      <a:cubicBezTo>
                        <a:pt x="288" y="561"/>
                        <a:pt x="295" y="561"/>
                        <a:pt x="303" y="560"/>
                      </a:cubicBezTo>
                      <a:lnTo>
                        <a:pt x="1854" y="560"/>
                      </a:lnTo>
                      <a:cubicBezTo>
                        <a:pt x="2164" y="529"/>
                        <a:pt x="2164" y="64"/>
                        <a:pt x="1854" y="2"/>
                      </a:cubicBezTo>
                      <a:lnTo>
                        <a:pt x="303" y="2"/>
                      </a:lnTo>
                      <a:cubicBezTo>
                        <a:pt x="295" y="1"/>
                        <a:pt x="288"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2617;p58">
                  <a:extLst>
                    <a:ext uri="{FF2B5EF4-FFF2-40B4-BE49-F238E27FC236}">
                      <a16:creationId xmlns:a16="http://schemas.microsoft.com/office/drawing/2014/main" id="{4EEDB7BA-4740-41DD-93A1-278A8608E42B}"/>
                    </a:ext>
                  </a:extLst>
                </p:cNvPr>
                <p:cNvGrpSpPr/>
                <p:nvPr/>
              </p:nvGrpSpPr>
              <p:grpSpPr>
                <a:xfrm>
                  <a:off x="4020763" y="2804200"/>
                  <a:ext cx="353625" cy="342650"/>
                  <a:chOff x="4020763" y="2804200"/>
                  <a:chExt cx="353625" cy="342650"/>
                </a:xfrm>
              </p:grpSpPr>
              <p:sp>
                <p:nvSpPr>
                  <p:cNvPr id="129" name="Google Shape;2618;p58">
                    <a:extLst>
                      <a:ext uri="{FF2B5EF4-FFF2-40B4-BE49-F238E27FC236}">
                        <a16:creationId xmlns:a16="http://schemas.microsoft.com/office/drawing/2014/main" id="{E72C9C87-413B-4043-9AB5-A15B6813F183}"/>
                      </a:ext>
                    </a:extLst>
                  </p:cNvPr>
                  <p:cNvSpPr/>
                  <p:nvPr/>
                </p:nvSpPr>
                <p:spPr>
                  <a:xfrm>
                    <a:off x="4030063" y="3032850"/>
                    <a:ext cx="335025" cy="114000"/>
                  </a:xfrm>
                  <a:custGeom>
                    <a:avLst/>
                    <a:gdLst/>
                    <a:ahLst/>
                    <a:cxnLst/>
                    <a:rect l="l" t="t" r="r" b="b"/>
                    <a:pathLst>
                      <a:path w="13401" h="4560" extrusionOk="0">
                        <a:moveTo>
                          <a:pt x="0" y="0"/>
                        </a:moveTo>
                        <a:lnTo>
                          <a:pt x="0" y="4560"/>
                        </a:lnTo>
                        <a:lnTo>
                          <a:pt x="13401" y="4560"/>
                        </a:lnTo>
                        <a:lnTo>
                          <a:pt x="13401" y="0"/>
                        </a:lnTo>
                        <a:close/>
                      </a:path>
                    </a:pathLst>
                  </a:custGeom>
                  <a:solidFill>
                    <a:srgbClr val="C68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19;p58">
                    <a:extLst>
                      <a:ext uri="{FF2B5EF4-FFF2-40B4-BE49-F238E27FC236}">
                        <a16:creationId xmlns:a16="http://schemas.microsoft.com/office/drawing/2014/main" id="{4E70A20E-DAAE-44A6-AD23-8A4C665A333E}"/>
                      </a:ext>
                    </a:extLst>
                  </p:cNvPr>
                  <p:cNvSpPr/>
                  <p:nvPr/>
                </p:nvSpPr>
                <p:spPr>
                  <a:xfrm>
                    <a:off x="4070388" y="2816100"/>
                    <a:ext cx="77575" cy="102775"/>
                  </a:xfrm>
                  <a:custGeom>
                    <a:avLst/>
                    <a:gdLst/>
                    <a:ahLst/>
                    <a:cxnLst/>
                    <a:rect l="l" t="t" r="r" b="b"/>
                    <a:pathLst>
                      <a:path w="3103" h="4111" extrusionOk="0">
                        <a:moveTo>
                          <a:pt x="1540" y="0"/>
                        </a:moveTo>
                        <a:cubicBezTo>
                          <a:pt x="822" y="0"/>
                          <a:pt x="109" y="450"/>
                          <a:pt x="0" y="1350"/>
                        </a:cubicBezTo>
                        <a:lnTo>
                          <a:pt x="0" y="2249"/>
                        </a:lnTo>
                        <a:lnTo>
                          <a:pt x="1551" y="4110"/>
                        </a:lnTo>
                        <a:lnTo>
                          <a:pt x="3102" y="2249"/>
                        </a:lnTo>
                        <a:lnTo>
                          <a:pt x="3102" y="1350"/>
                        </a:lnTo>
                        <a:cubicBezTo>
                          <a:pt x="2978" y="450"/>
                          <a:pt x="2257" y="0"/>
                          <a:pt x="1540" y="0"/>
                        </a:cubicBez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20;p58">
                    <a:extLst>
                      <a:ext uri="{FF2B5EF4-FFF2-40B4-BE49-F238E27FC236}">
                        <a16:creationId xmlns:a16="http://schemas.microsoft.com/office/drawing/2014/main" id="{51E9F803-DB0C-4CA6-A482-BF1D7AFD8F40}"/>
                      </a:ext>
                    </a:extLst>
                  </p:cNvPr>
                  <p:cNvSpPr/>
                  <p:nvPr/>
                </p:nvSpPr>
                <p:spPr>
                  <a:xfrm>
                    <a:off x="4109163" y="2870775"/>
                    <a:ext cx="48875" cy="109350"/>
                  </a:xfrm>
                  <a:custGeom>
                    <a:avLst/>
                    <a:gdLst/>
                    <a:ahLst/>
                    <a:cxnLst/>
                    <a:rect l="l" t="t" r="r" b="b"/>
                    <a:pathLst>
                      <a:path w="1955" h="4374" extrusionOk="0">
                        <a:moveTo>
                          <a:pt x="1954" y="0"/>
                        </a:moveTo>
                        <a:cubicBezTo>
                          <a:pt x="869" y="0"/>
                          <a:pt x="0" y="1241"/>
                          <a:pt x="0" y="2823"/>
                        </a:cubicBezTo>
                        <a:lnTo>
                          <a:pt x="0" y="4374"/>
                        </a:lnTo>
                        <a:cubicBezTo>
                          <a:pt x="1086" y="4374"/>
                          <a:pt x="1954" y="3816"/>
                          <a:pt x="1954" y="2482"/>
                        </a:cubicBezTo>
                        <a:lnTo>
                          <a:pt x="1954" y="0"/>
                        </a:ln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21;p58">
                    <a:extLst>
                      <a:ext uri="{FF2B5EF4-FFF2-40B4-BE49-F238E27FC236}">
                        <a16:creationId xmlns:a16="http://schemas.microsoft.com/office/drawing/2014/main" id="{B9AA465C-EAF3-4879-BB2C-4C202FF2D570}"/>
                      </a:ext>
                    </a:extLst>
                  </p:cNvPr>
                  <p:cNvSpPr/>
                  <p:nvPr/>
                </p:nvSpPr>
                <p:spPr>
                  <a:xfrm>
                    <a:off x="4060313" y="2870000"/>
                    <a:ext cx="48875" cy="109350"/>
                  </a:xfrm>
                  <a:custGeom>
                    <a:avLst/>
                    <a:gdLst/>
                    <a:ahLst/>
                    <a:cxnLst/>
                    <a:rect l="l" t="t" r="r" b="b"/>
                    <a:pathLst>
                      <a:path w="1955" h="4374" extrusionOk="0">
                        <a:moveTo>
                          <a:pt x="0" y="0"/>
                        </a:moveTo>
                        <a:lnTo>
                          <a:pt x="0" y="2513"/>
                        </a:lnTo>
                        <a:cubicBezTo>
                          <a:pt x="0" y="3816"/>
                          <a:pt x="869" y="4374"/>
                          <a:pt x="1954" y="4374"/>
                        </a:cubicBezTo>
                        <a:lnTo>
                          <a:pt x="1954" y="2823"/>
                        </a:lnTo>
                        <a:cubicBezTo>
                          <a:pt x="1954" y="1272"/>
                          <a:pt x="1086" y="0"/>
                          <a:pt x="0" y="0"/>
                        </a:cubicBez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22;p58">
                    <a:extLst>
                      <a:ext uri="{FF2B5EF4-FFF2-40B4-BE49-F238E27FC236}">
                        <a16:creationId xmlns:a16="http://schemas.microsoft.com/office/drawing/2014/main" id="{C26EC45A-FC5E-4836-953A-447498A3558B}"/>
                      </a:ext>
                    </a:extLst>
                  </p:cNvPr>
                  <p:cNvSpPr/>
                  <p:nvPr/>
                </p:nvSpPr>
                <p:spPr>
                  <a:xfrm>
                    <a:off x="4244863" y="2806400"/>
                    <a:ext cx="83000" cy="112475"/>
                  </a:xfrm>
                  <a:custGeom>
                    <a:avLst/>
                    <a:gdLst/>
                    <a:ahLst/>
                    <a:cxnLst/>
                    <a:rect l="l" t="t" r="r" b="b"/>
                    <a:pathLst>
                      <a:path w="3320" h="4499" extrusionOk="0">
                        <a:moveTo>
                          <a:pt x="1676" y="1"/>
                        </a:moveTo>
                        <a:cubicBezTo>
                          <a:pt x="714" y="1"/>
                          <a:pt x="1" y="838"/>
                          <a:pt x="125" y="1738"/>
                        </a:cubicBezTo>
                        <a:lnTo>
                          <a:pt x="125" y="2637"/>
                        </a:lnTo>
                        <a:lnTo>
                          <a:pt x="1645" y="4498"/>
                        </a:lnTo>
                        <a:lnTo>
                          <a:pt x="3196" y="2637"/>
                        </a:lnTo>
                        <a:lnTo>
                          <a:pt x="3196" y="1738"/>
                        </a:lnTo>
                        <a:cubicBezTo>
                          <a:pt x="3320" y="838"/>
                          <a:pt x="2606" y="1"/>
                          <a:pt x="1676" y="1"/>
                        </a:cubicBez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23;p58">
                    <a:extLst>
                      <a:ext uri="{FF2B5EF4-FFF2-40B4-BE49-F238E27FC236}">
                        <a16:creationId xmlns:a16="http://schemas.microsoft.com/office/drawing/2014/main" id="{7F334D70-4316-458E-9467-2AC72773937B}"/>
                      </a:ext>
                    </a:extLst>
                  </p:cNvPr>
                  <p:cNvSpPr/>
                  <p:nvPr/>
                </p:nvSpPr>
                <p:spPr>
                  <a:xfrm>
                    <a:off x="4237113" y="2870000"/>
                    <a:ext cx="49650" cy="109350"/>
                  </a:xfrm>
                  <a:custGeom>
                    <a:avLst/>
                    <a:gdLst/>
                    <a:ahLst/>
                    <a:cxnLst/>
                    <a:rect l="l" t="t" r="r" b="b"/>
                    <a:pathLst>
                      <a:path w="1986" h="4374" extrusionOk="0">
                        <a:moveTo>
                          <a:pt x="0" y="0"/>
                        </a:moveTo>
                        <a:lnTo>
                          <a:pt x="0" y="2513"/>
                        </a:lnTo>
                        <a:cubicBezTo>
                          <a:pt x="0" y="3816"/>
                          <a:pt x="900" y="4374"/>
                          <a:pt x="1986" y="4374"/>
                        </a:cubicBezTo>
                        <a:lnTo>
                          <a:pt x="1986" y="2823"/>
                        </a:lnTo>
                        <a:cubicBezTo>
                          <a:pt x="1986" y="1272"/>
                          <a:pt x="1086" y="0"/>
                          <a:pt x="0" y="0"/>
                        </a:cubicBez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24;p58">
                    <a:extLst>
                      <a:ext uri="{FF2B5EF4-FFF2-40B4-BE49-F238E27FC236}">
                        <a16:creationId xmlns:a16="http://schemas.microsoft.com/office/drawing/2014/main" id="{88092335-F184-4CFB-BC97-2B7F6A399089}"/>
                      </a:ext>
                    </a:extLst>
                  </p:cNvPr>
                  <p:cNvSpPr/>
                  <p:nvPr/>
                </p:nvSpPr>
                <p:spPr>
                  <a:xfrm>
                    <a:off x="4286738" y="2870775"/>
                    <a:ext cx="48875" cy="109350"/>
                  </a:xfrm>
                  <a:custGeom>
                    <a:avLst/>
                    <a:gdLst/>
                    <a:ahLst/>
                    <a:cxnLst/>
                    <a:rect l="l" t="t" r="r" b="b"/>
                    <a:pathLst>
                      <a:path w="1955" h="4374" extrusionOk="0">
                        <a:moveTo>
                          <a:pt x="1955" y="0"/>
                        </a:moveTo>
                        <a:cubicBezTo>
                          <a:pt x="869" y="0"/>
                          <a:pt x="1" y="1241"/>
                          <a:pt x="1" y="2823"/>
                        </a:cubicBezTo>
                        <a:lnTo>
                          <a:pt x="1" y="4374"/>
                        </a:lnTo>
                        <a:cubicBezTo>
                          <a:pt x="1055" y="4374"/>
                          <a:pt x="1955" y="3816"/>
                          <a:pt x="1955" y="2482"/>
                        </a:cubicBezTo>
                        <a:lnTo>
                          <a:pt x="1955" y="0"/>
                        </a:ln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25;p58">
                    <a:extLst>
                      <a:ext uri="{FF2B5EF4-FFF2-40B4-BE49-F238E27FC236}">
                        <a16:creationId xmlns:a16="http://schemas.microsoft.com/office/drawing/2014/main" id="{75035E3F-4204-483C-BEE4-F4ED997AE15F}"/>
                      </a:ext>
                    </a:extLst>
                  </p:cNvPr>
                  <p:cNvSpPr/>
                  <p:nvPr/>
                </p:nvSpPr>
                <p:spPr>
                  <a:xfrm>
                    <a:off x="4023088" y="2804475"/>
                    <a:ext cx="150450" cy="234600"/>
                  </a:xfrm>
                  <a:custGeom>
                    <a:avLst/>
                    <a:gdLst/>
                    <a:ahLst/>
                    <a:cxnLst/>
                    <a:rect l="l" t="t" r="r" b="b"/>
                    <a:pathLst>
                      <a:path w="6018" h="9384" extrusionOk="0">
                        <a:moveTo>
                          <a:pt x="3443" y="558"/>
                        </a:moveTo>
                        <a:cubicBezTo>
                          <a:pt x="4079" y="558"/>
                          <a:pt x="4715" y="977"/>
                          <a:pt x="4715" y="1815"/>
                        </a:cubicBezTo>
                        <a:lnTo>
                          <a:pt x="4715" y="2497"/>
                        </a:lnTo>
                        <a:cubicBezTo>
                          <a:pt x="4343" y="2683"/>
                          <a:pt x="4033" y="2931"/>
                          <a:pt x="3784" y="3273"/>
                        </a:cubicBezTo>
                        <a:cubicBezTo>
                          <a:pt x="3660" y="3490"/>
                          <a:pt x="3536" y="3707"/>
                          <a:pt x="3443" y="3924"/>
                        </a:cubicBezTo>
                        <a:cubicBezTo>
                          <a:pt x="3350" y="3707"/>
                          <a:pt x="3226" y="3490"/>
                          <a:pt x="3071" y="3273"/>
                        </a:cubicBezTo>
                        <a:cubicBezTo>
                          <a:pt x="2854" y="2931"/>
                          <a:pt x="2544" y="2683"/>
                          <a:pt x="2171" y="2497"/>
                        </a:cubicBezTo>
                        <a:lnTo>
                          <a:pt x="2171" y="1815"/>
                        </a:lnTo>
                        <a:cubicBezTo>
                          <a:pt x="2171" y="977"/>
                          <a:pt x="2807" y="558"/>
                          <a:pt x="3443" y="558"/>
                        </a:cubicBezTo>
                        <a:close/>
                        <a:moveTo>
                          <a:pt x="1737" y="2931"/>
                        </a:moveTo>
                        <a:cubicBezTo>
                          <a:pt x="2544" y="3149"/>
                          <a:pt x="3164" y="4203"/>
                          <a:pt x="3164" y="5444"/>
                        </a:cubicBezTo>
                        <a:lnTo>
                          <a:pt x="3164" y="6747"/>
                        </a:lnTo>
                        <a:cubicBezTo>
                          <a:pt x="2327" y="6716"/>
                          <a:pt x="1675" y="5971"/>
                          <a:pt x="1737" y="5134"/>
                        </a:cubicBezTo>
                        <a:lnTo>
                          <a:pt x="1737" y="2931"/>
                        </a:lnTo>
                        <a:close/>
                        <a:moveTo>
                          <a:pt x="5118" y="2931"/>
                        </a:moveTo>
                        <a:lnTo>
                          <a:pt x="5118" y="5134"/>
                        </a:lnTo>
                        <a:cubicBezTo>
                          <a:pt x="5211" y="5971"/>
                          <a:pt x="4560" y="6716"/>
                          <a:pt x="3722" y="6747"/>
                        </a:cubicBezTo>
                        <a:lnTo>
                          <a:pt x="3722" y="5444"/>
                        </a:lnTo>
                        <a:cubicBezTo>
                          <a:pt x="3722" y="4203"/>
                          <a:pt x="4312" y="3117"/>
                          <a:pt x="5118" y="2931"/>
                        </a:cubicBezTo>
                        <a:close/>
                        <a:moveTo>
                          <a:pt x="3428" y="0"/>
                        </a:moveTo>
                        <a:cubicBezTo>
                          <a:pt x="2520" y="0"/>
                          <a:pt x="1613" y="605"/>
                          <a:pt x="1613" y="1815"/>
                        </a:cubicBezTo>
                        <a:lnTo>
                          <a:pt x="1613" y="2373"/>
                        </a:lnTo>
                        <a:lnTo>
                          <a:pt x="1458" y="2373"/>
                        </a:lnTo>
                        <a:cubicBezTo>
                          <a:pt x="1303" y="2373"/>
                          <a:pt x="1179" y="2497"/>
                          <a:pt x="1179" y="2621"/>
                        </a:cubicBezTo>
                        <a:lnTo>
                          <a:pt x="1179" y="5134"/>
                        </a:lnTo>
                        <a:cubicBezTo>
                          <a:pt x="1148" y="5754"/>
                          <a:pt x="1396" y="6374"/>
                          <a:pt x="1861" y="6778"/>
                        </a:cubicBezTo>
                        <a:cubicBezTo>
                          <a:pt x="2234" y="7088"/>
                          <a:pt x="2668" y="7243"/>
                          <a:pt x="3164" y="7274"/>
                        </a:cubicBezTo>
                        <a:lnTo>
                          <a:pt x="3164" y="8236"/>
                        </a:lnTo>
                        <a:cubicBezTo>
                          <a:pt x="2823" y="7925"/>
                          <a:pt x="2389" y="7708"/>
                          <a:pt x="1923" y="7615"/>
                        </a:cubicBezTo>
                        <a:cubicBezTo>
                          <a:pt x="1905" y="7612"/>
                          <a:pt x="1888" y="7610"/>
                          <a:pt x="1872" y="7610"/>
                        </a:cubicBezTo>
                        <a:cubicBezTo>
                          <a:pt x="1574" y="7610"/>
                          <a:pt x="1507" y="8115"/>
                          <a:pt x="1830" y="8174"/>
                        </a:cubicBezTo>
                        <a:cubicBezTo>
                          <a:pt x="2296" y="8236"/>
                          <a:pt x="2699" y="8484"/>
                          <a:pt x="2947" y="8856"/>
                        </a:cubicBezTo>
                        <a:lnTo>
                          <a:pt x="279" y="8856"/>
                        </a:lnTo>
                        <a:cubicBezTo>
                          <a:pt x="124" y="8856"/>
                          <a:pt x="0" y="8980"/>
                          <a:pt x="0" y="9135"/>
                        </a:cubicBezTo>
                        <a:cubicBezTo>
                          <a:pt x="0" y="9259"/>
                          <a:pt x="124" y="9383"/>
                          <a:pt x="279" y="9383"/>
                        </a:cubicBezTo>
                        <a:lnTo>
                          <a:pt x="5739" y="9383"/>
                        </a:lnTo>
                        <a:cubicBezTo>
                          <a:pt x="5894" y="9383"/>
                          <a:pt x="6018" y="9259"/>
                          <a:pt x="6018" y="9135"/>
                        </a:cubicBezTo>
                        <a:cubicBezTo>
                          <a:pt x="6018" y="8980"/>
                          <a:pt x="5894" y="8856"/>
                          <a:pt x="5770" y="8856"/>
                        </a:cubicBezTo>
                        <a:lnTo>
                          <a:pt x="3909" y="8856"/>
                        </a:lnTo>
                        <a:cubicBezTo>
                          <a:pt x="4157" y="8484"/>
                          <a:pt x="4560" y="8236"/>
                          <a:pt x="4994" y="8174"/>
                        </a:cubicBezTo>
                        <a:cubicBezTo>
                          <a:pt x="5347" y="8115"/>
                          <a:pt x="5282" y="7610"/>
                          <a:pt x="4984" y="7610"/>
                        </a:cubicBezTo>
                        <a:cubicBezTo>
                          <a:pt x="4967" y="7610"/>
                          <a:pt x="4950" y="7612"/>
                          <a:pt x="4932" y="7615"/>
                        </a:cubicBezTo>
                        <a:cubicBezTo>
                          <a:pt x="4467" y="7708"/>
                          <a:pt x="4033" y="7925"/>
                          <a:pt x="3691" y="8236"/>
                        </a:cubicBezTo>
                        <a:lnTo>
                          <a:pt x="3691" y="7274"/>
                        </a:lnTo>
                        <a:cubicBezTo>
                          <a:pt x="4157" y="7243"/>
                          <a:pt x="4622" y="7088"/>
                          <a:pt x="4994" y="6778"/>
                        </a:cubicBezTo>
                        <a:cubicBezTo>
                          <a:pt x="5460" y="6374"/>
                          <a:pt x="5708" y="5754"/>
                          <a:pt x="5646" y="5134"/>
                        </a:cubicBezTo>
                        <a:lnTo>
                          <a:pt x="5646" y="2621"/>
                        </a:lnTo>
                        <a:cubicBezTo>
                          <a:pt x="5646" y="2497"/>
                          <a:pt x="5522" y="2373"/>
                          <a:pt x="5397" y="2373"/>
                        </a:cubicBezTo>
                        <a:lnTo>
                          <a:pt x="5242" y="2373"/>
                        </a:lnTo>
                        <a:lnTo>
                          <a:pt x="5242" y="1815"/>
                        </a:lnTo>
                        <a:cubicBezTo>
                          <a:pt x="5242" y="605"/>
                          <a:pt x="4335" y="0"/>
                          <a:pt x="3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26;p58">
                    <a:extLst>
                      <a:ext uri="{FF2B5EF4-FFF2-40B4-BE49-F238E27FC236}">
                        <a16:creationId xmlns:a16="http://schemas.microsoft.com/office/drawing/2014/main" id="{DE7A6A7B-5539-4496-8377-658CE0DAA29F}"/>
                      </a:ext>
                    </a:extLst>
                  </p:cNvPr>
                  <p:cNvSpPr/>
                  <p:nvPr/>
                </p:nvSpPr>
                <p:spPr>
                  <a:xfrm>
                    <a:off x="4020763" y="3063850"/>
                    <a:ext cx="57400" cy="14000"/>
                  </a:xfrm>
                  <a:custGeom>
                    <a:avLst/>
                    <a:gdLst/>
                    <a:ahLst/>
                    <a:cxnLst/>
                    <a:rect l="l" t="t" r="r" b="b"/>
                    <a:pathLst>
                      <a:path w="2296" h="560" extrusionOk="0">
                        <a:moveTo>
                          <a:pt x="372" y="1"/>
                        </a:moveTo>
                        <a:cubicBezTo>
                          <a:pt x="0" y="1"/>
                          <a:pt x="0" y="528"/>
                          <a:pt x="372" y="559"/>
                        </a:cubicBezTo>
                        <a:lnTo>
                          <a:pt x="1954" y="559"/>
                        </a:lnTo>
                        <a:cubicBezTo>
                          <a:pt x="2295" y="559"/>
                          <a:pt x="2295" y="1"/>
                          <a:pt x="19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27;p58">
                    <a:extLst>
                      <a:ext uri="{FF2B5EF4-FFF2-40B4-BE49-F238E27FC236}">
                        <a16:creationId xmlns:a16="http://schemas.microsoft.com/office/drawing/2014/main" id="{0CFBE230-E2A3-44C0-98D1-27C4A486DB13}"/>
                      </a:ext>
                    </a:extLst>
                  </p:cNvPr>
                  <p:cNvSpPr/>
                  <p:nvPr/>
                </p:nvSpPr>
                <p:spPr>
                  <a:xfrm>
                    <a:off x="4317763" y="3063850"/>
                    <a:ext cx="56625" cy="14000"/>
                  </a:xfrm>
                  <a:custGeom>
                    <a:avLst/>
                    <a:gdLst/>
                    <a:ahLst/>
                    <a:cxnLst/>
                    <a:rect l="l" t="t" r="r" b="b"/>
                    <a:pathLst>
                      <a:path w="2265" h="560" extrusionOk="0">
                        <a:moveTo>
                          <a:pt x="342" y="1"/>
                        </a:moveTo>
                        <a:cubicBezTo>
                          <a:pt x="0" y="1"/>
                          <a:pt x="0" y="528"/>
                          <a:pt x="342" y="559"/>
                        </a:cubicBezTo>
                        <a:lnTo>
                          <a:pt x="1893" y="559"/>
                        </a:lnTo>
                        <a:cubicBezTo>
                          <a:pt x="2265" y="559"/>
                          <a:pt x="2265" y="1"/>
                          <a:pt x="18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28;p58">
                    <a:extLst>
                      <a:ext uri="{FF2B5EF4-FFF2-40B4-BE49-F238E27FC236}">
                        <a16:creationId xmlns:a16="http://schemas.microsoft.com/office/drawing/2014/main" id="{A668614A-8222-4989-9C8F-8CC5395F87C0}"/>
                      </a:ext>
                    </a:extLst>
                  </p:cNvPr>
                  <p:cNvSpPr/>
                  <p:nvPr/>
                </p:nvSpPr>
                <p:spPr>
                  <a:xfrm>
                    <a:off x="4095188" y="3101850"/>
                    <a:ext cx="57425" cy="14000"/>
                  </a:xfrm>
                  <a:custGeom>
                    <a:avLst/>
                    <a:gdLst/>
                    <a:ahLst/>
                    <a:cxnLst/>
                    <a:rect l="l" t="t" r="r" b="b"/>
                    <a:pathLst>
                      <a:path w="2297" h="560" extrusionOk="0">
                        <a:moveTo>
                          <a:pt x="342" y="1"/>
                        </a:moveTo>
                        <a:cubicBezTo>
                          <a:pt x="1" y="1"/>
                          <a:pt x="1" y="559"/>
                          <a:pt x="342" y="559"/>
                        </a:cubicBezTo>
                        <a:lnTo>
                          <a:pt x="1924" y="559"/>
                        </a:lnTo>
                        <a:cubicBezTo>
                          <a:pt x="2296" y="559"/>
                          <a:pt x="2296" y="1"/>
                          <a:pt x="1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29;p58">
                    <a:extLst>
                      <a:ext uri="{FF2B5EF4-FFF2-40B4-BE49-F238E27FC236}">
                        <a16:creationId xmlns:a16="http://schemas.microsoft.com/office/drawing/2014/main" id="{F92AED23-E16A-44B3-8B39-5FF7FD9E8AC4}"/>
                      </a:ext>
                    </a:extLst>
                  </p:cNvPr>
                  <p:cNvSpPr/>
                  <p:nvPr/>
                </p:nvSpPr>
                <p:spPr>
                  <a:xfrm>
                    <a:off x="4169638" y="3063850"/>
                    <a:ext cx="56650" cy="14000"/>
                  </a:xfrm>
                  <a:custGeom>
                    <a:avLst/>
                    <a:gdLst/>
                    <a:ahLst/>
                    <a:cxnLst/>
                    <a:rect l="l" t="t" r="r" b="b"/>
                    <a:pathLst>
                      <a:path w="2266" h="560" extrusionOk="0">
                        <a:moveTo>
                          <a:pt x="373" y="1"/>
                        </a:moveTo>
                        <a:cubicBezTo>
                          <a:pt x="1" y="1"/>
                          <a:pt x="1" y="528"/>
                          <a:pt x="373" y="559"/>
                        </a:cubicBezTo>
                        <a:lnTo>
                          <a:pt x="1924" y="559"/>
                        </a:lnTo>
                        <a:cubicBezTo>
                          <a:pt x="2265" y="559"/>
                          <a:pt x="2265" y="1"/>
                          <a:pt x="1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30;p58">
                    <a:extLst>
                      <a:ext uri="{FF2B5EF4-FFF2-40B4-BE49-F238E27FC236}">
                        <a16:creationId xmlns:a16="http://schemas.microsoft.com/office/drawing/2014/main" id="{F8F8BB9F-F0B7-4525-B17E-B9B0DC56A57D}"/>
                      </a:ext>
                    </a:extLst>
                  </p:cNvPr>
                  <p:cNvSpPr/>
                  <p:nvPr/>
                </p:nvSpPr>
                <p:spPr>
                  <a:xfrm>
                    <a:off x="4243313" y="3101850"/>
                    <a:ext cx="57425" cy="14000"/>
                  </a:xfrm>
                  <a:custGeom>
                    <a:avLst/>
                    <a:gdLst/>
                    <a:ahLst/>
                    <a:cxnLst/>
                    <a:rect l="l" t="t" r="r" b="b"/>
                    <a:pathLst>
                      <a:path w="2297" h="560" extrusionOk="0">
                        <a:moveTo>
                          <a:pt x="342" y="1"/>
                        </a:moveTo>
                        <a:cubicBezTo>
                          <a:pt x="1" y="1"/>
                          <a:pt x="1" y="559"/>
                          <a:pt x="342" y="559"/>
                        </a:cubicBezTo>
                        <a:lnTo>
                          <a:pt x="1924" y="559"/>
                        </a:lnTo>
                        <a:cubicBezTo>
                          <a:pt x="2296" y="559"/>
                          <a:pt x="2296" y="1"/>
                          <a:pt x="1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31;p58">
                    <a:extLst>
                      <a:ext uri="{FF2B5EF4-FFF2-40B4-BE49-F238E27FC236}">
                        <a16:creationId xmlns:a16="http://schemas.microsoft.com/office/drawing/2014/main" id="{8722C175-FD9F-4868-AAFB-39658AD14023}"/>
                      </a:ext>
                    </a:extLst>
                  </p:cNvPr>
                  <p:cNvSpPr/>
                  <p:nvPr/>
                </p:nvSpPr>
                <p:spPr>
                  <a:xfrm>
                    <a:off x="4175838" y="2804200"/>
                    <a:ext cx="42675" cy="72600"/>
                  </a:xfrm>
                  <a:custGeom>
                    <a:avLst/>
                    <a:gdLst/>
                    <a:ahLst/>
                    <a:cxnLst/>
                    <a:rect l="l" t="t" r="r" b="b"/>
                    <a:pathLst>
                      <a:path w="1707" h="2904" extrusionOk="0">
                        <a:moveTo>
                          <a:pt x="687" y="1"/>
                        </a:moveTo>
                        <a:cubicBezTo>
                          <a:pt x="584" y="1"/>
                          <a:pt x="481" y="55"/>
                          <a:pt x="435" y="182"/>
                        </a:cubicBezTo>
                        <a:lnTo>
                          <a:pt x="32" y="1360"/>
                        </a:lnTo>
                        <a:cubicBezTo>
                          <a:pt x="1" y="1453"/>
                          <a:pt x="32" y="1547"/>
                          <a:pt x="63" y="1609"/>
                        </a:cubicBezTo>
                        <a:cubicBezTo>
                          <a:pt x="125" y="1671"/>
                          <a:pt x="218" y="1733"/>
                          <a:pt x="280" y="1733"/>
                        </a:cubicBezTo>
                        <a:lnTo>
                          <a:pt x="1056" y="1733"/>
                        </a:lnTo>
                        <a:lnTo>
                          <a:pt x="776" y="2539"/>
                        </a:lnTo>
                        <a:cubicBezTo>
                          <a:pt x="714" y="2694"/>
                          <a:pt x="807" y="2849"/>
                          <a:pt x="932" y="2880"/>
                        </a:cubicBezTo>
                        <a:cubicBezTo>
                          <a:pt x="947" y="2896"/>
                          <a:pt x="963" y="2904"/>
                          <a:pt x="978" y="2904"/>
                        </a:cubicBezTo>
                        <a:cubicBezTo>
                          <a:pt x="994" y="2904"/>
                          <a:pt x="1009" y="2896"/>
                          <a:pt x="1025" y="2880"/>
                        </a:cubicBezTo>
                        <a:cubicBezTo>
                          <a:pt x="1149" y="2880"/>
                          <a:pt x="1242" y="2818"/>
                          <a:pt x="1304" y="2725"/>
                        </a:cubicBezTo>
                        <a:lnTo>
                          <a:pt x="1676" y="1547"/>
                        </a:lnTo>
                        <a:cubicBezTo>
                          <a:pt x="1707" y="1453"/>
                          <a:pt x="1707" y="1360"/>
                          <a:pt x="1645" y="1298"/>
                        </a:cubicBezTo>
                        <a:cubicBezTo>
                          <a:pt x="1583" y="1236"/>
                          <a:pt x="1521" y="1174"/>
                          <a:pt x="1428" y="1174"/>
                        </a:cubicBezTo>
                        <a:lnTo>
                          <a:pt x="683" y="1174"/>
                        </a:lnTo>
                        <a:lnTo>
                          <a:pt x="963" y="368"/>
                        </a:lnTo>
                        <a:cubicBezTo>
                          <a:pt x="1040" y="154"/>
                          <a:pt x="862" y="1"/>
                          <a:pt x="6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32;p58">
                    <a:extLst>
                      <a:ext uri="{FF2B5EF4-FFF2-40B4-BE49-F238E27FC236}">
                        <a16:creationId xmlns:a16="http://schemas.microsoft.com/office/drawing/2014/main" id="{506D9CFF-F2EB-4237-847F-66AD84F95701}"/>
                      </a:ext>
                    </a:extLst>
                  </p:cNvPr>
                  <p:cNvSpPr/>
                  <p:nvPr/>
                </p:nvSpPr>
                <p:spPr>
                  <a:xfrm>
                    <a:off x="4221613" y="2806800"/>
                    <a:ext cx="150450" cy="232275"/>
                  </a:xfrm>
                  <a:custGeom>
                    <a:avLst/>
                    <a:gdLst/>
                    <a:ahLst/>
                    <a:cxnLst/>
                    <a:rect l="l" t="t" r="r" b="b"/>
                    <a:pathLst>
                      <a:path w="6018" h="9291" extrusionOk="0">
                        <a:moveTo>
                          <a:pt x="2579" y="535"/>
                        </a:moveTo>
                        <a:cubicBezTo>
                          <a:pt x="3187" y="535"/>
                          <a:pt x="3800" y="931"/>
                          <a:pt x="3846" y="1722"/>
                        </a:cubicBezTo>
                        <a:lnTo>
                          <a:pt x="3846" y="2404"/>
                        </a:lnTo>
                        <a:cubicBezTo>
                          <a:pt x="3474" y="2590"/>
                          <a:pt x="3164" y="2838"/>
                          <a:pt x="2947" y="3180"/>
                        </a:cubicBezTo>
                        <a:cubicBezTo>
                          <a:pt x="2792" y="3397"/>
                          <a:pt x="2668" y="3614"/>
                          <a:pt x="2575" y="3831"/>
                        </a:cubicBezTo>
                        <a:cubicBezTo>
                          <a:pt x="2513" y="3614"/>
                          <a:pt x="2389" y="3397"/>
                          <a:pt x="2233" y="3180"/>
                        </a:cubicBezTo>
                        <a:cubicBezTo>
                          <a:pt x="2016" y="2838"/>
                          <a:pt x="1706" y="2590"/>
                          <a:pt x="1334" y="2404"/>
                        </a:cubicBezTo>
                        <a:lnTo>
                          <a:pt x="1334" y="1722"/>
                        </a:lnTo>
                        <a:cubicBezTo>
                          <a:pt x="1365" y="931"/>
                          <a:pt x="1970" y="535"/>
                          <a:pt x="2579" y="535"/>
                        </a:cubicBezTo>
                        <a:close/>
                        <a:moveTo>
                          <a:pt x="900" y="2838"/>
                        </a:moveTo>
                        <a:cubicBezTo>
                          <a:pt x="1706" y="3024"/>
                          <a:pt x="2327" y="4079"/>
                          <a:pt x="2327" y="5351"/>
                        </a:cubicBezTo>
                        <a:lnTo>
                          <a:pt x="2327" y="6623"/>
                        </a:lnTo>
                        <a:cubicBezTo>
                          <a:pt x="1458" y="6623"/>
                          <a:pt x="807" y="5878"/>
                          <a:pt x="900" y="5041"/>
                        </a:cubicBezTo>
                        <a:lnTo>
                          <a:pt x="900" y="2838"/>
                        </a:lnTo>
                        <a:close/>
                        <a:moveTo>
                          <a:pt x="4281" y="2838"/>
                        </a:moveTo>
                        <a:lnTo>
                          <a:pt x="4281" y="5041"/>
                        </a:lnTo>
                        <a:cubicBezTo>
                          <a:pt x="4374" y="5878"/>
                          <a:pt x="3722" y="6623"/>
                          <a:pt x="2854" y="6623"/>
                        </a:cubicBezTo>
                        <a:lnTo>
                          <a:pt x="2854" y="5351"/>
                        </a:lnTo>
                        <a:cubicBezTo>
                          <a:pt x="2854" y="4079"/>
                          <a:pt x="3474" y="3024"/>
                          <a:pt x="4281" y="2838"/>
                        </a:cubicBezTo>
                        <a:close/>
                        <a:moveTo>
                          <a:pt x="2579" y="0"/>
                        </a:moveTo>
                        <a:cubicBezTo>
                          <a:pt x="1698" y="0"/>
                          <a:pt x="822" y="574"/>
                          <a:pt x="776" y="1722"/>
                        </a:cubicBezTo>
                        <a:lnTo>
                          <a:pt x="776" y="2280"/>
                        </a:lnTo>
                        <a:lnTo>
                          <a:pt x="620" y="2280"/>
                        </a:lnTo>
                        <a:cubicBezTo>
                          <a:pt x="465" y="2280"/>
                          <a:pt x="341" y="2404"/>
                          <a:pt x="341" y="2528"/>
                        </a:cubicBezTo>
                        <a:lnTo>
                          <a:pt x="341" y="5041"/>
                        </a:lnTo>
                        <a:cubicBezTo>
                          <a:pt x="310" y="5661"/>
                          <a:pt x="558" y="6281"/>
                          <a:pt x="1024" y="6685"/>
                        </a:cubicBezTo>
                        <a:cubicBezTo>
                          <a:pt x="1396" y="6995"/>
                          <a:pt x="1830" y="7150"/>
                          <a:pt x="2327" y="7181"/>
                        </a:cubicBezTo>
                        <a:lnTo>
                          <a:pt x="2327" y="8143"/>
                        </a:lnTo>
                        <a:cubicBezTo>
                          <a:pt x="1985" y="7832"/>
                          <a:pt x="1551" y="7615"/>
                          <a:pt x="1086" y="7522"/>
                        </a:cubicBezTo>
                        <a:cubicBezTo>
                          <a:pt x="931" y="7522"/>
                          <a:pt x="807" y="7615"/>
                          <a:pt x="776" y="7770"/>
                        </a:cubicBezTo>
                        <a:cubicBezTo>
                          <a:pt x="745" y="7894"/>
                          <a:pt x="869" y="8050"/>
                          <a:pt x="993" y="8081"/>
                        </a:cubicBezTo>
                        <a:cubicBezTo>
                          <a:pt x="1458" y="8143"/>
                          <a:pt x="1861" y="8391"/>
                          <a:pt x="2109" y="8763"/>
                        </a:cubicBezTo>
                        <a:lnTo>
                          <a:pt x="279" y="8763"/>
                        </a:lnTo>
                        <a:cubicBezTo>
                          <a:pt x="124" y="8763"/>
                          <a:pt x="0" y="8887"/>
                          <a:pt x="0" y="9011"/>
                        </a:cubicBezTo>
                        <a:cubicBezTo>
                          <a:pt x="0" y="9166"/>
                          <a:pt x="124" y="9290"/>
                          <a:pt x="279" y="9290"/>
                        </a:cubicBezTo>
                        <a:lnTo>
                          <a:pt x="5739" y="9290"/>
                        </a:lnTo>
                        <a:cubicBezTo>
                          <a:pt x="5894" y="9290"/>
                          <a:pt x="6018" y="9166"/>
                          <a:pt x="6018" y="9011"/>
                        </a:cubicBezTo>
                        <a:cubicBezTo>
                          <a:pt x="6018" y="8887"/>
                          <a:pt x="5894" y="8763"/>
                          <a:pt x="5739" y="8763"/>
                        </a:cubicBezTo>
                        <a:lnTo>
                          <a:pt x="3071" y="8763"/>
                        </a:lnTo>
                        <a:cubicBezTo>
                          <a:pt x="3319" y="8391"/>
                          <a:pt x="3722" y="8143"/>
                          <a:pt x="4157" y="8081"/>
                        </a:cubicBezTo>
                        <a:cubicBezTo>
                          <a:pt x="4312" y="8050"/>
                          <a:pt x="4405" y="7894"/>
                          <a:pt x="4405" y="7770"/>
                        </a:cubicBezTo>
                        <a:cubicBezTo>
                          <a:pt x="4374" y="7615"/>
                          <a:pt x="4250" y="7522"/>
                          <a:pt x="4095" y="7522"/>
                        </a:cubicBezTo>
                        <a:cubicBezTo>
                          <a:pt x="3629" y="7615"/>
                          <a:pt x="3195" y="7832"/>
                          <a:pt x="2854" y="8143"/>
                        </a:cubicBezTo>
                        <a:lnTo>
                          <a:pt x="2854" y="7181"/>
                        </a:lnTo>
                        <a:cubicBezTo>
                          <a:pt x="3319" y="7150"/>
                          <a:pt x="3784" y="6995"/>
                          <a:pt x="4157" y="6685"/>
                        </a:cubicBezTo>
                        <a:cubicBezTo>
                          <a:pt x="4622" y="6281"/>
                          <a:pt x="4870" y="5661"/>
                          <a:pt x="4808" y="5041"/>
                        </a:cubicBezTo>
                        <a:lnTo>
                          <a:pt x="4808" y="2528"/>
                        </a:lnTo>
                        <a:cubicBezTo>
                          <a:pt x="4808" y="2404"/>
                          <a:pt x="4715" y="2280"/>
                          <a:pt x="4560" y="2280"/>
                        </a:cubicBezTo>
                        <a:lnTo>
                          <a:pt x="4405" y="2280"/>
                        </a:lnTo>
                        <a:lnTo>
                          <a:pt x="4405" y="1722"/>
                        </a:lnTo>
                        <a:cubicBezTo>
                          <a:pt x="4343" y="574"/>
                          <a:pt x="3459" y="0"/>
                          <a:pt x="25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33;p58">
                    <a:extLst>
                      <a:ext uri="{FF2B5EF4-FFF2-40B4-BE49-F238E27FC236}">
                        <a16:creationId xmlns:a16="http://schemas.microsoft.com/office/drawing/2014/main" id="{51FD7343-BF6D-4413-BF86-44B1CBA83EBD}"/>
                      </a:ext>
                    </a:extLst>
                  </p:cNvPr>
                  <p:cNvSpPr/>
                  <p:nvPr/>
                </p:nvSpPr>
                <p:spPr>
                  <a:xfrm>
                    <a:off x="4189813" y="3025700"/>
                    <a:ext cx="14750" cy="14050"/>
                  </a:xfrm>
                  <a:custGeom>
                    <a:avLst/>
                    <a:gdLst/>
                    <a:ahLst/>
                    <a:cxnLst/>
                    <a:rect l="l" t="t" r="r" b="b"/>
                    <a:pathLst>
                      <a:path w="590" h="562" extrusionOk="0">
                        <a:moveTo>
                          <a:pt x="309" y="1"/>
                        </a:moveTo>
                        <a:cubicBezTo>
                          <a:pt x="246" y="1"/>
                          <a:pt x="181" y="22"/>
                          <a:pt x="124" y="69"/>
                        </a:cubicBezTo>
                        <a:cubicBezTo>
                          <a:pt x="0" y="193"/>
                          <a:pt x="0" y="348"/>
                          <a:pt x="124" y="472"/>
                        </a:cubicBezTo>
                        <a:cubicBezTo>
                          <a:pt x="186" y="534"/>
                          <a:pt x="259" y="562"/>
                          <a:pt x="328" y="562"/>
                        </a:cubicBezTo>
                        <a:cubicBezTo>
                          <a:pt x="466" y="562"/>
                          <a:pt x="590" y="452"/>
                          <a:pt x="590" y="286"/>
                        </a:cubicBezTo>
                        <a:cubicBezTo>
                          <a:pt x="590" y="113"/>
                          <a:pt x="454" y="1"/>
                          <a:pt x="3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5" name="Google Shape;1557;p44">
                <a:extLst>
                  <a:ext uri="{FF2B5EF4-FFF2-40B4-BE49-F238E27FC236}">
                    <a16:creationId xmlns:a16="http://schemas.microsoft.com/office/drawing/2014/main" id="{116124FB-96EC-499B-B8EC-35296A0F8328}"/>
                  </a:ext>
                </a:extLst>
              </p:cNvPr>
              <p:cNvSpPr txBox="1"/>
              <p:nvPr/>
            </p:nvSpPr>
            <p:spPr>
              <a:xfrm>
                <a:off x="6794075" y="4871400"/>
                <a:ext cx="2514138" cy="581100"/>
              </a:xfrm>
              <a:prstGeom prst="rect">
                <a:avLst/>
              </a:prstGeom>
              <a:noFill/>
              <a:ln>
                <a:noFill/>
              </a:ln>
            </p:spPr>
            <p:txBody>
              <a:bodyPr spcFirstLastPara="1" wrap="square" lIns="91425" tIns="91425" rIns="91425" bIns="91425" anchor="t" anchorCtr="0">
                <a:noAutofit/>
              </a:bodyPr>
              <a:lstStyle/>
              <a:p>
                <a:pPr algn="ctr">
                  <a:spcBef>
                    <a:spcPts val="0"/>
                  </a:spcBef>
                  <a:spcAft>
                    <a:spcPts val="0"/>
                  </a:spcAft>
                </a:pPr>
                <a:r>
                  <a:rPr lang="en" sz="1400" err="1">
                    <a:solidFill>
                      <a:srgbClr val="000000"/>
                    </a:solidFill>
                    <a:latin typeface="Arial Nova Light"/>
                    <a:ea typeface="Roboto"/>
                    <a:cs typeface="Roboto"/>
                  </a:rPr>
                  <a:t>T.ex</a:t>
                </a:r>
                <a:r>
                  <a:rPr lang="en" sz="1400">
                    <a:solidFill>
                      <a:srgbClr val="000000"/>
                    </a:solidFill>
                    <a:latin typeface="Arial Nova Light"/>
                    <a:ea typeface="Roboto"/>
                    <a:cs typeface="Roboto"/>
                  </a:rPr>
                  <a:t> partnernätverk</a:t>
                </a:r>
              </a:p>
            </p:txBody>
          </p:sp>
        </p:grpSp>
      </p:grpSp>
    </p:spTree>
    <p:extLst>
      <p:ext uri="{BB962C8B-B14F-4D97-AF65-F5344CB8AC3E}">
        <p14:creationId xmlns:p14="http://schemas.microsoft.com/office/powerpoint/2010/main" val="297371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734E4B-2BE7-4FFB-87DA-36706A6BB0A4}"/>
              </a:ext>
            </a:extLst>
          </p:cNvPr>
          <p:cNvSpPr>
            <a:spLocks noGrp="1"/>
          </p:cNvSpPr>
          <p:nvPr>
            <p:ph type="title"/>
          </p:nvPr>
        </p:nvSpPr>
        <p:spPr>
          <a:xfrm>
            <a:off x="696000" y="329413"/>
            <a:ext cx="10800000" cy="1152000"/>
          </a:xfrm>
        </p:spPr>
        <p:txBody>
          <a:bodyPr/>
          <a:lstStyle/>
          <a:p>
            <a:r>
              <a:rPr lang="sv-SE"/>
              <a:t>Vem kan söka stödet?</a:t>
            </a:r>
          </a:p>
        </p:txBody>
      </p:sp>
      <p:grpSp>
        <p:nvGrpSpPr>
          <p:cNvPr id="149" name="Grupp 148">
            <a:extLst>
              <a:ext uri="{FF2B5EF4-FFF2-40B4-BE49-F238E27FC236}">
                <a16:creationId xmlns:a16="http://schemas.microsoft.com/office/drawing/2014/main" id="{0D1F5906-DCA3-474B-984D-03812715B211}"/>
              </a:ext>
            </a:extLst>
          </p:cNvPr>
          <p:cNvGrpSpPr/>
          <p:nvPr/>
        </p:nvGrpSpPr>
        <p:grpSpPr>
          <a:xfrm>
            <a:off x="4628076" y="1760632"/>
            <a:ext cx="2526032" cy="2783697"/>
            <a:chOff x="3832374" y="2208146"/>
            <a:chExt cx="2526032" cy="2783697"/>
          </a:xfrm>
        </p:grpSpPr>
        <p:cxnSp>
          <p:nvCxnSpPr>
            <p:cNvPr id="116" name="Google Shape;1605;p44">
              <a:extLst>
                <a:ext uri="{FF2B5EF4-FFF2-40B4-BE49-F238E27FC236}">
                  <a16:creationId xmlns:a16="http://schemas.microsoft.com/office/drawing/2014/main" id="{D89B3875-908E-49E7-8A1A-D14FE3AAADFC}"/>
                </a:ext>
              </a:extLst>
            </p:cNvPr>
            <p:cNvCxnSpPr>
              <a:cxnSpLocks/>
              <a:endCxn id="112" idx="0"/>
            </p:cNvCxnSpPr>
            <p:nvPr/>
          </p:nvCxnSpPr>
          <p:spPr>
            <a:xfrm flipV="1">
              <a:off x="5017356" y="2208146"/>
              <a:ext cx="23228" cy="2676480"/>
            </a:xfrm>
            <a:prstGeom prst="straightConnector1">
              <a:avLst/>
            </a:prstGeom>
            <a:noFill/>
            <a:ln w="19050" cap="flat" cmpd="sng">
              <a:solidFill>
                <a:schemeClr val="dk1"/>
              </a:solidFill>
              <a:prstDash val="dash"/>
              <a:round/>
              <a:headEnd type="none" w="med" len="med"/>
              <a:tailEnd type="none" w="med" len="med"/>
            </a:ln>
          </p:spPr>
        </p:cxnSp>
        <p:grpSp>
          <p:nvGrpSpPr>
            <p:cNvPr id="148" name="Grupp 147">
              <a:extLst>
                <a:ext uri="{FF2B5EF4-FFF2-40B4-BE49-F238E27FC236}">
                  <a16:creationId xmlns:a16="http://schemas.microsoft.com/office/drawing/2014/main" id="{9A73E16A-3368-49E7-A2DA-E7113D62FDEE}"/>
                </a:ext>
              </a:extLst>
            </p:cNvPr>
            <p:cNvGrpSpPr/>
            <p:nvPr/>
          </p:nvGrpSpPr>
          <p:grpSpPr>
            <a:xfrm>
              <a:off x="3832374" y="2208146"/>
              <a:ext cx="2526032" cy="2783697"/>
              <a:chOff x="3832374" y="2208146"/>
              <a:chExt cx="2526032" cy="2783697"/>
            </a:xfrm>
          </p:grpSpPr>
          <p:sp>
            <p:nvSpPr>
              <p:cNvPr id="112" name="Google Shape;1601;p44">
                <a:extLst>
                  <a:ext uri="{FF2B5EF4-FFF2-40B4-BE49-F238E27FC236}">
                    <a16:creationId xmlns:a16="http://schemas.microsoft.com/office/drawing/2014/main" id="{AEBA052D-E354-4A28-ACFA-B60B007CBAC3}"/>
                  </a:ext>
                </a:extLst>
              </p:cNvPr>
              <p:cNvSpPr txBox="1"/>
              <p:nvPr/>
            </p:nvSpPr>
            <p:spPr>
              <a:xfrm>
                <a:off x="4178534" y="2208146"/>
                <a:ext cx="1724100" cy="335700"/>
              </a:xfrm>
              <a:prstGeom prst="rect">
                <a:avLst/>
              </a:prstGeom>
              <a:solidFill>
                <a:srgbClr val="05D19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Arial Nova Light" panose="020B0304020202020204" pitchFamily="34" charset="0"/>
                    <a:ea typeface="Fira Sans Extra Condensed SemiBold"/>
                    <a:cs typeface="Fira Sans Extra Condensed SemiBold"/>
                    <a:sym typeface="Fira Sans Extra Condensed SemiBold"/>
                  </a:rPr>
                  <a:t>Företag</a:t>
                </a:r>
                <a:endParaRPr sz="1600">
                  <a:solidFill>
                    <a:srgbClr val="000000"/>
                  </a:solidFill>
                  <a:latin typeface="Arial Nova Light" panose="020B0304020202020204" pitchFamily="34" charset="0"/>
                  <a:ea typeface="Fira Sans Extra Condensed SemiBold"/>
                  <a:cs typeface="Fira Sans Extra Condensed SemiBold"/>
                  <a:sym typeface="Fira Sans Extra Condensed SemiBold"/>
                </a:endParaRPr>
              </a:p>
            </p:txBody>
          </p:sp>
          <p:sp>
            <p:nvSpPr>
              <p:cNvPr id="66" name="Google Shape;1555;p44">
                <a:extLst>
                  <a:ext uri="{FF2B5EF4-FFF2-40B4-BE49-F238E27FC236}">
                    <a16:creationId xmlns:a16="http://schemas.microsoft.com/office/drawing/2014/main" id="{1A128ED2-DA16-4C48-8369-4307C4B94113}"/>
                  </a:ext>
                </a:extLst>
              </p:cNvPr>
              <p:cNvSpPr/>
              <p:nvPr/>
            </p:nvSpPr>
            <p:spPr>
              <a:xfrm>
                <a:off x="3832374" y="3059843"/>
                <a:ext cx="2387700" cy="19320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1557;p44">
                <a:extLst>
                  <a:ext uri="{FF2B5EF4-FFF2-40B4-BE49-F238E27FC236}">
                    <a16:creationId xmlns:a16="http://schemas.microsoft.com/office/drawing/2014/main" id="{BB3D0980-2030-4752-AA5B-577AE5956127}"/>
                  </a:ext>
                </a:extLst>
              </p:cNvPr>
              <p:cNvSpPr txBox="1"/>
              <p:nvPr/>
            </p:nvSpPr>
            <p:spPr>
              <a:xfrm>
                <a:off x="3844268" y="3924997"/>
                <a:ext cx="2514138" cy="58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000000"/>
                    </a:solidFill>
                    <a:latin typeface="Arial Nova Light" panose="020B0304020202020204" pitchFamily="34" charset="0"/>
                    <a:ea typeface="Roboto"/>
                    <a:cs typeface="Roboto"/>
                    <a:sym typeface="Roboto"/>
                  </a:rPr>
                  <a:t>T.ex åkerier, logistikföretag, dagvaruhandel, bensinmackar, </a:t>
                </a:r>
              </a:p>
              <a:p>
                <a:pPr marL="0" lvl="0" indent="0" algn="ctr" rtl="0">
                  <a:spcBef>
                    <a:spcPts val="0"/>
                  </a:spcBef>
                  <a:spcAft>
                    <a:spcPts val="0"/>
                  </a:spcAft>
                  <a:buNone/>
                </a:pPr>
                <a:r>
                  <a:rPr lang="en" sz="1400">
                    <a:solidFill>
                      <a:srgbClr val="000000"/>
                    </a:solidFill>
                    <a:latin typeface="Arial Nova Light" panose="020B0304020202020204" pitchFamily="34" charset="0"/>
                    <a:ea typeface="Roboto"/>
                    <a:cs typeface="Roboto"/>
                    <a:sym typeface="Roboto"/>
                  </a:rPr>
                  <a:t>restauranger</a:t>
                </a:r>
                <a:endParaRPr sz="1400">
                  <a:solidFill>
                    <a:srgbClr val="000000"/>
                  </a:solidFill>
                  <a:latin typeface="Arial Nova Light" panose="020B0304020202020204" pitchFamily="34" charset="0"/>
                  <a:ea typeface="Roboto"/>
                  <a:cs typeface="Roboto"/>
                  <a:sym typeface="Roboto"/>
                </a:endParaRPr>
              </a:p>
            </p:txBody>
          </p:sp>
          <p:sp>
            <p:nvSpPr>
              <p:cNvPr id="74" name="Google Shape;1563;p44">
                <a:extLst>
                  <a:ext uri="{FF2B5EF4-FFF2-40B4-BE49-F238E27FC236}">
                    <a16:creationId xmlns:a16="http://schemas.microsoft.com/office/drawing/2014/main" id="{6B8E8A12-FEDB-47FA-8F99-280582B9D075}"/>
                  </a:ext>
                </a:extLst>
              </p:cNvPr>
              <p:cNvSpPr/>
              <p:nvPr/>
            </p:nvSpPr>
            <p:spPr>
              <a:xfrm>
                <a:off x="4674624" y="3187215"/>
                <a:ext cx="773304" cy="773304"/>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1577;p44">
                <a:extLst>
                  <a:ext uri="{FF2B5EF4-FFF2-40B4-BE49-F238E27FC236}">
                    <a16:creationId xmlns:a16="http://schemas.microsoft.com/office/drawing/2014/main" id="{C59D01D4-0005-4D5C-9A8A-2EC9F6288E06}"/>
                  </a:ext>
                </a:extLst>
              </p:cNvPr>
              <p:cNvGrpSpPr/>
              <p:nvPr/>
            </p:nvGrpSpPr>
            <p:grpSpPr>
              <a:xfrm>
                <a:off x="4918262" y="3379419"/>
                <a:ext cx="353830" cy="415663"/>
                <a:chOff x="7064513" y="2806400"/>
                <a:chExt cx="296275" cy="348050"/>
              </a:xfrm>
            </p:grpSpPr>
            <p:sp>
              <p:nvSpPr>
                <p:cNvPr id="89" name="Google Shape;1578;p44">
                  <a:extLst>
                    <a:ext uri="{FF2B5EF4-FFF2-40B4-BE49-F238E27FC236}">
                      <a16:creationId xmlns:a16="http://schemas.microsoft.com/office/drawing/2014/main" id="{C5C56EBC-9C4E-4D6E-98F1-3AA09717255B}"/>
                    </a:ext>
                  </a:extLst>
                </p:cNvPr>
                <p:cNvSpPr/>
                <p:nvPr/>
              </p:nvSpPr>
              <p:spPr>
                <a:xfrm>
                  <a:off x="7073838" y="2813375"/>
                  <a:ext cx="279200" cy="321075"/>
                </a:xfrm>
                <a:custGeom>
                  <a:avLst/>
                  <a:gdLst/>
                  <a:ahLst/>
                  <a:cxnLst/>
                  <a:rect l="l" t="t" r="r" b="b"/>
                  <a:pathLst>
                    <a:path w="11168" h="12843" extrusionOk="0">
                      <a:moveTo>
                        <a:pt x="5122" y="0"/>
                      </a:moveTo>
                      <a:cubicBezTo>
                        <a:pt x="2357" y="0"/>
                        <a:pt x="93" y="2192"/>
                        <a:pt x="0" y="4964"/>
                      </a:cubicBezTo>
                      <a:cubicBezTo>
                        <a:pt x="0" y="5987"/>
                        <a:pt x="248" y="7011"/>
                        <a:pt x="683" y="7973"/>
                      </a:cubicBezTo>
                      <a:lnTo>
                        <a:pt x="683" y="7942"/>
                      </a:lnTo>
                      <a:cubicBezTo>
                        <a:pt x="1179" y="8934"/>
                        <a:pt x="1303" y="10020"/>
                        <a:pt x="1055" y="11075"/>
                      </a:cubicBezTo>
                      <a:lnTo>
                        <a:pt x="652" y="12843"/>
                      </a:lnTo>
                      <a:lnTo>
                        <a:pt x="6235" y="12843"/>
                      </a:lnTo>
                      <a:lnTo>
                        <a:pt x="6452" y="12067"/>
                      </a:lnTo>
                      <a:cubicBezTo>
                        <a:pt x="6607" y="11540"/>
                        <a:pt x="7104" y="11168"/>
                        <a:pt x="7662" y="11168"/>
                      </a:cubicBezTo>
                      <a:lnTo>
                        <a:pt x="8189" y="11168"/>
                      </a:lnTo>
                      <a:cubicBezTo>
                        <a:pt x="9027" y="11168"/>
                        <a:pt x="9709" y="10485"/>
                        <a:pt x="9709" y="9648"/>
                      </a:cubicBezTo>
                      <a:lnTo>
                        <a:pt x="9709" y="8190"/>
                      </a:lnTo>
                      <a:lnTo>
                        <a:pt x="10857" y="8190"/>
                      </a:lnTo>
                      <a:cubicBezTo>
                        <a:pt x="11043" y="8190"/>
                        <a:pt x="11167" y="8035"/>
                        <a:pt x="11105" y="7849"/>
                      </a:cubicBezTo>
                      <a:lnTo>
                        <a:pt x="10268" y="5057"/>
                      </a:lnTo>
                      <a:cubicBezTo>
                        <a:pt x="10205" y="2265"/>
                        <a:pt x="7941" y="32"/>
                        <a:pt x="5180" y="1"/>
                      </a:cubicBezTo>
                      <a:cubicBezTo>
                        <a:pt x="5161" y="1"/>
                        <a:pt x="5142" y="0"/>
                        <a:pt x="5122" y="0"/>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79;p44">
                  <a:extLst>
                    <a:ext uri="{FF2B5EF4-FFF2-40B4-BE49-F238E27FC236}">
                      <a16:creationId xmlns:a16="http://schemas.microsoft.com/office/drawing/2014/main" id="{E827B60D-A230-4C0E-873A-8742DC7251A1}"/>
                    </a:ext>
                  </a:extLst>
                </p:cNvPr>
                <p:cNvSpPr/>
                <p:nvPr/>
              </p:nvSpPr>
              <p:spPr>
                <a:xfrm>
                  <a:off x="7072288" y="3066975"/>
                  <a:ext cx="170625" cy="79875"/>
                </a:xfrm>
                <a:custGeom>
                  <a:avLst/>
                  <a:gdLst/>
                  <a:ahLst/>
                  <a:cxnLst/>
                  <a:rect l="l" t="t" r="r" b="b"/>
                  <a:pathLst>
                    <a:path w="6825" h="3195" extrusionOk="0">
                      <a:moveTo>
                        <a:pt x="683" y="0"/>
                      </a:moveTo>
                      <a:lnTo>
                        <a:pt x="0" y="3195"/>
                      </a:lnTo>
                      <a:lnTo>
                        <a:pt x="6824" y="3195"/>
                      </a:lnTo>
                      <a:lnTo>
                        <a:pt x="6824" y="1458"/>
                      </a:lnTo>
                      <a:lnTo>
                        <a:pt x="683" y="0"/>
                      </a:lnTo>
                      <a:close/>
                    </a:path>
                  </a:pathLst>
                </a:custGeom>
                <a:solidFill>
                  <a:srgbClr val="79B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80;p44">
                  <a:extLst>
                    <a:ext uri="{FF2B5EF4-FFF2-40B4-BE49-F238E27FC236}">
                      <a16:creationId xmlns:a16="http://schemas.microsoft.com/office/drawing/2014/main" id="{2A12CE60-2F73-4938-8849-4AC2CC359121}"/>
                    </a:ext>
                  </a:extLst>
                </p:cNvPr>
                <p:cNvSpPr/>
                <p:nvPr/>
              </p:nvSpPr>
              <p:spPr>
                <a:xfrm>
                  <a:off x="7163013" y="2890150"/>
                  <a:ext cx="84550" cy="142725"/>
                </a:xfrm>
                <a:custGeom>
                  <a:avLst/>
                  <a:gdLst/>
                  <a:ahLst/>
                  <a:cxnLst/>
                  <a:rect l="l" t="t" r="r" b="b"/>
                  <a:pathLst>
                    <a:path w="3382" h="5709" extrusionOk="0">
                      <a:moveTo>
                        <a:pt x="2172" y="1"/>
                      </a:moveTo>
                      <a:lnTo>
                        <a:pt x="0" y="3320"/>
                      </a:lnTo>
                      <a:lnTo>
                        <a:pt x="1210" y="3320"/>
                      </a:lnTo>
                      <a:lnTo>
                        <a:pt x="1210" y="5708"/>
                      </a:lnTo>
                      <a:lnTo>
                        <a:pt x="3381" y="2389"/>
                      </a:lnTo>
                      <a:lnTo>
                        <a:pt x="2172" y="2389"/>
                      </a:lnTo>
                      <a:lnTo>
                        <a:pt x="2172" y="1"/>
                      </a:ln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81;p44">
                  <a:extLst>
                    <a:ext uri="{FF2B5EF4-FFF2-40B4-BE49-F238E27FC236}">
                      <a16:creationId xmlns:a16="http://schemas.microsoft.com/office/drawing/2014/main" id="{49A75A91-5B81-47C4-8180-B2F3731A821E}"/>
                    </a:ext>
                  </a:extLst>
                </p:cNvPr>
                <p:cNvSpPr/>
                <p:nvPr/>
              </p:nvSpPr>
              <p:spPr>
                <a:xfrm>
                  <a:off x="7249863" y="2886225"/>
                  <a:ext cx="33250" cy="29750"/>
                </a:xfrm>
                <a:custGeom>
                  <a:avLst/>
                  <a:gdLst/>
                  <a:ahLst/>
                  <a:cxnLst/>
                  <a:rect l="l" t="t" r="r" b="b"/>
                  <a:pathLst>
                    <a:path w="1330" h="1190" extrusionOk="0">
                      <a:moveTo>
                        <a:pt x="939" y="1"/>
                      </a:moveTo>
                      <a:cubicBezTo>
                        <a:pt x="873" y="1"/>
                        <a:pt x="804" y="29"/>
                        <a:pt x="745" y="96"/>
                      </a:cubicBezTo>
                      <a:lnTo>
                        <a:pt x="94" y="747"/>
                      </a:lnTo>
                      <a:cubicBezTo>
                        <a:pt x="1" y="840"/>
                        <a:pt x="1" y="1026"/>
                        <a:pt x="94" y="1119"/>
                      </a:cubicBezTo>
                      <a:cubicBezTo>
                        <a:pt x="140" y="1166"/>
                        <a:pt x="210" y="1189"/>
                        <a:pt x="280" y="1189"/>
                      </a:cubicBezTo>
                      <a:cubicBezTo>
                        <a:pt x="349" y="1189"/>
                        <a:pt x="419" y="1166"/>
                        <a:pt x="466" y="1119"/>
                      </a:cubicBezTo>
                      <a:lnTo>
                        <a:pt x="1117" y="468"/>
                      </a:lnTo>
                      <a:cubicBezTo>
                        <a:pt x="1329" y="279"/>
                        <a:pt x="1147" y="1"/>
                        <a:pt x="9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82;p44">
                  <a:extLst>
                    <a:ext uri="{FF2B5EF4-FFF2-40B4-BE49-F238E27FC236}">
                      <a16:creationId xmlns:a16="http://schemas.microsoft.com/office/drawing/2014/main" id="{17DEFA5C-2785-4CA4-86E1-9570E701B2AB}"/>
                    </a:ext>
                  </a:extLst>
                </p:cNvPr>
                <p:cNvSpPr/>
                <p:nvPr/>
              </p:nvSpPr>
              <p:spPr>
                <a:xfrm>
                  <a:off x="7127238" y="3008300"/>
                  <a:ext cx="33575" cy="28175"/>
                </a:xfrm>
                <a:custGeom>
                  <a:avLst/>
                  <a:gdLst/>
                  <a:ahLst/>
                  <a:cxnLst/>
                  <a:rect l="l" t="t" r="r" b="b"/>
                  <a:pathLst>
                    <a:path w="1343" h="1127" extrusionOk="0">
                      <a:moveTo>
                        <a:pt x="964" y="1"/>
                      </a:moveTo>
                      <a:cubicBezTo>
                        <a:pt x="902" y="1"/>
                        <a:pt x="838" y="25"/>
                        <a:pt x="780" y="83"/>
                      </a:cubicBezTo>
                      <a:lnTo>
                        <a:pt x="191" y="672"/>
                      </a:lnTo>
                      <a:cubicBezTo>
                        <a:pt x="0" y="862"/>
                        <a:pt x="175" y="1126"/>
                        <a:pt x="379" y="1126"/>
                      </a:cubicBezTo>
                      <a:cubicBezTo>
                        <a:pt x="441" y="1126"/>
                        <a:pt x="505" y="1102"/>
                        <a:pt x="563" y="1044"/>
                      </a:cubicBezTo>
                      <a:lnTo>
                        <a:pt x="1152" y="455"/>
                      </a:lnTo>
                      <a:cubicBezTo>
                        <a:pt x="1343" y="264"/>
                        <a:pt x="1168" y="1"/>
                        <a:pt x="9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83;p44">
                  <a:extLst>
                    <a:ext uri="{FF2B5EF4-FFF2-40B4-BE49-F238E27FC236}">
                      <a16:creationId xmlns:a16="http://schemas.microsoft.com/office/drawing/2014/main" id="{272EC690-AA4A-4DA9-8C52-3169236D306B}"/>
                    </a:ext>
                  </a:extLst>
                </p:cNvPr>
                <p:cNvSpPr/>
                <p:nvPr/>
              </p:nvSpPr>
              <p:spPr>
                <a:xfrm>
                  <a:off x="7247963" y="3007075"/>
                  <a:ext cx="32950" cy="29675"/>
                </a:xfrm>
                <a:custGeom>
                  <a:avLst/>
                  <a:gdLst/>
                  <a:ahLst/>
                  <a:cxnLst/>
                  <a:rect l="l" t="t" r="r" b="b"/>
                  <a:pathLst>
                    <a:path w="1318" h="1187" extrusionOk="0">
                      <a:moveTo>
                        <a:pt x="369" y="0"/>
                      </a:moveTo>
                      <a:cubicBezTo>
                        <a:pt x="169" y="0"/>
                        <a:pt x="1" y="249"/>
                        <a:pt x="170" y="442"/>
                      </a:cubicBezTo>
                      <a:lnTo>
                        <a:pt x="821" y="1093"/>
                      </a:lnTo>
                      <a:cubicBezTo>
                        <a:pt x="883" y="1155"/>
                        <a:pt x="945" y="1186"/>
                        <a:pt x="1007" y="1186"/>
                      </a:cubicBezTo>
                      <a:cubicBezTo>
                        <a:pt x="1069" y="1186"/>
                        <a:pt x="1162" y="1155"/>
                        <a:pt x="1193" y="1093"/>
                      </a:cubicBezTo>
                      <a:cubicBezTo>
                        <a:pt x="1317" y="1000"/>
                        <a:pt x="1317" y="814"/>
                        <a:pt x="1193" y="721"/>
                      </a:cubicBezTo>
                      <a:lnTo>
                        <a:pt x="542" y="70"/>
                      </a:lnTo>
                      <a:cubicBezTo>
                        <a:pt x="486" y="21"/>
                        <a:pt x="426" y="0"/>
                        <a:pt x="3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84;p44">
                  <a:extLst>
                    <a:ext uri="{FF2B5EF4-FFF2-40B4-BE49-F238E27FC236}">
                      <a16:creationId xmlns:a16="http://schemas.microsoft.com/office/drawing/2014/main" id="{18AB4AA3-C1F4-402E-9C1A-55CE5FFA35F8}"/>
                    </a:ext>
                  </a:extLst>
                </p:cNvPr>
                <p:cNvSpPr/>
                <p:nvPr/>
              </p:nvSpPr>
              <p:spPr>
                <a:xfrm>
                  <a:off x="7127763" y="2886875"/>
                  <a:ext cx="30625" cy="27550"/>
                </a:xfrm>
                <a:custGeom>
                  <a:avLst/>
                  <a:gdLst/>
                  <a:ahLst/>
                  <a:cxnLst/>
                  <a:rect l="l" t="t" r="r" b="b"/>
                  <a:pathLst>
                    <a:path w="1225" h="1102" extrusionOk="0">
                      <a:moveTo>
                        <a:pt x="369" y="0"/>
                      </a:moveTo>
                      <a:cubicBezTo>
                        <a:pt x="169" y="0"/>
                        <a:pt x="1" y="249"/>
                        <a:pt x="170" y="442"/>
                      </a:cubicBezTo>
                      <a:lnTo>
                        <a:pt x="759" y="1031"/>
                      </a:lnTo>
                      <a:cubicBezTo>
                        <a:pt x="805" y="1078"/>
                        <a:pt x="875" y="1101"/>
                        <a:pt x="945" y="1101"/>
                      </a:cubicBezTo>
                      <a:cubicBezTo>
                        <a:pt x="1015" y="1101"/>
                        <a:pt x="1085" y="1078"/>
                        <a:pt x="1131" y="1031"/>
                      </a:cubicBezTo>
                      <a:cubicBezTo>
                        <a:pt x="1224" y="907"/>
                        <a:pt x="1224" y="752"/>
                        <a:pt x="1131" y="628"/>
                      </a:cubicBezTo>
                      <a:lnTo>
                        <a:pt x="542" y="70"/>
                      </a:lnTo>
                      <a:cubicBezTo>
                        <a:pt x="486" y="21"/>
                        <a:pt x="426" y="0"/>
                        <a:pt x="3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85;p44">
                  <a:extLst>
                    <a:ext uri="{FF2B5EF4-FFF2-40B4-BE49-F238E27FC236}">
                      <a16:creationId xmlns:a16="http://schemas.microsoft.com/office/drawing/2014/main" id="{4A2E7A3E-AB62-42AE-9019-8D8EA6E907A0}"/>
                    </a:ext>
                  </a:extLst>
                </p:cNvPr>
                <p:cNvSpPr/>
                <p:nvPr/>
              </p:nvSpPr>
              <p:spPr>
                <a:xfrm>
                  <a:off x="7147488" y="3139850"/>
                  <a:ext cx="19450" cy="14600"/>
                </a:xfrm>
                <a:custGeom>
                  <a:avLst/>
                  <a:gdLst/>
                  <a:ahLst/>
                  <a:cxnLst/>
                  <a:rect l="l" t="t" r="r" b="b"/>
                  <a:pathLst>
                    <a:path w="778" h="584" extrusionOk="0">
                      <a:moveTo>
                        <a:pt x="404" y="1"/>
                      </a:moveTo>
                      <a:cubicBezTo>
                        <a:pt x="94" y="1"/>
                        <a:pt x="1" y="435"/>
                        <a:pt x="280" y="559"/>
                      </a:cubicBezTo>
                      <a:cubicBezTo>
                        <a:pt x="318" y="576"/>
                        <a:pt x="356" y="584"/>
                        <a:pt x="392" y="584"/>
                      </a:cubicBezTo>
                      <a:cubicBezTo>
                        <a:pt x="619" y="584"/>
                        <a:pt x="778" y="281"/>
                        <a:pt x="590" y="94"/>
                      </a:cubicBezTo>
                      <a:cubicBezTo>
                        <a:pt x="528" y="32"/>
                        <a:pt x="466" y="1"/>
                        <a:pt x="4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86;p44">
                  <a:extLst>
                    <a:ext uri="{FF2B5EF4-FFF2-40B4-BE49-F238E27FC236}">
                      <a16:creationId xmlns:a16="http://schemas.microsoft.com/office/drawing/2014/main" id="{1AED6CAE-4764-45E9-97AD-C37E2615D6E7}"/>
                    </a:ext>
                  </a:extLst>
                </p:cNvPr>
                <p:cNvSpPr/>
                <p:nvPr/>
              </p:nvSpPr>
              <p:spPr>
                <a:xfrm>
                  <a:off x="7064513" y="2806400"/>
                  <a:ext cx="296275" cy="347450"/>
                </a:xfrm>
                <a:custGeom>
                  <a:avLst/>
                  <a:gdLst/>
                  <a:ahLst/>
                  <a:cxnLst/>
                  <a:rect l="l" t="t" r="r" b="b"/>
                  <a:pathLst>
                    <a:path w="11851" h="13898" extrusionOk="0">
                      <a:moveTo>
                        <a:pt x="5464" y="714"/>
                      </a:moveTo>
                      <a:cubicBezTo>
                        <a:pt x="5483" y="714"/>
                        <a:pt x="5503" y="714"/>
                        <a:pt x="5522" y="714"/>
                      </a:cubicBezTo>
                      <a:cubicBezTo>
                        <a:pt x="8097" y="745"/>
                        <a:pt x="10206" y="2761"/>
                        <a:pt x="10330" y="5336"/>
                      </a:cubicBezTo>
                      <a:cubicBezTo>
                        <a:pt x="10330" y="5367"/>
                        <a:pt x="10330" y="5398"/>
                        <a:pt x="10330" y="5429"/>
                      </a:cubicBezTo>
                      <a:lnTo>
                        <a:pt x="11199" y="8221"/>
                      </a:lnTo>
                      <a:lnTo>
                        <a:pt x="10051" y="8221"/>
                      </a:lnTo>
                      <a:cubicBezTo>
                        <a:pt x="9896" y="8221"/>
                        <a:pt x="9772" y="8345"/>
                        <a:pt x="9772" y="8500"/>
                      </a:cubicBezTo>
                      <a:lnTo>
                        <a:pt x="9772" y="9958"/>
                      </a:lnTo>
                      <a:cubicBezTo>
                        <a:pt x="9772" y="10640"/>
                        <a:pt x="9214" y="11199"/>
                        <a:pt x="8531" y="11199"/>
                      </a:cubicBezTo>
                      <a:lnTo>
                        <a:pt x="8004" y="11199"/>
                      </a:lnTo>
                      <a:cubicBezTo>
                        <a:pt x="7632" y="11199"/>
                        <a:pt x="7259" y="11323"/>
                        <a:pt x="6980" y="11571"/>
                      </a:cubicBezTo>
                      <a:lnTo>
                        <a:pt x="1831" y="10330"/>
                      </a:lnTo>
                      <a:cubicBezTo>
                        <a:pt x="1831" y="9555"/>
                        <a:pt x="1645" y="8810"/>
                        <a:pt x="1304" y="8128"/>
                      </a:cubicBezTo>
                      <a:cubicBezTo>
                        <a:pt x="869" y="7228"/>
                        <a:pt x="621" y="6266"/>
                        <a:pt x="621" y="5274"/>
                      </a:cubicBezTo>
                      <a:cubicBezTo>
                        <a:pt x="806" y="2719"/>
                        <a:pt x="2915" y="714"/>
                        <a:pt x="5464" y="714"/>
                      </a:cubicBezTo>
                      <a:close/>
                      <a:moveTo>
                        <a:pt x="5522" y="1"/>
                      </a:moveTo>
                      <a:cubicBezTo>
                        <a:pt x="2576" y="1"/>
                        <a:pt x="187" y="2327"/>
                        <a:pt x="94" y="5243"/>
                      </a:cubicBezTo>
                      <a:cubicBezTo>
                        <a:pt x="94" y="6329"/>
                        <a:pt x="342" y="7414"/>
                        <a:pt x="807" y="8376"/>
                      </a:cubicBezTo>
                      <a:cubicBezTo>
                        <a:pt x="1087" y="8934"/>
                        <a:pt x="1273" y="9555"/>
                        <a:pt x="1273" y="10206"/>
                      </a:cubicBezTo>
                      <a:lnTo>
                        <a:pt x="1056" y="10144"/>
                      </a:lnTo>
                      <a:cubicBezTo>
                        <a:pt x="1037" y="10135"/>
                        <a:pt x="1017" y="10131"/>
                        <a:pt x="995" y="10131"/>
                      </a:cubicBezTo>
                      <a:cubicBezTo>
                        <a:pt x="942" y="10131"/>
                        <a:pt x="882" y="10153"/>
                        <a:pt x="838" y="10175"/>
                      </a:cubicBezTo>
                      <a:cubicBezTo>
                        <a:pt x="776" y="10206"/>
                        <a:pt x="745" y="10268"/>
                        <a:pt x="745" y="10361"/>
                      </a:cubicBezTo>
                      <a:lnTo>
                        <a:pt x="32" y="13556"/>
                      </a:lnTo>
                      <a:cubicBezTo>
                        <a:pt x="1" y="13649"/>
                        <a:pt x="32" y="13742"/>
                        <a:pt x="94" y="13804"/>
                      </a:cubicBezTo>
                      <a:cubicBezTo>
                        <a:pt x="156" y="13866"/>
                        <a:pt x="218" y="13897"/>
                        <a:pt x="311" y="13897"/>
                      </a:cubicBezTo>
                      <a:lnTo>
                        <a:pt x="2482" y="13897"/>
                      </a:lnTo>
                      <a:cubicBezTo>
                        <a:pt x="2793" y="13866"/>
                        <a:pt x="2793" y="13401"/>
                        <a:pt x="2482" y="13339"/>
                      </a:cubicBezTo>
                      <a:lnTo>
                        <a:pt x="652" y="13339"/>
                      </a:lnTo>
                      <a:lnTo>
                        <a:pt x="1211" y="10733"/>
                      </a:lnTo>
                      <a:lnTo>
                        <a:pt x="6856" y="12098"/>
                      </a:lnTo>
                      <a:lnTo>
                        <a:pt x="6856" y="13339"/>
                      </a:lnTo>
                      <a:lnTo>
                        <a:pt x="4933" y="13339"/>
                      </a:lnTo>
                      <a:cubicBezTo>
                        <a:pt x="4623" y="13401"/>
                        <a:pt x="4623" y="13866"/>
                        <a:pt x="4933" y="13897"/>
                      </a:cubicBezTo>
                      <a:lnTo>
                        <a:pt x="7135" y="13897"/>
                      </a:lnTo>
                      <a:cubicBezTo>
                        <a:pt x="7259" y="13897"/>
                        <a:pt x="7383" y="13773"/>
                        <a:pt x="7383" y="13618"/>
                      </a:cubicBezTo>
                      <a:lnTo>
                        <a:pt x="7383" y="11943"/>
                      </a:lnTo>
                      <a:cubicBezTo>
                        <a:pt x="7570" y="11819"/>
                        <a:pt x="7787" y="11726"/>
                        <a:pt x="8004" y="11726"/>
                      </a:cubicBezTo>
                      <a:lnTo>
                        <a:pt x="8531" y="11726"/>
                      </a:lnTo>
                      <a:cubicBezTo>
                        <a:pt x="9524" y="11726"/>
                        <a:pt x="10330" y="10919"/>
                        <a:pt x="10330" y="9958"/>
                      </a:cubicBezTo>
                      <a:lnTo>
                        <a:pt x="10330" y="8779"/>
                      </a:lnTo>
                      <a:lnTo>
                        <a:pt x="11230" y="8779"/>
                      </a:lnTo>
                      <a:cubicBezTo>
                        <a:pt x="11602" y="8779"/>
                        <a:pt x="11850" y="8438"/>
                        <a:pt x="11757" y="8097"/>
                      </a:cubicBezTo>
                      <a:lnTo>
                        <a:pt x="11757" y="8066"/>
                      </a:lnTo>
                      <a:lnTo>
                        <a:pt x="10889" y="5305"/>
                      </a:lnTo>
                      <a:cubicBezTo>
                        <a:pt x="10827" y="2358"/>
                        <a:pt x="8438" y="32"/>
                        <a:pt x="55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87;p44">
                  <a:extLst>
                    <a:ext uri="{FF2B5EF4-FFF2-40B4-BE49-F238E27FC236}">
                      <a16:creationId xmlns:a16="http://schemas.microsoft.com/office/drawing/2014/main" id="{4471B9AD-7CCB-46E2-968F-167716B5DD0B}"/>
                    </a:ext>
                  </a:extLst>
                </p:cNvPr>
                <p:cNvSpPr/>
                <p:nvPr/>
              </p:nvSpPr>
              <p:spPr>
                <a:xfrm>
                  <a:off x="7153713" y="2883275"/>
                  <a:ext cx="100825" cy="155800"/>
                </a:xfrm>
                <a:custGeom>
                  <a:avLst/>
                  <a:gdLst/>
                  <a:ahLst/>
                  <a:cxnLst/>
                  <a:rect l="l" t="t" r="r" b="b"/>
                  <a:pathLst>
                    <a:path w="4033" h="6232" extrusionOk="0">
                      <a:moveTo>
                        <a:pt x="2265" y="1206"/>
                      </a:moveTo>
                      <a:lnTo>
                        <a:pt x="2265" y="2664"/>
                      </a:lnTo>
                      <a:cubicBezTo>
                        <a:pt x="2265" y="2819"/>
                        <a:pt x="2389" y="2943"/>
                        <a:pt x="2544" y="2943"/>
                      </a:cubicBezTo>
                      <a:lnTo>
                        <a:pt x="3257" y="2943"/>
                      </a:lnTo>
                      <a:lnTo>
                        <a:pt x="1861" y="5053"/>
                      </a:lnTo>
                      <a:lnTo>
                        <a:pt x="1861" y="3626"/>
                      </a:lnTo>
                      <a:cubicBezTo>
                        <a:pt x="1861" y="3471"/>
                        <a:pt x="1737" y="3347"/>
                        <a:pt x="1582" y="3347"/>
                      </a:cubicBezTo>
                      <a:lnTo>
                        <a:pt x="869" y="3347"/>
                      </a:lnTo>
                      <a:lnTo>
                        <a:pt x="2265" y="1206"/>
                      </a:lnTo>
                      <a:close/>
                      <a:moveTo>
                        <a:pt x="2523" y="1"/>
                      </a:moveTo>
                      <a:cubicBezTo>
                        <a:pt x="2440" y="1"/>
                        <a:pt x="2354" y="38"/>
                        <a:pt x="2296" y="121"/>
                      </a:cubicBezTo>
                      <a:lnTo>
                        <a:pt x="124" y="3440"/>
                      </a:lnTo>
                      <a:cubicBezTo>
                        <a:pt x="0" y="3626"/>
                        <a:pt x="155" y="3874"/>
                        <a:pt x="372" y="3874"/>
                      </a:cubicBezTo>
                      <a:lnTo>
                        <a:pt x="1303" y="3874"/>
                      </a:lnTo>
                      <a:lnTo>
                        <a:pt x="1303" y="5983"/>
                      </a:lnTo>
                      <a:cubicBezTo>
                        <a:pt x="1303" y="6107"/>
                        <a:pt x="1396" y="6200"/>
                        <a:pt x="1489" y="6231"/>
                      </a:cubicBezTo>
                      <a:lnTo>
                        <a:pt x="1582" y="6231"/>
                      </a:lnTo>
                      <a:cubicBezTo>
                        <a:pt x="1675" y="6231"/>
                        <a:pt x="1737" y="6200"/>
                        <a:pt x="1799" y="6107"/>
                      </a:cubicBezTo>
                      <a:lnTo>
                        <a:pt x="3971" y="2788"/>
                      </a:lnTo>
                      <a:cubicBezTo>
                        <a:pt x="4033" y="2695"/>
                        <a:pt x="4033" y="2602"/>
                        <a:pt x="3971" y="2509"/>
                      </a:cubicBezTo>
                      <a:lnTo>
                        <a:pt x="3971" y="2509"/>
                      </a:lnTo>
                      <a:lnTo>
                        <a:pt x="4002" y="2540"/>
                      </a:lnTo>
                      <a:cubicBezTo>
                        <a:pt x="3940" y="2447"/>
                        <a:pt x="3847" y="2385"/>
                        <a:pt x="3753" y="2385"/>
                      </a:cubicBezTo>
                      <a:lnTo>
                        <a:pt x="2792" y="2385"/>
                      </a:lnTo>
                      <a:lnTo>
                        <a:pt x="2792" y="276"/>
                      </a:lnTo>
                      <a:cubicBezTo>
                        <a:pt x="2792" y="102"/>
                        <a:pt x="2660" y="1"/>
                        <a:pt x="25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1" name="Grupp 150">
            <a:extLst>
              <a:ext uri="{FF2B5EF4-FFF2-40B4-BE49-F238E27FC236}">
                <a16:creationId xmlns:a16="http://schemas.microsoft.com/office/drawing/2014/main" id="{2BDB318E-EFC3-47BF-A537-9A088FF792AD}"/>
              </a:ext>
            </a:extLst>
          </p:cNvPr>
          <p:cNvGrpSpPr/>
          <p:nvPr/>
        </p:nvGrpSpPr>
        <p:grpSpPr>
          <a:xfrm>
            <a:off x="2976883" y="3827521"/>
            <a:ext cx="2387700" cy="2801100"/>
            <a:chOff x="911424" y="3126832"/>
            <a:chExt cx="2387700" cy="2801100"/>
          </a:xfrm>
        </p:grpSpPr>
        <p:grpSp>
          <p:nvGrpSpPr>
            <p:cNvPr id="150" name="Grupp 149">
              <a:extLst>
                <a:ext uri="{FF2B5EF4-FFF2-40B4-BE49-F238E27FC236}">
                  <a16:creationId xmlns:a16="http://schemas.microsoft.com/office/drawing/2014/main" id="{8C34EA7F-66CE-49C4-A3B6-B67C6B86F594}"/>
                </a:ext>
              </a:extLst>
            </p:cNvPr>
            <p:cNvGrpSpPr/>
            <p:nvPr/>
          </p:nvGrpSpPr>
          <p:grpSpPr>
            <a:xfrm>
              <a:off x="911424" y="3126832"/>
              <a:ext cx="2387700" cy="2801100"/>
              <a:chOff x="911424" y="3126832"/>
              <a:chExt cx="2387700" cy="2801100"/>
            </a:xfrm>
          </p:grpSpPr>
          <p:sp>
            <p:nvSpPr>
              <p:cNvPr id="63" name="Google Shape;1552;p44">
                <a:extLst>
                  <a:ext uri="{FF2B5EF4-FFF2-40B4-BE49-F238E27FC236}">
                    <a16:creationId xmlns:a16="http://schemas.microsoft.com/office/drawing/2014/main" id="{E1ABEF1D-473F-46F0-A4A9-6EC5C411A6F7}"/>
                  </a:ext>
                </a:extLst>
              </p:cNvPr>
              <p:cNvSpPr/>
              <p:nvPr/>
            </p:nvSpPr>
            <p:spPr>
              <a:xfrm>
                <a:off x="911424" y="3995932"/>
                <a:ext cx="2387700" cy="19320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1554;p44">
                <a:extLst>
                  <a:ext uri="{FF2B5EF4-FFF2-40B4-BE49-F238E27FC236}">
                    <a16:creationId xmlns:a16="http://schemas.microsoft.com/office/drawing/2014/main" id="{2320C405-C126-4850-BC02-4A1938620C71}"/>
                  </a:ext>
                </a:extLst>
              </p:cNvPr>
              <p:cNvSpPr txBox="1"/>
              <p:nvPr/>
            </p:nvSpPr>
            <p:spPr>
              <a:xfrm>
                <a:off x="1093999" y="4961932"/>
                <a:ext cx="2037600" cy="66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1400">
                    <a:solidFill>
                      <a:srgbClr val="000000"/>
                    </a:solidFill>
                    <a:latin typeface="Arial Nova Light" panose="020B0304020202020204" pitchFamily="34" charset="0"/>
                    <a:ea typeface="Roboto"/>
                    <a:cs typeface="Roboto"/>
                    <a:sym typeface="Roboto"/>
                  </a:rPr>
                  <a:t>Kommuner, regioner, energibolag</a:t>
                </a:r>
                <a:endParaRPr sz="1400">
                  <a:solidFill>
                    <a:srgbClr val="000000"/>
                  </a:solidFill>
                  <a:latin typeface="Arial Nova Light" panose="020B0304020202020204" pitchFamily="34" charset="0"/>
                  <a:ea typeface="Roboto"/>
                  <a:cs typeface="Roboto"/>
                  <a:sym typeface="Roboto"/>
                </a:endParaRPr>
              </a:p>
            </p:txBody>
          </p:sp>
          <p:sp>
            <p:nvSpPr>
              <p:cNvPr id="72" name="Google Shape;1561;p44">
                <a:extLst>
                  <a:ext uri="{FF2B5EF4-FFF2-40B4-BE49-F238E27FC236}">
                    <a16:creationId xmlns:a16="http://schemas.microsoft.com/office/drawing/2014/main" id="{70B0C4BE-696D-4D75-BE2A-99D4A46FB53F}"/>
                  </a:ext>
                </a:extLst>
              </p:cNvPr>
              <p:cNvSpPr/>
              <p:nvPr/>
            </p:nvSpPr>
            <p:spPr>
              <a:xfrm>
                <a:off x="1752849" y="4123510"/>
                <a:ext cx="804414" cy="805314"/>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1564;p44">
                <a:extLst>
                  <a:ext uri="{FF2B5EF4-FFF2-40B4-BE49-F238E27FC236}">
                    <a16:creationId xmlns:a16="http://schemas.microsoft.com/office/drawing/2014/main" id="{7FC79DD4-09E9-411B-AE43-6920EA1B7E46}"/>
                  </a:ext>
                </a:extLst>
              </p:cNvPr>
              <p:cNvGrpSpPr/>
              <p:nvPr/>
            </p:nvGrpSpPr>
            <p:grpSpPr>
              <a:xfrm>
                <a:off x="1949291" y="4325321"/>
                <a:ext cx="402293" cy="399823"/>
                <a:chOff x="3268188" y="2804850"/>
                <a:chExt cx="351675" cy="349125"/>
              </a:xfrm>
            </p:grpSpPr>
            <p:sp>
              <p:nvSpPr>
                <p:cNvPr id="76" name="Google Shape;1565;p44">
                  <a:extLst>
                    <a:ext uri="{FF2B5EF4-FFF2-40B4-BE49-F238E27FC236}">
                      <a16:creationId xmlns:a16="http://schemas.microsoft.com/office/drawing/2014/main" id="{BC68BCC8-A4A4-4364-999B-134C740C1F22}"/>
                    </a:ext>
                  </a:extLst>
                </p:cNvPr>
                <p:cNvSpPr/>
                <p:nvPr/>
              </p:nvSpPr>
              <p:spPr>
                <a:xfrm>
                  <a:off x="3276288" y="2811825"/>
                  <a:ext cx="335025" cy="32600"/>
                </a:xfrm>
                <a:custGeom>
                  <a:avLst/>
                  <a:gdLst/>
                  <a:ahLst/>
                  <a:cxnLst/>
                  <a:rect l="l" t="t" r="r" b="b"/>
                  <a:pathLst>
                    <a:path w="13401" h="1304" extrusionOk="0">
                      <a:moveTo>
                        <a:pt x="1" y="1"/>
                      </a:moveTo>
                      <a:lnTo>
                        <a:pt x="1" y="1304"/>
                      </a:lnTo>
                      <a:lnTo>
                        <a:pt x="13401" y="1304"/>
                      </a:lnTo>
                      <a:lnTo>
                        <a:pt x="13401" y="1"/>
                      </a:lnTo>
                      <a:close/>
                    </a:path>
                  </a:pathLst>
                </a:custGeom>
                <a:solidFill>
                  <a:srgbClr val="E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66;p44">
                  <a:extLst>
                    <a:ext uri="{FF2B5EF4-FFF2-40B4-BE49-F238E27FC236}">
                      <a16:creationId xmlns:a16="http://schemas.microsoft.com/office/drawing/2014/main" id="{23D87359-3302-4CB2-950E-4B728742D053}"/>
                    </a:ext>
                  </a:extLst>
                </p:cNvPr>
                <p:cNvSpPr/>
                <p:nvPr/>
              </p:nvSpPr>
              <p:spPr>
                <a:xfrm>
                  <a:off x="3276288" y="2844400"/>
                  <a:ext cx="335025" cy="252050"/>
                </a:xfrm>
                <a:custGeom>
                  <a:avLst/>
                  <a:gdLst/>
                  <a:ahLst/>
                  <a:cxnLst/>
                  <a:rect l="l" t="t" r="r" b="b"/>
                  <a:pathLst>
                    <a:path w="13401" h="10082" extrusionOk="0">
                      <a:moveTo>
                        <a:pt x="1" y="1"/>
                      </a:moveTo>
                      <a:lnTo>
                        <a:pt x="1" y="10082"/>
                      </a:lnTo>
                      <a:lnTo>
                        <a:pt x="13401" y="10082"/>
                      </a:lnTo>
                      <a:lnTo>
                        <a:pt x="13401" y="1"/>
                      </a:lnTo>
                      <a:close/>
                    </a:path>
                  </a:pathLst>
                </a:custGeom>
                <a:solidFill>
                  <a:srgbClr val="E1E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7;p44">
                  <a:extLst>
                    <a:ext uri="{FF2B5EF4-FFF2-40B4-BE49-F238E27FC236}">
                      <a16:creationId xmlns:a16="http://schemas.microsoft.com/office/drawing/2014/main" id="{A62DAD35-A142-435F-8026-A3B6F7B2D714}"/>
                    </a:ext>
                  </a:extLst>
                </p:cNvPr>
                <p:cNvSpPr/>
                <p:nvPr/>
              </p:nvSpPr>
              <p:spPr>
                <a:xfrm>
                  <a:off x="3343763" y="2904500"/>
                  <a:ext cx="66700" cy="191950"/>
                </a:xfrm>
                <a:custGeom>
                  <a:avLst/>
                  <a:gdLst/>
                  <a:ahLst/>
                  <a:cxnLst/>
                  <a:rect l="l" t="t" r="r" b="b"/>
                  <a:pathLst>
                    <a:path w="2668" h="7678" extrusionOk="0">
                      <a:moveTo>
                        <a:pt x="1334" y="1"/>
                      </a:moveTo>
                      <a:cubicBezTo>
                        <a:pt x="667" y="1"/>
                        <a:pt x="0" y="450"/>
                        <a:pt x="0" y="1350"/>
                      </a:cubicBezTo>
                      <a:lnTo>
                        <a:pt x="0" y="7678"/>
                      </a:lnTo>
                      <a:lnTo>
                        <a:pt x="2668" y="7678"/>
                      </a:lnTo>
                      <a:lnTo>
                        <a:pt x="2668" y="1350"/>
                      </a:lnTo>
                      <a:cubicBezTo>
                        <a:pt x="2668" y="450"/>
                        <a:pt x="2001" y="1"/>
                        <a:pt x="1334" y="1"/>
                      </a:cubicBezTo>
                      <a:close/>
                    </a:path>
                  </a:pathLst>
                </a:custGeom>
                <a:solidFill>
                  <a:srgbClr val="CFF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8;p44">
                  <a:extLst>
                    <a:ext uri="{FF2B5EF4-FFF2-40B4-BE49-F238E27FC236}">
                      <a16:creationId xmlns:a16="http://schemas.microsoft.com/office/drawing/2014/main" id="{7F95D52E-6579-4CED-8BF2-B08223064F55}"/>
                    </a:ext>
                  </a:extLst>
                </p:cNvPr>
                <p:cNvSpPr/>
                <p:nvPr/>
              </p:nvSpPr>
              <p:spPr>
                <a:xfrm>
                  <a:off x="3477913" y="2904500"/>
                  <a:ext cx="66725" cy="195050"/>
                </a:xfrm>
                <a:custGeom>
                  <a:avLst/>
                  <a:gdLst/>
                  <a:ahLst/>
                  <a:cxnLst/>
                  <a:rect l="l" t="t" r="r" b="b"/>
                  <a:pathLst>
                    <a:path w="2669" h="7802" extrusionOk="0">
                      <a:moveTo>
                        <a:pt x="1334" y="1"/>
                      </a:moveTo>
                      <a:cubicBezTo>
                        <a:pt x="667" y="1"/>
                        <a:pt x="1" y="450"/>
                        <a:pt x="1" y="1350"/>
                      </a:cubicBezTo>
                      <a:lnTo>
                        <a:pt x="1" y="7802"/>
                      </a:lnTo>
                      <a:lnTo>
                        <a:pt x="2668" y="7802"/>
                      </a:lnTo>
                      <a:lnTo>
                        <a:pt x="2668" y="1350"/>
                      </a:lnTo>
                      <a:cubicBezTo>
                        <a:pt x="2668" y="450"/>
                        <a:pt x="2001" y="1"/>
                        <a:pt x="1334" y="1"/>
                      </a:cubicBezTo>
                      <a:close/>
                    </a:path>
                  </a:pathLst>
                </a:custGeom>
                <a:solidFill>
                  <a:srgbClr val="CFF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9;p44">
                  <a:extLst>
                    <a:ext uri="{FF2B5EF4-FFF2-40B4-BE49-F238E27FC236}">
                      <a16:creationId xmlns:a16="http://schemas.microsoft.com/office/drawing/2014/main" id="{9FBCA59A-A648-4FA1-9A3E-8FDC593917C0}"/>
                    </a:ext>
                  </a:extLst>
                </p:cNvPr>
                <p:cNvSpPr/>
                <p:nvPr/>
              </p:nvSpPr>
              <p:spPr>
                <a:xfrm>
                  <a:off x="3276288" y="3074725"/>
                  <a:ext cx="335800" cy="72325"/>
                </a:xfrm>
                <a:custGeom>
                  <a:avLst/>
                  <a:gdLst/>
                  <a:ahLst/>
                  <a:cxnLst/>
                  <a:rect l="l" t="t" r="r" b="b"/>
                  <a:pathLst>
                    <a:path w="13432" h="2893" extrusionOk="0">
                      <a:moveTo>
                        <a:pt x="1" y="0"/>
                      </a:moveTo>
                      <a:lnTo>
                        <a:pt x="1" y="2265"/>
                      </a:lnTo>
                      <a:cubicBezTo>
                        <a:pt x="357" y="2683"/>
                        <a:pt x="854" y="2893"/>
                        <a:pt x="1350" y="2893"/>
                      </a:cubicBezTo>
                      <a:cubicBezTo>
                        <a:pt x="1846" y="2893"/>
                        <a:pt x="2342" y="2683"/>
                        <a:pt x="2699" y="2265"/>
                      </a:cubicBezTo>
                      <a:cubicBezTo>
                        <a:pt x="3040" y="2683"/>
                        <a:pt x="3529" y="2893"/>
                        <a:pt x="4021" y="2893"/>
                      </a:cubicBezTo>
                      <a:cubicBezTo>
                        <a:pt x="4514" y="2893"/>
                        <a:pt x="5010" y="2683"/>
                        <a:pt x="5367" y="2265"/>
                      </a:cubicBezTo>
                      <a:cubicBezTo>
                        <a:pt x="5724" y="2683"/>
                        <a:pt x="6220" y="2893"/>
                        <a:pt x="6716" y="2893"/>
                      </a:cubicBezTo>
                      <a:cubicBezTo>
                        <a:pt x="7212" y="2893"/>
                        <a:pt x="7709" y="2683"/>
                        <a:pt x="8066" y="2265"/>
                      </a:cubicBezTo>
                      <a:cubicBezTo>
                        <a:pt x="8407" y="2683"/>
                        <a:pt x="8895" y="2893"/>
                        <a:pt x="9388" y="2893"/>
                      </a:cubicBezTo>
                      <a:cubicBezTo>
                        <a:pt x="9880" y="2893"/>
                        <a:pt x="10376" y="2683"/>
                        <a:pt x="10733" y="2265"/>
                      </a:cubicBezTo>
                      <a:cubicBezTo>
                        <a:pt x="11090" y="2683"/>
                        <a:pt x="11586" y="2893"/>
                        <a:pt x="12083" y="2893"/>
                      </a:cubicBezTo>
                      <a:cubicBezTo>
                        <a:pt x="12579" y="2893"/>
                        <a:pt x="13075" y="2683"/>
                        <a:pt x="13432" y="2265"/>
                      </a:cubicBezTo>
                      <a:lnTo>
                        <a:pt x="13432" y="0"/>
                      </a:lnTo>
                      <a:cubicBezTo>
                        <a:pt x="13075" y="403"/>
                        <a:pt x="12579" y="605"/>
                        <a:pt x="12083" y="605"/>
                      </a:cubicBezTo>
                      <a:cubicBezTo>
                        <a:pt x="11586" y="605"/>
                        <a:pt x="11090" y="403"/>
                        <a:pt x="10733" y="0"/>
                      </a:cubicBezTo>
                      <a:cubicBezTo>
                        <a:pt x="10376" y="403"/>
                        <a:pt x="9880" y="605"/>
                        <a:pt x="9388" y="605"/>
                      </a:cubicBezTo>
                      <a:cubicBezTo>
                        <a:pt x="8895" y="605"/>
                        <a:pt x="8407" y="403"/>
                        <a:pt x="8066" y="0"/>
                      </a:cubicBezTo>
                      <a:cubicBezTo>
                        <a:pt x="7709" y="403"/>
                        <a:pt x="7212" y="605"/>
                        <a:pt x="6716" y="605"/>
                      </a:cubicBezTo>
                      <a:cubicBezTo>
                        <a:pt x="6220" y="605"/>
                        <a:pt x="5724" y="403"/>
                        <a:pt x="5367" y="0"/>
                      </a:cubicBezTo>
                      <a:cubicBezTo>
                        <a:pt x="5010" y="403"/>
                        <a:pt x="4514" y="605"/>
                        <a:pt x="4021" y="605"/>
                      </a:cubicBezTo>
                      <a:cubicBezTo>
                        <a:pt x="3529" y="605"/>
                        <a:pt x="3040" y="403"/>
                        <a:pt x="2699" y="0"/>
                      </a:cubicBezTo>
                      <a:cubicBezTo>
                        <a:pt x="2342" y="403"/>
                        <a:pt x="1846" y="605"/>
                        <a:pt x="1350" y="605"/>
                      </a:cubicBezTo>
                      <a:cubicBezTo>
                        <a:pt x="854" y="605"/>
                        <a:pt x="357" y="403"/>
                        <a:pt x="1" y="0"/>
                      </a:cubicBezTo>
                      <a:close/>
                    </a:path>
                  </a:pathLst>
                </a:custGeom>
                <a:solidFill>
                  <a:srgbClr val="CFF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70;p44">
                  <a:extLst>
                    <a:ext uri="{FF2B5EF4-FFF2-40B4-BE49-F238E27FC236}">
                      <a16:creationId xmlns:a16="http://schemas.microsoft.com/office/drawing/2014/main" id="{4FEDA1F3-A24B-4DFE-B95D-77562058E5A8}"/>
                    </a:ext>
                  </a:extLst>
                </p:cNvPr>
                <p:cNvSpPr/>
                <p:nvPr/>
              </p:nvSpPr>
              <p:spPr>
                <a:xfrm>
                  <a:off x="3268188" y="3124700"/>
                  <a:ext cx="351675" cy="29275"/>
                </a:xfrm>
                <a:custGeom>
                  <a:avLst/>
                  <a:gdLst/>
                  <a:ahLst/>
                  <a:cxnLst/>
                  <a:rect l="l" t="t" r="r" b="b"/>
                  <a:pathLst>
                    <a:path w="14067" h="1171" extrusionOk="0">
                      <a:moveTo>
                        <a:pt x="13756" y="1"/>
                      </a:moveTo>
                      <a:cubicBezTo>
                        <a:pt x="13673" y="1"/>
                        <a:pt x="13591" y="41"/>
                        <a:pt x="13539" y="111"/>
                      </a:cubicBezTo>
                      <a:cubicBezTo>
                        <a:pt x="13244" y="452"/>
                        <a:pt x="12825" y="622"/>
                        <a:pt x="12407" y="622"/>
                      </a:cubicBezTo>
                      <a:cubicBezTo>
                        <a:pt x="11988" y="622"/>
                        <a:pt x="11569" y="452"/>
                        <a:pt x="11274" y="111"/>
                      </a:cubicBezTo>
                      <a:cubicBezTo>
                        <a:pt x="11212" y="48"/>
                        <a:pt x="11150" y="17"/>
                        <a:pt x="11057" y="17"/>
                      </a:cubicBezTo>
                      <a:cubicBezTo>
                        <a:pt x="10995" y="17"/>
                        <a:pt x="10902" y="48"/>
                        <a:pt x="10871" y="111"/>
                      </a:cubicBezTo>
                      <a:cubicBezTo>
                        <a:pt x="10561" y="452"/>
                        <a:pt x="10142" y="622"/>
                        <a:pt x="9723" y="622"/>
                      </a:cubicBezTo>
                      <a:cubicBezTo>
                        <a:pt x="9305" y="622"/>
                        <a:pt x="8886" y="452"/>
                        <a:pt x="8576" y="111"/>
                      </a:cubicBezTo>
                      <a:cubicBezTo>
                        <a:pt x="8545" y="48"/>
                        <a:pt x="8452" y="17"/>
                        <a:pt x="8390" y="17"/>
                      </a:cubicBezTo>
                      <a:cubicBezTo>
                        <a:pt x="8296" y="17"/>
                        <a:pt x="8234" y="48"/>
                        <a:pt x="8172" y="111"/>
                      </a:cubicBezTo>
                      <a:cubicBezTo>
                        <a:pt x="7878" y="452"/>
                        <a:pt x="7459" y="622"/>
                        <a:pt x="7040" y="622"/>
                      </a:cubicBezTo>
                      <a:cubicBezTo>
                        <a:pt x="6621" y="622"/>
                        <a:pt x="6203" y="452"/>
                        <a:pt x="5908" y="111"/>
                      </a:cubicBezTo>
                      <a:cubicBezTo>
                        <a:pt x="5846" y="48"/>
                        <a:pt x="5768" y="17"/>
                        <a:pt x="5695" y="17"/>
                      </a:cubicBezTo>
                      <a:cubicBezTo>
                        <a:pt x="5621" y="17"/>
                        <a:pt x="5551" y="48"/>
                        <a:pt x="5505" y="111"/>
                      </a:cubicBezTo>
                      <a:cubicBezTo>
                        <a:pt x="5195" y="452"/>
                        <a:pt x="4776" y="622"/>
                        <a:pt x="4361" y="622"/>
                      </a:cubicBezTo>
                      <a:cubicBezTo>
                        <a:pt x="3946" y="622"/>
                        <a:pt x="3535" y="452"/>
                        <a:pt x="3240" y="111"/>
                      </a:cubicBezTo>
                      <a:cubicBezTo>
                        <a:pt x="3178" y="48"/>
                        <a:pt x="3085" y="17"/>
                        <a:pt x="3023" y="17"/>
                      </a:cubicBezTo>
                      <a:cubicBezTo>
                        <a:pt x="2930" y="17"/>
                        <a:pt x="2868" y="48"/>
                        <a:pt x="2806" y="111"/>
                      </a:cubicBezTo>
                      <a:cubicBezTo>
                        <a:pt x="2511" y="452"/>
                        <a:pt x="2093" y="622"/>
                        <a:pt x="1674" y="622"/>
                      </a:cubicBezTo>
                      <a:cubicBezTo>
                        <a:pt x="1255" y="622"/>
                        <a:pt x="836" y="452"/>
                        <a:pt x="542" y="111"/>
                      </a:cubicBezTo>
                      <a:cubicBezTo>
                        <a:pt x="478" y="47"/>
                        <a:pt x="408" y="20"/>
                        <a:pt x="342" y="20"/>
                      </a:cubicBezTo>
                      <a:cubicBezTo>
                        <a:pt x="153" y="20"/>
                        <a:pt x="0" y="244"/>
                        <a:pt x="138" y="452"/>
                      </a:cubicBezTo>
                      <a:cubicBezTo>
                        <a:pt x="529" y="928"/>
                        <a:pt x="1097" y="1171"/>
                        <a:pt x="1674" y="1171"/>
                      </a:cubicBezTo>
                      <a:cubicBezTo>
                        <a:pt x="2149" y="1171"/>
                        <a:pt x="2631" y="1005"/>
                        <a:pt x="3023" y="669"/>
                      </a:cubicBezTo>
                      <a:cubicBezTo>
                        <a:pt x="3411" y="995"/>
                        <a:pt x="3884" y="1157"/>
                        <a:pt x="4357" y="1157"/>
                      </a:cubicBezTo>
                      <a:cubicBezTo>
                        <a:pt x="4830" y="1157"/>
                        <a:pt x="5303" y="995"/>
                        <a:pt x="5691" y="669"/>
                      </a:cubicBezTo>
                      <a:cubicBezTo>
                        <a:pt x="6079" y="995"/>
                        <a:pt x="6559" y="1157"/>
                        <a:pt x="7040" y="1157"/>
                      </a:cubicBezTo>
                      <a:cubicBezTo>
                        <a:pt x="7521" y="1157"/>
                        <a:pt x="8002" y="995"/>
                        <a:pt x="8390" y="669"/>
                      </a:cubicBezTo>
                      <a:cubicBezTo>
                        <a:pt x="8777" y="995"/>
                        <a:pt x="9250" y="1157"/>
                        <a:pt x="9723" y="1157"/>
                      </a:cubicBezTo>
                      <a:cubicBezTo>
                        <a:pt x="10196" y="1157"/>
                        <a:pt x="10669" y="995"/>
                        <a:pt x="11057" y="669"/>
                      </a:cubicBezTo>
                      <a:cubicBezTo>
                        <a:pt x="11450" y="1005"/>
                        <a:pt x="11931" y="1171"/>
                        <a:pt x="12407" y="1171"/>
                      </a:cubicBezTo>
                      <a:cubicBezTo>
                        <a:pt x="12983" y="1171"/>
                        <a:pt x="13551" y="928"/>
                        <a:pt x="13942" y="452"/>
                      </a:cubicBezTo>
                      <a:cubicBezTo>
                        <a:pt x="14066" y="328"/>
                        <a:pt x="14035" y="173"/>
                        <a:pt x="13911" y="80"/>
                      </a:cubicBezTo>
                      <a:lnTo>
                        <a:pt x="13942" y="80"/>
                      </a:lnTo>
                      <a:cubicBezTo>
                        <a:pt x="13888" y="25"/>
                        <a:pt x="13821" y="1"/>
                        <a:pt x="137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71;p44">
                  <a:extLst>
                    <a:ext uri="{FF2B5EF4-FFF2-40B4-BE49-F238E27FC236}">
                      <a16:creationId xmlns:a16="http://schemas.microsoft.com/office/drawing/2014/main" id="{96139310-1AED-424C-B841-2EAC3D76AC8B}"/>
                    </a:ext>
                  </a:extLst>
                </p:cNvPr>
                <p:cNvSpPr/>
                <p:nvPr/>
              </p:nvSpPr>
              <p:spPr>
                <a:xfrm>
                  <a:off x="3370113" y="2965000"/>
                  <a:ext cx="14000" cy="31425"/>
                </a:xfrm>
                <a:custGeom>
                  <a:avLst/>
                  <a:gdLst/>
                  <a:ahLst/>
                  <a:cxnLst/>
                  <a:rect l="l" t="t" r="r" b="b"/>
                  <a:pathLst>
                    <a:path w="560" h="1257" extrusionOk="0">
                      <a:moveTo>
                        <a:pt x="268" y="0"/>
                      </a:moveTo>
                      <a:cubicBezTo>
                        <a:pt x="140" y="0"/>
                        <a:pt x="16" y="78"/>
                        <a:pt x="1" y="233"/>
                      </a:cubicBezTo>
                      <a:lnTo>
                        <a:pt x="1" y="977"/>
                      </a:lnTo>
                      <a:cubicBezTo>
                        <a:pt x="1" y="1132"/>
                        <a:pt x="125" y="1256"/>
                        <a:pt x="280" y="1256"/>
                      </a:cubicBezTo>
                      <a:cubicBezTo>
                        <a:pt x="435" y="1256"/>
                        <a:pt x="559" y="1132"/>
                        <a:pt x="559" y="977"/>
                      </a:cubicBezTo>
                      <a:lnTo>
                        <a:pt x="559" y="233"/>
                      </a:lnTo>
                      <a:cubicBezTo>
                        <a:pt x="528" y="78"/>
                        <a:pt x="396" y="0"/>
                        <a:pt x="2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72;p44">
                  <a:extLst>
                    <a:ext uri="{FF2B5EF4-FFF2-40B4-BE49-F238E27FC236}">
                      <a16:creationId xmlns:a16="http://schemas.microsoft.com/office/drawing/2014/main" id="{2A76A04E-12CA-41A0-9BB0-8AD98861013B}"/>
                    </a:ext>
                  </a:extLst>
                </p:cNvPr>
                <p:cNvSpPr/>
                <p:nvPr/>
              </p:nvSpPr>
              <p:spPr>
                <a:xfrm>
                  <a:off x="3370113" y="3021100"/>
                  <a:ext cx="14000" cy="39100"/>
                </a:xfrm>
                <a:custGeom>
                  <a:avLst/>
                  <a:gdLst/>
                  <a:ahLst/>
                  <a:cxnLst/>
                  <a:rect l="l" t="t" r="r" b="b"/>
                  <a:pathLst>
                    <a:path w="560" h="1564" extrusionOk="0">
                      <a:moveTo>
                        <a:pt x="327" y="0"/>
                      </a:moveTo>
                      <a:cubicBezTo>
                        <a:pt x="312" y="0"/>
                        <a:pt x="296" y="2"/>
                        <a:pt x="280" y="5"/>
                      </a:cubicBezTo>
                      <a:cubicBezTo>
                        <a:pt x="125" y="5"/>
                        <a:pt x="1" y="98"/>
                        <a:pt x="1" y="253"/>
                      </a:cubicBezTo>
                      <a:lnTo>
                        <a:pt x="1" y="1308"/>
                      </a:lnTo>
                      <a:cubicBezTo>
                        <a:pt x="1" y="1478"/>
                        <a:pt x="140" y="1564"/>
                        <a:pt x="280" y="1564"/>
                      </a:cubicBezTo>
                      <a:cubicBezTo>
                        <a:pt x="420" y="1564"/>
                        <a:pt x="559" y="1478"/>
                        <a:pt x="559" y="1308"/>
                      </a:cubicBezTo>
                      <a:lnTo>
                        <a:pt x="559" y="253"/>
                      </a:lnTo>
                      <a:cubicBezTo>
                        <a:pt x="559" y="114"/>
                        <a:pt x="460" y="0"/>
                        <a:pt x="3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73;p44">
                  <a:extLst>
                    <a:ext uri="{FF2B5EF4-FFF2-40B4-BE49-F238E27FC236}">
                      <a16:creationId xmlns:a16="http://schemas.microsoft.com/office/drawing/2014/main" id="{C5EAD664-696D-4A13-960D-2BAC42093EB4}"/>
                    </a:ext>
                  </a:extLst>
                </p:cNvPr>
                <p:cNvSpPr/>
                <p:nvPr/>
              </p:nvSpPr>
              <p:spPr>
                <a:xfrm>
                  <a:off x="3504288" y="2963825"/>
                  <a:ext cx="13975" cy="31425"/>
                </a:xfrm>
                <a:custGeom>
                  <a:avLst/>
                  <a:gdLst/>
                  <a:ahLst/>
                  <a:cxnLst/>
                  <a:rect l="l" t="t" r="r" b="b"/>
                  <a:pathLst>
                    <a:path w="559" h="1257" extrusionOk="0">
                      <a:moveTo>
                        <a:pt x="279" y="0"/>
                      </a:moveTo>
                      <a:cubicBezTo>
                        <a:pt x="124" y="0"/>
                        <a:pt x="0" y="125"/>
                        <a:pt x="0" y="280"/>
                      </a:cubicBezTo>
                      <a:lnTo>
                        <a:pt x="0" y="1024"/>
                      </a:lnTo>
                      <a:cubicBezTo>
                        <a:pt x="16" y="1179"/>
                        <a:pt x="148" y="1257"/>
                        <a:pt x="279" y="1257"/>
                      </a:cubicBezTo>
                      <a:cubicBezTo>
                        <a:pt x="411" y="1257"/>
                        <a:pt x="543" y="1179"/>
                        <a:pt x="559" y="1024"/>
                      </a:cubicBezTo>
                      <a:lnTo>
                        <a:pt x="559" y="280"/>
                      </a:lnTo>
                      <a:cubicBezTo>
                        <a:pt x="559" y="125"/>
                        <a:pt x="434"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74;p44">
                  <a:extLst>
                    <a:ext uri="{FF2B5EF4-FFF2-40B4-BE49-F238E27FC236}">
                      <a16:creationId xmlns:a16="http://schemas.microsoft.com/office/drawing/2014/main" id="{9EC1743A-5A35-4728-83CA-26874C34AE85}"/>
                    </a:ext>
                  </a:extLst>
                </p:cNvPr>
                <p:cNvSpPr/>
                <p:nvPr/>
              </p:nvSpPr>
              <p:spPr>
                <a:xfrm>
                  <a:off x="3504288" y="3021100"/>
                  <a:ext cx="13975" cy="39100"/>
                </a:xfrm>
                <a:custGeom>
                  <a:avLst/>
                  <a:gdLst/>
                  <a:ahLst/>
                  <a:cxnLst/>
                  <a:rect l="l" t="t" r="r" b="b"/>
                  <a:pathLst>
                    <a:path w="559" h="1564" extrusionOk="0">
                      <a:moveTo>
                        <a:pt x="232" y="0"/>
                      </a:moveTo>
                      <a:cubicBezTo>
                        <a:pt x="100" y="0"/>
                        <a:pt x="0" y="114"/>
                        <a:pt x="0" y="253"/>
                      </a:cubicBezTo>
                      <a:lnTo>
                        <a:pt x="0" y="1308"/>
                      </a:lnTo>
                      <a:cubicBezTo>
                        <a:pt x="0" y="1478"/>
                        <a:pt x="140" y="1564"/>
                        <a:pt x="279" y="1564"/>
                      </a:cubicBezTo>
                      <a:cubicBezTo>
                        <a:pt x="419" y="1564"/>
                        <a:pt x="559" y="1478"/>
                        <a:pt x="559" y="1308"/>
                      </a:cubicBezTo>
                      <a:lnTo>
                        <a:pt x="559" y="253"/>
                      </a:lnTo>
                      <a:cubicBezTo>
                        <a:pt x="559" y="98"/>
                        <a:pt x="434" y="5"/>
                        <a:pt x="279" y="5"/>
                      </a:cubicBezTo>
                      <a:cubicBezTo>
                        <a:pt x="263" y="2"/>
                        <a:pt x="247" y="0"/>
                        <a:pt x="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75;p44">
                  <a:extLst>
                    <a:ext uri="{FF2B5EF4-FFF2-40B4-BE49-F238E27FC236}">
                      <a16:creationId xmlns:a16="http://schemas.microsoft.com/office/drawing/2014/main" id="{520CC6C1-7525-4DDE-9336-0C86777A416E}"/>
                    </a:ext>
                  </a:extLst>
                </p:cNvPr>
                <p:cNvSpPr/>
                <p:nvPr/>
              </p:nvSpPr>
              <p:spPr>
                <a:xfrm>
                  <a:off x="3269313" y="2804850"/>
                  <a:ext cx="349000" cy="292000"/>
                </a:xfrm>
                <a:custGeom>
                  <a:avLst/>
                  <a:gdLst/>
                  <a:ahLst/>
                  <a:cxnLst/>
                  <a:rect l="l" t="t" r="r" b="b"/>
                  <a:pathLst>
                    <a:path w="13960" h="11680" extrusionOk="0">
                      <a:moveTo>
                        <a:pt x="4297" y="4266"/>
                      </a:moveTo>
                      <a:cubicBezTo>
                        <a:pt x="4832" y="4266"/>
                        <a:pt x="5367" y="4622"/>
                        <a:pt x="5367" y="5336"/>
                      </a:cubicBezTo>
                      <a:lnTo>
                        <a:pt x="5367" y="10671"/>
                      </a:lnTo>
                      <a:cubicBezTo>
                        <a:pt x="5072" y="10981"/>
                        <a:pt x="4684" y="11136"/>
                        <a:pt x="4297" y="11136"/>
                      </a:cubicBezTo>
                      <a:cubicBezTo>
                        <a:pt x="3909" y="11136"/>
                        <a:pt x="3521" y="10981"/>
                        <a:pt x="3226" y="10671"/>
                      </a:cubicBezTo>
                      <a:lnTo>
                        <a:pt x="3226" y="5336"/>
                      </a:lnTo>
                      <a:cubicBezTo>
                        <a:pt x="3226" y="4622"/>
                        <a:pt x="3761" y="4266"/>
                        <a:pt x="4297" y="4266"/>
                      </a:cubicBezTo>
                      <a:close/>
                      <a:moveTo>
                        <a:pt x="9663" y="4196"/>
                      </a:moveTo>
                      <a:cubicBezTo>
                        <a:pt x="10221" y="4196"/>
                        <a:pt x="10780" y="4576"/>
                        <a:pt x="10733" y="5336"/>
                      </a:cubicBezTo>
                      <a:lnTo>
                        <a:pt x="10733" y="10671"/>
                      </a:lnTo>
                      <a:cubicBezTo>
                        <a:pt x="10454" y="10981"/>
                        <a:pt x="10082" y="11136"/>
                        <a:pt x="9678" y="11136"/>
                      </a:cubicBezTo>
                      <a:cubicBezTo>
                        <a:pt x="9275" y="11136"/>
                        <a:pt x="8872" y="10981"/>
                        <a:pt x="8593" y="10671"/>
                      </a:cubicBezTo>
                      <a:lnTo>
                        <a:pt x="8593" y="5336"/>
                      </a:lnTo>
                      <a:cubicBezTo>
                        <a:pt x="8546" y="4576"/>
                        <a:pt x="9105" y="4196"/>
                        <a:pt x="9663" y="4196"/>
                      </a:cubicBezTo>
                      <a:close/>
                      <a:moveTo>
                        <a:pt x="13432" y="528"/>
                      </a:moveTo>
                      <a:lnTo>
                        <a:pt x="13432" y="1303"/>
                      </a:lnTo>
                      <a:lnTo>
                        <a:pt x="8220" y="1303"/>
                      </a:lnTo>
                      <a:cubicBezTo>
                        <a:pt x="8065" y="1303"/>
                        <a:pt x="7941" y="1427"/>
                        <a:pt x="7941" y="1583"/>
                      </a:cubicBezTo>
                      <a:cubicBezTo>
                        <a:pt x="7941" y="1738"/>
                        <a:pt x="8065" y="1862"/>
                        <a:pt x="8220" y="1862"/>
                      </a:cubicBezTo>
                      <a:lnTo>
                        <a:pt x="13432" y="1862"/>
                      </a:lnTo>
                      <a:lnTo>
                        <a:pt x="13401" y="10671"/>
                      </a:lnTo>
                      <a:cubicBezTo>
                        <a:pt x="13122" y="10981"/>
                        <a:pt x="12742" y="11136"/>
                        <a:pt x="12358" y="11136"/>
                      </a:cubicBezTo>
                      <a:cubicBezTo>
                        <a:pt x="11974" y="11136"/>
                        <a:pt x="11586" y="10981"/>
                        <a:pt x="11291" y="10671"/>
                      </a:cubicBezTo>
                      <a:lnTo>
                        <a:pt x="11291" y="5336"/>
                      </a:lnTo>
                      <a:cubicBezTo>
                        <a:pt x="11291" y="4266"/>
                        <a:pt x="10485" y="3731"/>
                        <a:pt x="9678" y="3731"/>
                      </a:cubicBezTo>
                      <a:cubicBezTo>
                        <a:pt x="8872" y="3731"/>
                        <a:pt x="8065" y="4266"/>
                        <a:pt x="8065" y="5336"/>
                      </a:cubicBezTo>
                      <a:lnTo>
                        <a:pt x="8065" y="10671"/>
                      </a:lnTo>
                      <a:cubicBezTo>
                        <a:pt x="7771" y="10981"/>
                        <a:pt x="7383" y="11136"/>
                        <a:pt x="6995" y="11136"/>
                      </a:cubicBezTo>
                      <a:cubicBezTo>
                        <a:pt x="6607" y="11136"/>
                        <a:pt x="6220" y="10981"/>
                        <a:pt x="5925" y="10671"/>
                      </a:cubicBezTo>
                      <a:lnTo>
                        <a:pt x="5925" y="5336"/>
                      </a:lnTo>
                      <a:cubicBezTo>
                        <a:pt x="5925" y="4266"/>
                        <a:pt x="5119" y="3731"/>
                        <a:pt x="4312" y="3731"/>
                      </a:cubicBezTo>
                      <a:cubicBezTo>
                        <a:pt x="3506" y="3731"/>
                        <a:pt x="2699" y="4266"/>
                        <a:pt x="2699" y="5336"/>
                      </a:cubicBezTo>
                      <a:lnTo>
                        <a:pt x="2699" y="10671"/>
                      </a:lnTo>
                      <a:cubicBezTo>
                        <a:pt x="2420" y="10981"/>
                        <a:pt x="2017" y="11136"/>
                        <a:pt x="1613" y="11136"/>
                      </a:cubicBezTo>
                      <a:cubicBezTo>
                        <a:pt x="1210" y="11136"/>
                        <a:pt x="838" y="10981"/>
                        <a:pt x="559" y="10671"/>
                      </a:cubicBezTo>
                      <a:lnTo>
                        <a:pt x="559" y="1862"/>
                      </a:lnTo>
                      <a:lnTo>
                        <a:pt x="5770" y="1862"/>
                      </a:lnTo>
                      <a:cubicBezTo>
                        <a:pt x="5894" y="1862"/>
                        <a:pt x="6018" y="1738"/>
                        <a:pt x="6018" y="1583"/>
                      </a:cubicBezTo>
                      <a:cubicBezTo>
                        <a:pt x="6018" y="1427"/>
                        <a:pt x="5894" y="1303"/>
                        <a:pt x="5770" y="1303"/>
                      </a:cubicBezTo>
                      <a:lnTo>
                        <a:pt x="559" y="1303"/>
                      </a:lnTo>
                      <a:lnTo>
                        <a:pt x="559" y="528"/>
                      </a:lnTo>
                      <a:close/>
                      <a:moveTo>
                        <a:pt x="280" y="1"/>
                      </a:moveTo>
                      <a:cubicBezTo>
                        <a:pt x="124" y="1"/>
                        <a:pt x="0" y="125"/>
                        <a:pt x="0" y="280"/>
                      </a:cubicBezTo>
                      <a:lnTo>
                        <a:pt x="0" y="10795"/>
                      </a:lnTo>
                      <a:cubicBezTo>
                        <a:pt x="0" y="10857"/>
                        <a:pt x="31" y="10919"/>
                        <a:pt x="62" y="10950"/>
                      </a:cubicBezTo>
                      <a:cubicBezTo>
                        <a:pt x="470" y="11426"/>
                        <a:pt x="1046" y="11669"/>
                        <a:pt x="1626" y="11669"/>
                      </a:cubicBezTo>
                      <a:cubicBezTo>
                        <a:pt x="2104" y="11669"/>
                        <a:pt x="2586" y="11504"/>
                        <a:pt x="2978" y="11167"/>
                      </a:cubicBezTo>
                      <a:cubicBezTo>
                        <a:pt x="3350" y="11509"/>
                        <a:pt x="3823" y="11679"/>
                        <a:pt x="4300" y="11679"/>
                      </a:cubicBezTo>
                      <a:cubicBezTo>
                        <a:pt x="4777" y="11679"/>
                        <a:pt x="5258" y="11509"/>
                        <a:pt x="5646" y="11167"/>
                      </a:cubicBezTo>
                      <a:cubicBezTo>
                        <a:pt x="6034" y="11509"/>
                        <a:pt x="6514" y="11679"/>
                        <a:pt x="6995" y="11679"/>
                      </a:cubicBezTo>
                      <a:cubicBezTo>
                        <a:pt x="7476" y="11679"/>
                        <a:pt x="7957" y="11509"/>
                        <a:pt x="8345" y="11167"/>
                      </a:cubicBezTo>
                      <a:cubicBezTo>
                        <a:pt x="8717" y="11509"/>
                        <a:pt x="9190" y="11679"/>
                        <a:pt x="9667" y="11679"/>
                      </a:cubicBezTo>
                      <a:cubicBezTo>
                        <a:pt x="10144" y="11679"/>
                        <a:pt x="10624" y="11509"/>
                        <a:pt x="11012" y="11167"/>
                      </a:cubicBezTo>
                      <a:cubicBezTo>
                        <a:pt x="11405" y="11504"/>
                        <a:pt x="11886" y="11669"/>
                        <a:pt x="12362" y="11669"/>
                      </a:cubicBezTo>
                      <a:cubicBezTo>
                        <a:pt x="12938" y="11669"/>
                        <a:pt x="13506" y="11426"/>
                        <a:pt x="13897" y="10950"/>
                      </a:cubicBezTo>
                      <a:cubicBezTo>
                        <a:pt x="13959" y="10919"/>
                        <a:pt x="13959" y="10857"/>
                        <a:pt x="13959" y="10795"/>
                      </a:cubicBezTo>
                      <a:lnTo>
                        <a:pt x="13959" y="280"/>
                      </a:lnTo>
                      <a:cubicBezTo>
                        <a:pt x="13959" y="125"/>
                        <a:pt x="13835" y="1"/>
                        <a:pt x="13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76;p44">
                  <a:extLst>
                    <a:ext uri="{FF2B5EF4-FFF2-40B4-BE49-F238E27FC236}">
                      <a16:creationId xmlns:a16="http://schemas.microsoft.com/office/drawing/2014/main" id="{CE65BDF4-66D0-42EA-8575-CD2235D2EA48}"/>
                    </a:ext>
                  </a:extLst>
                </p:cNvPr>
                <p:cNvSpPr/>
                <p:nvPr/>
              </p:nvSpPr>
              <p:spPr>
                <a:xfrm>
                  <a:off x="3436813" y="2838200"/>
                  <a:ext cx="14750" cy="13200"/>
                </a:xfrm>
                <a:custGeom>
                  <a:avLst/>
                  <a:gdLst/>
                  <a:ahLst/>
                  <a:cxnLst/>
                  <a:rect l="l" t="t" r="r" b="b"/>
                  <a:pathLst>
                    <a:path w="590" h="528" extrusionOk="0">
                      <a:moveTo>
                        <a:pt x="280" y="0"/>
                      </a:moveTo>
                      <a:cubicBezTo>
                        <a:pt x="218" y="0"/>
                        <a:pt x="156" y="0"/>
                        <a:pt x="94" y="62"/>
                      </a:cubicBezTo>
                      <a:cubicBezTo>
                        <a:pt x="1" y="187"/>
                        <a:pt x="1" y="342"/>
                        <a:pt x="94" y="466"/>
                      </a:cubicBezTo>
                      <a:cubicBezTo>
                        <a:pt x="156" y="497"/>
                        <a:pt x="218" y="528"/>
                        <a:pt x="280" y="528"/>
                      </a:cubicBezTo>
                      <a:cubicBezTo>
                        <a:pt x="373" y="528"/>
                        <a:pt x="435" y="497"/>
                        <a:pt x="497" y="466"/>
                      </a:cubicBezTo>
                      <a:cubicBezTo>
                        <a:pt x="590" y="342"/>
                        <a:pt x="590" y="187"/>
                        <a:pt x="497" y="62"/>
                      </a:cubicBezTo>
                      <a:cubicBezTo>
                        <a:pt x="435" y="0"/>
                        <a:pt x="373"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602;p44">
                <a:extLst>
                  <a:ext uri="{FF2B5EF4-FFF2-40B4-BE49-F238E27FC236}">
                    <a16:creationId xmlns:a16="http://schemas.microsoft.com/office/drawing/2014/main" id="{EBB2BBD6-8707-4C1C-936A-828E630DEAAA}"/>
                  </a:ext>
                </a:extLst>
              </p:cNvPr>
              <p:cNvSpPr txBox="1"/>
              <p:nvPr/>
            </p:nvSpPr>
            <p:spPr>
              <a:xfrm>
                <a:off x="1242399" y="3126832"/>
                <a:ext cx="1724100" cy="335700"/>
              </a:xfrm>
              <a:prstGeom prst="rect">
                <a:avLst/>
              </a:prstGeom>
              <a:solidFill>
                <a:srgbClr val="C4A4A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Arial Nova Light" panose="020B0304020202020204" pitchFamily="34" charset="0"/>
                    <a:ea typeface="Fira Sans Extra Condensed SemiBold"/>
                    <a:cs typeface="Fira Sans Extra Condensed SemiBold"/>
                    <a:sym typeface="Fira Sans Extra Condensed SemiBold"/>
                  </a:rPr>
                  <a:t>Offentlig sektor</a:t>
                </a:r>
                <a:endParaRPr sz="1600">
                  <a:solidFill>
                    <a:srgbClr val="000000"/>
                  </a:solidFill>
                  <a:latin typeface="Arial Nova Light" panose="020B0304020202020204" pitchFamily="34" charset="0"/>
                  <a:ea typeface="Fira Sans Extra Condensed SemiBold"/>
                  <a:cs typeface="Fira Sans Extra Condensed SemiBold"/>
                  <a:sym typeface="Fira Sans Extra Condensed SemiBold"/>
                </a:endParaRPr>
              </a:p>
            </p:txBody>
          </p:sp>
        </p:grpSp>
        <p:cxnSp>
          <p:nvCxnSpPr>
            <p:cNvPr id="115" name="Google Shape;1604;p44">
              <a:extLst>
                <a:ext uri="{FF2B5EF4-FFF2-40B4-BE49-F238E27FC236}">
                  <a16:creationId xmlns:a16="http://schemas.microsoft.com/office/drawing/2014/main" id="{37E1FC92-6EAC-4A3B-9579-835B92436D05}"/>
                </a:ext>
              </a:extLst>
            </p:cNvPr>
            <p:cNvCxnSpPr>
              <a:stCxn id="113" idx="2"/>
              <a:endCxn id="63" idx="0"/>
            </p:cNvCxnSpPr>
            <p:nvPr/>
          </p:nvCxnSpPr>
          <p:spPr>
            <a:xfrm>
              <a:off x="2104449" y="3462532"/>
              <a:ext cx="900" cy="533400"/>
            </a:xfrm>
            <a:prstGeom prst="straightConnector1">
              <a:avLst/>
            </a:prstGeom>
            <a:noFill/>
            <a:ln w="19050" cap="flat" cmpd="sng">
              <a:solidFill>
                <a:schemeClr val="dk1"/>
              </a:solidFill>
              <a:prstDash val="dash"/>
              <a:round/>
              <a:headEnd type="none" w="med" len="med"/>
              <a:tailEnd type="none" w="med" len="med"/>
            </a:ln>
          </p:spPr>
        </p:cxnSp>
      </p:grpSp>
      <p:sp>
        <p:nvSpPr>
          <p:cNvPr id="122" name="textruta 121">
            <a:extLst>
              <a:ext uri="{FF2B5EF4-FFF2-40B4-BE49-F238E27FC236}">
                <a16:creationId xmlns:a16="http://schemas.microsoft.com/office/drawing/2014/main" id="{750B04A7-6D4B-4EED-90D2-EB55BF5D19F0}"/>
              </a:ext>
            </a:extLst>
          </p:cNvPr>
          <p:cNvSpPr txBox="1"/>
          <p:nvPr/>
        </p:nvSpPr>
        <p:spPr>
          <a:xfrm>
            <a:off x="695999" y="1229653"/>
            <a:ext cx="9835777" cy="769441"/>
          </a:xfrm>
          <a:prstGeom prst="rect">
            <a:avLst/>
          </a:prstGeom>
          <a:noFill/>
        </p:spPr>
        <p:txBody>
          <a:bodyPr wrap="square" rtlCol="0">
            <a:spAutoFit/>
          </a:bodyPr>
          <a:lstStyle/>
          <a:p>
            <a:r>
              <a:rPr lang="sv-SE" b="0" i="0">
                <a:solidFill>
                  <a:srgbClr val="1B1B1B"/>
                </a:solidFill>
                <a:effectLst/>
                <a:latin typeface="HelveticaNeueRoman"/>
              </a:rPr>
              <a:t>Det troligaste är att det krävs ett samarbete mellan flera aktörer för att projektet ska kunna genomföras.</a:t>
            </a:r>
            <a:endParaRPr lang="sv-SE"/>
          </a:p>
        </p:txBody>
      </p:sp>
      <p:grpSp>
        <p:nvGrpSpPr>
          <p:cNvPr id="147" name="Grupp 146">
            <a:extLst>
              <a:ext uri="{FF2B5EF4-FFF2-40B4-BE49-F238E27FC236}">
                <a16:creationId xmlns:a16="http://schemas.microsoft.com/office/drawing/2014/main" id="{EE1FBA2F-D65A-46FE-BB67-1D5D2C0922CF}"/>
              </a:ext>
            </a:extLst>
          </p:cNvPr>
          <p:cNvGrpSpPr/>
          <p:nvPr/>
        </p:nvGrpSpPr>
        <p:grpSpPr>
          <a:xfrm>
            <a:off x="6530449" y="3927630"/>
            <a:ext cx="2554889" cy="2781622"/>
            <a:chOff x="6753324" y="3146325"/>
            <a:chExt cx="2554889" cy="2781622"/>
          </a:xfrm>
        </p:grpSpPr>
        <p:cxnSp>
          <p:nvCxnSpPr>
            <p:cNvPr id="117" name="Google Shape;1606;p44">
              <a:extLst>
                <a:ext uri="{FF2B5EF4-FFF2-40B4-BE49-F238E27FC236}">
                  <a16:creationId xmlns:a16="http://schemas.microsoft.com/office/drawing/2014/main" id="{6B19901A-7A09-46C2-83EC-338A08C303D6}"/>
                </a:ext>
              </a:extLst>
            </p:cNvPr>
            <p:cNvCxnSpPr>
              <a:stCxn id="114" idx="2"/>
              <a:endCxn id="69" idx="0"/>
            </p:cNvCxnSpPr>
            <p:nvPr/>
          </p:nvCxnSpPr>
          <p:spPr>
            <a:xfrm>
              <a:off x="7940752" y="3482025"/>
              <a:ext cx="6422" cy="513922"/>
            </a:xfrm>
            <a:prstGeom prst="straightConnector1">
              <a:avLst/>
            </a:prstGeom>
            <a:noFill/>
            <a:ln w="19050" cap="flat" cmpd="sng">
              <a:solidFill>
                <a:schemeClr val="dk1"/>
              </a:solidFill>
              <a:prstDash val="dash"/>
              <a:round/>
              <a:headEnd type="none" w="med" len="med"/>
              <a:tailEnd type="none" w="med" len="med"/>
            </a:ln>
          </p:spPr>
        </p:cxnSp>
        <p:grpSp>
          <p:nvGrpSpPr>
            <p:cNvPr id="146" name="Grupp 145">
              <a:extLst>
                <a:ext uri="{FF2B5EF4-FFF2-40B4-BE49-F238E27FC236}">
                  <a16:creationId xmlns:a16="http://schemas.microsoft.com/office/drawing/2014/main" id="{83BD5FC8-E81E-4E32-87BB-9A0224D4384D}"/>
                </a:ext>
              </a:extLst>
            </p:cNvPr>
            <p:cNvGrpSpPr/>
            <p:nvPr/>
          </p:nvGrpSpPr>
          <p:grpSpPr>
            <a:xfrm>
              <a:off x="6753324" y="3146325"/>
              <a:ext cx="2554889" cy="2781622"/>
              <a:chOff x="6753324" y="3146325"/>
              <a:chExt cx="2554889" cy="2781622"/>
            </a:xfrm>
          </p:grpSpPr>
          <p:sp>
            <p:nvSpPr>
              <p:cNvPr id="69" name="Google Shape;1558;p44">
                <a:extLst>
                  <a:ext uri="{FF2B5EF4-FFF2-40B4-BE49-F238E27FC236}">
                    <a16:creationId xmlns:a16="http://schemas.microsoft.com/office/drawing/2014/main" id="{DCA30BDB-1935-41BB-A9F7-1C49C1C0A39A}"/>
                  </a:ext>
                </a:extLst>
              </p:cNvPr>
              <p:cNvSpPr/>
              <p:nvPr/>
            </p:nvSpPr>
            <p:spPr>
              <a:xfrm>
                <a:off x="6753324" y="3995947"/>
                <a:ext cx="2387700" cy="19320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1562;p44">
                <a:extLst>
                  <a:ext uri="{FF2B5EF4-FFF2-40B4-BE49-F238E27FC236}">
                    <a16:creationId xmlns:a16="http://schemas.microsoft.com/office/drawing/2014/main" id="{D74E1309-1145-4C7E-95E3-EDE85B00A336}"/>
                  </a:ext>
                </a:extLst>
              </p:cNvPr>
              <p:cNvSpPr/>
              <p:nvPr/>
            </p:nvSpPr>
            <p:spPr>
              <a:xfrm>
                <a:off x="7595573" y="4121863"/>
                <a:ext cx="703200" cy="703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03;p44">
                <a:extLst>
                  <a:ext uri="{FF2B5EF4-FFF2-40B4-BE49-F238E27FC236}">
                    <a16:creationId xmlns:a16="http://schemas.microsoft.com/office/drawing/2014/main" id="{F496ECB1-4431-4895-BD61-D3A7633A5BA3}"/>
                  </a:ext>
                </a:extLst>
              </p:cNvPr>
              <p:cNvSpPr txBox="1"/>
              <p:nvPr/>
            </p:nvSpPr>
            <p:spPr>
              <a:xfrm>
                <a:off x="7078702" y="3146325"/>
                <a:ext cx="1724100" cy="335700"/>
              </a:xfrm>
              <a:prstGeom prst="rect">
                <a:avLst/>
              </a:prstGeom>
              <a:solidFill>
                <a:srgbClr val="8B91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Arial Nova Light" panose="020B0304020202020204" pitchFamily="34" charset="0"/>
                    <a:ea typeface="Fira Sans Extra Condensed SemiBold"/>
                    <a:cs typeface="Fira Sans Extra Condensed SemiBold"/>
                    <a:sym typeface="Fira Sans Extra Condensed SemiBold"/>
                  </a:rPr>
                  <a:t>Organisationer</a:t>
                </a:r>
                <a:endParaRPr sz="1600">
                  <a:solidFill>
                    <a:srgbClr val="000000"/>
                  </a:solidFill>
                  <a:latin typeface="Arial Nova Light" panose="020B0304020202020204" pitchFamily="34" charset="0"/>
                  <a:ea typeface="Fira Sans Extra Condensed SemiBold"/>
                  <a:cs typeface="Fira Sans Extra Condensed SemiBold"/>
                  <a:sym typeface="Fira Sans Extra Condensed SemiBold"/>
                </a:endParaRPr>
              </a:p>
            </p:txBody>
          </p:sp>
          <p:grpSp>
            <p:nvGrpSpPr>
              <p:cNvPr id="124" name="Google Shape;2613;p58">
                <a:extLst>
                  <a:ext uri="{FF2B5EF4-FFF2-40B4-BE49-F238E27FC236}">
                    <a16:creationId xmlns:a16="http://schemas.microsoft.com/office/drawing/2014/main" id="{7B0E89D0-25CD-4D55-93C5-CE23AD5C64CD}"/>
                  </a:ext>
                </a:extLst>
              </p:cNvPr>
              <p:cNvGrpSpPr/>
              <p:nvPr/>
            </p:nvGrpSpPr>
            <p:grpSpPr>
              <a:xfrm>
                <a:off x="7740360" y="4287426"/>
                <a:ext cx="401692" cy="397205"/>
                <a:chOff x="4020763" y="2804200"/>
                <a:chExt cx="353625" cy="349675"/>
              </a:xfrm>
            </p:grpSpPr>
            <p:sp>
              <p:nvSpPr>
                <p:cNvPr id="125" name="Google Shape;2614;p58">
                  <a:extLst>
                    <a:ext uri="{FF2B5EF4-FFF2-40B4-BE49-F238E27FC236}">
                      <a16:creationId xmlns:a16="http://schemas.microsoft.com/office/drawing/2014/main" id="{2DE4474A-89E8-431A-AF80-4D0694CAD8C7}"/>
                    </a:ext>
                  </a:extLst>
                </p:cNvPr>
                <p:cNvSpPr/>
                <p:nvPr/>
              </p:nvSpPr>
              <p:spPr>
                <a:xfrm>
                  <a:off x="4022488" y="3139825"/>
                  <a:ext cx="54900" cy="14050"/>
                </a:xfrm>
                <a:custGeom>
                  <a:avLst/>
                  <a:gdLst/>
                  <a:ahLst/>
                  <a:cxnLst/>
                  <a:rect l="l" t="t" r="r" b="b"/>
                  <a:pathLst>
                    <a:path w="2196" h="562" extrusionOk="0">
                      <a:moveTo>
                        <a:pt x="281" y="1"/>
                      </a:moveTo>
                      <a:cubicBezTo>
                        <a:pt x="0" y="1"/>
                        <a:pt x="0" y="561"/>
                        <a:pt x="281" y="561"/>
                      </a:cubicBezTo>
                      <a:cubicBezTo>
                        <a:pt x="288" y="561"/>
                        <a:pt x="296" y="561"/>
                        <a:pt x="303" y="560"/>
                      </a:cubicBezTo>
                      <a:lnTo>
                        <a:pt x="1885" y="560"/>
                      </a:lnTo>
                      <a:cubicBezTo>
                        <a:pt x="2195" y="529"/>
                        <a:pt x="2195" y="64"/>
                        <a:pt x="1885" y="2"/>
                      </a:cubicBezTo>
                      <a:lnTo>
                        <a:pt x="303" y="2"/>
                      </a:lnTo>
                      <a:cubicBezTo>
                        <a:pt x="296" y="1"/>
                        <a:pt x="288"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15;p58">
                  <a:extLst>
                    <a:ext uri="{FF2B5EF4-FFF2-40B4-BE49-F238E27FC236}">
                      <a16:creationId xmlns:a16="http://schemas.microsoft.com/office/drawing/2014/main" id="{51400338-73A6-4EF6-AFB4-02519C6F7281}"/>
                    </a:ext>
                  </a:extLst>
                </p:cNvPr>
                <p:cNvSpPr/>
                <p:nvPr/>
              </p:nvSpPr>
              <p:spPr>
                <a:xfrm>
                  <a:off x="4318713" y="3139825"/>
                  <a:ext cx="54900" cy="14050"/>
                </a:xfrm>
                <a:custGeom>
                  <a:avLst/>
                  <a:gdLst/>
                  <a:ahLst/>
                  <a:cxnLst/>
                  <a:rect l="l" t="t" r="r" b="b"/>
                  <a:pathLst>
                    <a:path w="2196" h="562" extrusionOk="0">
                      <a:moveTo>
                        <a:pt x="282" y="1"/>
                      </a:moveTo>
                      <a:cubicBezTo>
                        <a:pt x="1" y="1"/>
                        <a:pt x="1" y="561"/>
                        <a:pt x="282" y="561"/>
                      </a:cubicBezTo>
                      <a:cubicBezTo>
                        <a:pt x="289" y="561"/>
                        <a:pt x="296" y="561"/>
                        <a:pt x="304" y="560"/>
                      </a:cubicBezTo>
                      <a:lnTo>
                        <a:pt x="1855" y="560"/>
                      </a:lnTo>
                      <a:cubicBezTo>
                        <a:pt x="2196" y="529"/>
                        <a:pt x="2196" y="64"/>
                        <a:pt x="1855" y="2"/>
                      </a:cubicBezTo>
                      <a:lnTo>
                        <a:pt x="304" y="2"/>
                      </a:lnTo>
                      <a:cubicBezTo>
                        <a:pt x="296" y="1"/>
                        <a:pt x="289" y="1"/>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16;p58">
                  <a:extLst>
                    <a:ext uri="{FF2B5EF4-FFF2-40B4-BE49-F238E27FC236}">
                      <a16:creationId xmlns:a16="http://schemas.microsoft.com/office/drawing/2014/main" id="{A4E3414F-F818-4565-99D1-9EF700D50E24}"/>
                    </a:ext>
                  </a:extLst>
                </p:cNvPr>
                <p:cNvSpPr/>
                <p:nvPr/>
              </p:nvSpPr>
              <p:spPr>
                <a:xfrm>
                  <a:off x="4171388" y="3139825"/>
                  <a:ext cx="54125" cy="14050"/>
                </a:xfrm>
                <a:custGeom>
                  <a:avLst/>
                  <a:gdLst/>
                  <a:ahLst/>
                  <a:cxnLst/>
                  <a:rect l="l" t="t" r="r" b="b"/>
                  <a:pathLst>
                    <a:path w="2165" h="562" extrusionOk="0">
                      <a:moveTo>
                        <a:pt x="281" y="1"/>
                      </a:moveTo>
                      <a:cubicBezTo>
                        <a:pt x="0" y="1"/>
                        <a:pt x="0" y="561"/>
                        <a:pt x="281" y="561"/>
                      </a:cubicBezTo>
                      <a:cubicBezTo>
                        <a:pt x="288" y="561"/>
                        <a:pt x="295" y="561"/>
                        <a:pt x="303" y="560"/>
                      </a:cubicBezTo>
                      <a:lnTo>
                        <a:pt x="1854" y="560"/>
                      </a:lnTo>
                      <a:cubicBezTo>
                        <a:pt x="2164" y="529"/>
                        <a:pt x="2164" y="64"/>
                        <a:pt x="1854" y="2"/>
                      </a:cubicBezTo>
                      <a:lnTo>
                        <a:pt x="303" y="2"/>
                      </a:lnTo>
                      <a:cubicBezTo>
                        <a:pt x="295" y="1"/>
                        <a:pt x="288"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2617;p58">
                  <a:extLst>
                    <a:ext uri="{FF2B5EF4-FFF2-40B4-BE49-F238E27FC236}">
                      <a16:creationId xmlns:a16="http://schemas.microsoft.com/office/drawing/2014/main" id="{4EEDB7BA-4740-41DD-93A1-278A8608E42B}"/>
                    </a:ext>
                  </a:extLst>
                </p:cNvPr>
                <p:cNvGrpSpPr/>
                <p:nvPr/>
              </p:nvGrpSpPr>
              <p:grpSpPr>
                <a:xfrm>
                  <a:off x="4020763" y="2804200"/>
                  <a:ext cx="353625" cy="342650"/>
                  <a:chOff x="4020763" y="2804200"/>
                  <a:chExt cx="353625" cy="342650"/>
                </a:xfrm>
              </p:grpSpPr>
              <p:sp>
                <p:nvSpPr>
                  <p:cNvPr id="129" name="Google Shape;2618;p58">
                    <a:extLst>
                      <a:ext uri="{FF2B5EF4-FFF2-40B4-BE49-F238E27FC236}">
                        <a16:creationId xmlns:a16="http://schemas.microsoft.com/office/drawing/2014/main" id="{E72C9C87-413B-4043-9AB5-A15B6813F183}"/>
                      </a:ext>
                    </a:extLst>
                  </p:cNvPr>
                  <p:cNvSpPr/>
                  <p:nvPr/>
                </p:nvSpPr>
                <p:spPr>
                  <a:xfrm>
                    <a:off x="4030063" y="3032850"/>
                    <a:ext cx="335025" cy="114000"/>
                  </a:xfrm>
                  <a:custGeom>
                    <a:avLst/>
                    <a:gdLst/>
                    <a:ahLst/>
                    <a:cxnLst/>
                    <a:rect l="l" t="t" r="r" b="b"/>
                    <a:pathLst>
                      <a:path w="13401" h="4560" extrusionOk="0">
                        <a:moveTo>
                          <a:pt x="0" y="0"/>
                        </a:moveTo>
                        <a:lnTo>
                          <a:pt x="0" y="4560"/>
                        </a:lnTo>
                        <a:lnTo>
                          <a:pt x="13401" y="4560"/>
                        </a:lnTo>
                        <a:lnTo>
                          <a:pt x="13401" y="0"/>
                        </a:lnTo>
                        <a:close/>
                      </a:path>
                    </a:pathLst>
                  </a:custGeom>
                  <a:solidFill>
                    <a:srgbClr val="C68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19;p58">
                    <a:extLst>
                      <a:ext uri="{FF2B5EF4-FFF2-40B4-BE49-F238E27FC236}">
                        <a16:creationId xmlns:a16="http://schemas.microsoft.com/office/drawing/2014/main" id="{4E70A20E-DAAE-44A6-AD23-8A4C665A333E}"/>
                      </a:ext>
                    </a:extLst>
                  </p:cNvPr>
                  <p:cNvSpPr/>
                  <p:nvPr/>
                </p:nvSpPr>
                <p:spPr>
                  <a:xfrm>
                    <a:off x="4070388" y="2816100"/>
                    <a:ext cx="77575" cy="102775"/>
                  </a:xfrm>
                  <a:custGeom>
                    <a:avLst/>
                    <a:gdLst/>
                    <a:ahLst/>
                    <a:cxnLst/>
                    <a:rect l="l" t="t" r="r" b="b"/>
                    <a:pathLst>
                      <a:path w="3103" h="4111" extrusionOk="0">
                        <a:moveTo>
                          <a:pt x="1540" y="0"/>
                        </a:moveTo>
                        <a:cubicBezTo>
                          <a:pt x="822" y="0"/>
                          <a:pt x="109" y="450"/>
                          <a:pt x="0" y="1350"/>
                        </a:cubicBezTo>
                        <a:lnTo>
                          <a:pt x="0" y="2249"/>
                        </a:lnTo>
                        <a:lnTo>
                          <a:pt x="1551" y="4110"/>
                        </a:lnTo>
                        <a:lnTo>
                          <a:pt x="3102" y="2249"/>
                        </a:lnTo>
                        <a:lnTo>
                          <a:pt x="3102" y="1350"/>
                        </a:lnTo>
                        <a:cubicBezTo>
                          <a:pt x="2978" y="450"/>
                          <a:pt x="2257" y="0"/>
                          <a:pt x="1540" y="0"/>
                        </a:cubicBez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20;p58">
                    <a:extLst>
                      <a:ext uri="{FF2B5EF4-FFF2-40B4-BE49-F238E27FC236}">
                        <a16:creationId xmlns:a16="http://schemas.microsoft.com/office/drawing/2014/main" id="{51E9F803-DB0C-4CA6-A482-BF1D7AFD8F40}"/>
                      </a:ext>
                    </a:extLst>
                  </p:cNvPr>
                  <p:cNvSpPr/>
                  <p:nvPr/>
                </p:nvSpPr>
                <p:spPr>
                  <a:xfrm>
                    <a:off x="4109163" y="2870775"/>
                    <a:ext cx="48875" cy="109350"/>
                  </a:xfrm>
                  <a:custGeom>
                    <a:avLst/>
                    <a:gdLst/>
                    <a:ahLst/>
                    <a:cxnLst/>
                    <a:rect l="l" t="t" r="r" b="b"/>
                    <a:pathLst>
                      <a:path w="1955" h="4374" extrusionOk="0">
                        <a:moveTo>
                          <a:pt x="1954" y="0"/>
                        </a:moveTo>
                        <a:cubicBezTo>
                          <a:pt x="869" y="0"/>
                          <a:pt x="0" y="1241"/>
                          <a:pt x="0" y="2823"/>
                        </a:cubicBezTo>
                        <a:lnTo>
                          <a:pt x="0" y="4374"/>
                        </a:lnTo>
                        <a:cubicBezTo>
                          <a:pt x="1086" y="4374"/>
                          <a:pt x="1954" y="3816"/>
                          <a:pt x="1954" y="2482"/>
                        </a:cubicBezTo>
                        <a:lnTo>
                          <a:pt x="1954" y="0"/>
                        </a:ln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21;p58">
                    <a:extLst>
                      <a:ext uri="{FF2B5EF4-FFF2-40B4-BE49-F238E27FC236}">
                        <a16:creationId xmlns:a16="http://schemas.microsoft.com/office/drawing/2014/main" id="{B9AA465C-EAF3-4879-BB2C-4C202FF2D570}"/>
                      </a:ext>
                    </a:extLst>
                  </p:cNvPr>
                  <p:cNvSpPr/>
                  <p:nvPr/>
                </p:nvSpPr>
                <p:spPr>
                  <a:xfrm>
                    <a:off x="4060313" y="2870000"/>
                    <a:ext cx="48875" cy="109350"/>
                  </a:xfrm>
                  <a:custGeom>
                    <a:avLst/>
                    <a:gdLst/>
                    <a:ahLst/>
                    <a:cxnLst/>
                    <a:rect l="l" t="t" r="r" b="b"/>
                    <a:pathLst>
                      <a:path w="1955" h="4374" extrusionOk="0">
                        <a:moveTo>
                          <a:pt x="0" y="0"/>
                        </a:moveTo>
                        <a:lnTo>
                          <a:pt x="0" y="2513"/>
                        </a:lnTo>
                        <a:cubicBezTo>
                          <a:pt x="0" y="3816"/>
                          <a:pt x="869" y="4374"/>
                          <a:pt x="1954" y="4374"/>
                        </a:cubicBezTo>
                        <a:lnTo>
                          <a:pt x="1954" y="2823"/>
                        </a:lnTo>
                        <a:cubicBezTo>
                          <a:pt x="1954" y="1272"/>
                          <a:pt x="1086" y="0"/>
                          <a:pt x="0" y="0"/>
                        </a:cubicBez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22;p58">
                    <a:extLst>
                      <a:ext uri="{FF2B5EF4-FFF2-40B4-BE49-F238E27FC236}">
                        <a16:creationId xmlns:a16="http://schemas.microsoft.com/office/drawing/2014/main" id="{C26EC45A-FC5E-4836-953A-447498A3558B}"/>
                      </a:ext>
                    </a:extLst>
                  </p:cNvPr>
                  <p:cNvSpPr/>
                  <p:nvPr/>
                </p:nvSpPr>
                <p:spPr>
                  <a:xfrm>
                    <a:off x="4244863" y="2806400"/>
                    <a:ext cx="83000" cy="112475"/>
                  </a:xfrm>
                  <a:custGeom>
                    <a:avLst/>
                    <a:gdLst/>
                    <a:ahLst/>
                    <a:cxnLst/>
                    <a:rect l="l" t="t" r="r" b="b"/>
                    <a:pathLst>
                      <a:path w="3320" h="4499" extrusionOk="0">
                        <a:moveTo>
                          <a:pt x="1676" y="1"/>
                        </a:moveTo>
                        <a:cubicBezTo>
                          <a:pt x="714" y="1"/>
                          <a:pt x="1" y="838"/>
                          <a:pt x="125" y="1738"/>
                        </a:cubicBezTo>
                        <a:lnTo>
                          <a:pt x="125" y="2637"/>
                        </a:lnTo>
                        <a:lnTo>
                          <a:pt x="1645" y="4498"/>
                        </a:lnTo>
                        <a:lnTo>
                          <a:pt x="3196" y="2637"/>
                        </a:lnTo>
                        <a:lnTo>
                          <a:pt x="3196" y="1738"/>
                        </a:lnTo>
                        <a:cubicBezTo>
                          <a:pt x="3320" y="838"/>
                          <a:pt x="2606" y="1"/>
                          <a:pt x="1676" y="1"/>
                        </a:cubicBez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23;p58">
                    <a:extLst>
                      <a:ext uri="{FF2B5EF4-FFF2-40B4-BE49-F238E27FC236}">
                        <a16:creationId xmlns:a16="http://schemas.microsoft.com/office/drawing/2014/main" id="{7F334D70-4316-458E-9467-2AC72773937B}"/>
                      </a:ext>
                    </a:extLst>
                  </p:cNvPr>
                  <p:cNvSpPr/>
                  <p:nvPr/>
                </p:nvSpPr>
                <p:spPr>
                  <a:xfrm>
                    <a:off x="4237113" y="2870000"/>
                    <a:ext cx="49650" cy="109350"/>
                  </a:xfrm>
                  <a:custGeom>
                    <a:avLst/>
                    <a:gdLst/>
                    <a:ahLst/>
                    <a:cxnLst/>
                    <a:rect l="l" t="t" r="r" b="b"/>
                    <a:pathLst>
                      <a:path w="1986" h="4374" extrusionOk="0">
                        <a:moveTo>
                          <a:pt x="0" y="0"/>
                        </a:moveTo>
                        <a:lnTo>
                          <a:pt x="0" y="2513"/>
                        </a:lnTo>
                        <a:cubicBezTo>
                          <a:pt x="0" y="3816"/>
                          <a:pt x="900" y="4374"/>
                          <a:pt x="1986" y="4374"/>
                        </a:cubicBezTo>
                        <a:lnTo>
                          <a:pt x="1986" y="2823"/>
                        </a:lnTo>
                        <a:cubicBezTo>
                          <a:pt x="1986" y="1272"/>
                          <a:pt x="1086" y="0"/>
                          <a:pt x="0" y="0"/>
                        </a:cubicBez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24;p58">
                    <a:extLst>
                      <a:ext uri="{FF2B5EF4-FFF2-40B4-BE49-F238E27FC236}">
                        <a16:creationId xmlns:a16="http://schemas.microsoft.com/office/drawing/2014/main" id="{88092335-F184-4CFB-BC97-2B7F6A399089}"/>
                      </a:ext>
                    </a:extLst>
                  </p:cNvPr>
                  <p:cNvSpPr/>
                  <p:nvPr/>
                </p:nvSpPr>
                <p:spPr>
                  <a:xfrm>
                    <a:off x="4286738" y="2870775"/>
                    <a:ext cx="48875" cy="109350"/>
                  </a:xfrm>
                  <a:custGeom>
                    <a:avLst/>
                    <a:gdLst/>
                    <a:ahLst/>
                    <a:cxnLst/>
                    <a:rect l="l" t="t" r="r" b="b"/>
                    <a:pathLst>
                      <a:path w="1955" h="4374" extrusionOk="0">
                        <a:moveTo>
                          <a:pt x="1955" y="0"/>
                        </a:moveTo>
                        <a:cubicBezTo>
                          <a:pt x="869" y="0"/>
                          <a:pt x="1" y="1241"/>
                          <a:pt x="1" y="2823"/>
                        </a:cubicBezTo>
                        <a:lnTo>
                          <a:pt x="1" y="4374"/>
                        </a:lnTo>
                        <a:cubicBezTo>
                          <a:pt x="1055" y="4374"/>
                          <a:pt x="1955" y="3816"/>
                          <a:pt x="1955" y="2482"/>
                        </a:cubicBezTo>
                        <a:lnTo>
                          <a:pt x="1955" y="0"/>
                        </a:ln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25;p58">
                    <a:extLst>
                      <a:ext uri="{FF2B5EF4-FFF2-40B4-BE49-F238E27FC236}">
                        <a16:creationId xmlns:a16="http://schemas.microsoft.com/office/drawing/2014/main" id="{75035E3F-4204-483C-BEE4-F4ED997AE15F}"/>
                      </a:ext>
                    </a:extLst>
                  </p:cNvPr>
                  <p:cNvSpPr/>
                  <p:nvPr/>
                </p:nvSpPr>
                <p:spPr>
                  <a:xfrm>
                    <a:off x="4023088" y="2804475"/>
                    <a:ext cx="150450" cy="234600"/>
                  </a:xfrm>
                  <a:custGeom>
                    <a:avLst/>
                    <a:gdLst/>
                    <a:ahLst/>
                    <a:cxnLst/>
                    <a:rect l="l" t="t" r="r" b="b"/>
                    <a:pathLst>
                      <a:path w="6018" h="9384" extrusionOk="0">
                        <a:moveTo>
                          <a:pt x="3443" y="558"/>
                        </a:moveTo>
                        <a:cubicBezTo>
                          <a:pt x="4079" y="558"/>
                          <a:pt x="4715" y="977"/>
                          <a:pt x="4715" y="1815"/>
                        </a:cubicBezTo>
                        <a:lnTo>
                          <a:pt x="4715" y="2497"/>
                        </a:lnTo>
                        <a:cubicBezTo>
                          <a:pt x="4343" y="2683"/>
                          <a:pt x="4033" y="2931"/>
                          <a:pt x="3784" y="3273"/>
                        </a:cubicBezTo>
                        <a:cubicBezTo>
                          <a:pt x="3660" y="3490"/>
                          <a:pt x="3536" y="3707"/>
                          <a:pt x="3443" y="3924"/>
                        </a:cubicBezTo>
                        <a:cubicBezTo>
                          <a:pt x="3350" y="3707"/>
                          <a:pt x="3226" y="3490"/>
                          <a:pt x="3071" y="3273"/>
                        </a:cubicBezTo>
                        <a:cubicBezTo>
                          <a:pt x="2854" y="2931"/>
                          <a:pt x="2544" y="2683"/>
                          <a:pt x="2171" y="2497"/>
                        </a:cubicBezTo>
                        <a:lnTo>
                          <a:pt x="2171" y="1815"/>
                        </a:lnTo>
                        <a:cubicBezTo>
                          <a:pt x="2171" y="977"/>
                          <a:pt x="2807" y="558"/>
                          <a:pt x="3443" y="558"/>
                        </a:cubicBezTo>
                        <a:close/>
                        <a:moveTo>
                          <a:pt x="1737" y="2931"/>
                        </a:moveTo>
                        <a:cubicBezTo>
                          <a:pt x="2544" y="3149"/>
                          <a:pt x="3164" y="4203"/>
                          <a:pt x="3164" y="5444"/>
                        </a:cubicBezTo>
                        <a:lnTo>
                          <a:pt x="3164" y="6747"/>
                        </a:lnTo>
                        <a:cubicBezTo>
                          <a:pt x="2327" y="6716"/>
                          <a:pt x="1675" y="5971"/>
                          <a:pt x="1737" y="5134"/>
                        </a:cubicBezTo>
                        <a:lnTo>
                          <a:pt x="1737" y="2931"/>
                        </a:lnTo>
                        <a:close/>
                        <a:moveTo>
                          <a:pt x="5118" y="2931"/>
                        </a:moveTo>
                        <a:lnTo>
                          <a:pt x="5118" y="5134"/>
                        </a:lnTo>
                        <a:cubicBezTo>
                          <a:pt x="5211" y="5971"/>
                          <a:pt x="4560" y="6716"/>
                          <a:pt x="3722" y="6747"/>
                        </a:cubicBezTo>
                        <a:lnTo>
                          <a:pt x="3722" y="5444"/>
                        </a:lnTo>
                        <a:cubicBezTo>
                          <a:pt x="3722" y="4203"/>
                          <a:pt x="4312" y="3117"/>
                          <a:pt x="5118" y="2931"/>
                        </a:cubicBezTo>
                        <a:close/>
                        <a:moveTo>
                          <a:pt x="3428" y="0"/>
                        </a:moveTo>
                        <a:cubicBezTo>
                          <a:pt x="2520" y="0"/>
                          <a:pt x="1613" y="605"/>
                          <a:pt x="1613" y="1815"/>
                        </a:cubicBezTo>
                        <a:lnTo>
                          <a:pt x="1613" y="2373"/>
                        </a:lnTo>
                        <a:lnTo>
                          <a:pt x="1458" y="2373"/>
                        </a:lnTo>
                        <a:cubicBezTo>
                          <a:pt x="1303" y="2373"/>
                          <a:pt x="1179" y="2497"/>
                          <a:pt x="1179" y="2621"/>
                        </a:cubicBezTo>
                        <a:lnTo>
                          <a:pt x="1179" y="5134"/>
                        </a:lnTo>
                        <a:cubicBezTo>
                          <a:pt x="1148" y="5754"/>
                          <a:pt x="1396" y="6374"/>
                          <a:pt x="1861" y="6778"/>
                        </a:cubicBezTo>
                        <a:cubicBezTo>
                          <a:pt x="2234" y="7088"/>
                          <a:pt x="2668" y="7243"/>
                          <a:pt x="3164" y="7274"/>
                        </a:cubicBezTo>
                        <a:lnTo>
                          <a:pt x="3164" y="8236"/>
                        </a:lnTo>
                        <a:cubicBezTo>
                          <a:pt x="2823" y="7925"/>
                          <a:pt x="2389" y="7708"/>
                          <a:pt x="1923" y="7615"/>
                        </a:cubicBezTo>
                        <a:cubicBezTo>
                          <a:pt x="1905" y="7612"/>
                          <a:pt x="1888" y="7610"/>
                          <a:pt x="1872" y="7610"/>
                        </a:cubicBezTo>
                        <a:cubicBezTo>
                          <a:pt x="1574" y="7610"/>
                          <a:pt x="1507" y="8115"/>
                          <a:pt x="1830" y="8174"/>
                        </a:cubicBezTo>
                        <a:cubicBezTo>
                          <a:pt x="2296" y="8236"/>
                          <a:pt x="2699" y="8484"/>
                          <a:pt x="2947" y="8856"/>
                        </a:cubicBezTo>
                        <a:lnTo>
                          <a:pt x="279" y="8856"/>
                        </a:lnTo>
                        <a:cubicBezTo>
                          <a:pt x="124" y="8856"/>
                          <a:pt x="0" y="8980"/>
                          <a:pt x="0" y="9135"/>
                        </a:cubicBezTo>
                        <a:cubicBezTo>
                          <a:pt x="0" y="9259"/>
                          <a:pt x="124" y="9383"/>
                          <a:pt x="279" y="9383"/>
                        </a:cubicBezTo>
                        <a:lnTo>
                          <a:pt x="5739" y="9383"/>
                        </a:lnTo>
                        <a:cubicBezTo>
                          <a:pt x="5894" y="9383"/>
                          <a:pt x="6018" y="9259"/>
                          <a:pt x="6018" y="9135"/>
                        </a:cubicBezTo>
                        <a:cubicBezTo>
                          <a:pt x="6018" y="8980"/>
                          <a:pt x="5894" y="8856"/>
                          <a:pt x="5770" y="8856"/>
                        </a:cubicBezTo>
                        <a:lnTo>
                          <a:pt x="3909" y="8856"/>
                        </a:lnTo>
                        <a:cubicBezTo>
                          <a:pt x="4157" y="8484"/>
                          <a:pt x="4560" y="8236"/>
                          <a:pt x="4994" y="8174"/>
                        </a:cubicBezTo>
                        <a:cubicBezTo>
                          <a:pt x="5347" y="8115"/>
                          <a:pt x="5282" y="7610"/>
                          <a:pt x="4984" y="7610"/>
                        </a:cubicBezTo>
                        <a:cubicBezTo>
                          <a:pt x="4967" y="7610"/>
                          <a:pt x="4950" y="7612"/>
                          <a:pt x="4932" y="7615"/>
                        </a:cubicBezTo>
                        <a:cubicBezTo>
                          <a:pt x="4467" y="7708"/>
                          <a:pt x="4033" y="7925"/>
                          <a:pt x="3691" y="8236"/>
                        </a:cubicBezTo>
                        <a:lnTo>
                          <a:pt x="3691" y="7274"/>
                        </a:lnTo>
                        <a:cubicBezTo>
                          <a:pt x="4157" y="7243"/>
                          <a:pt x="4622" y="7088"/>
                          <a:pt x="4994" y="6778"/>
                        </a:cubicBezTo>
                        <a:cubicBezTo>
                          <a:pt x="5460" y="6374"/>
                          <a:pt x="5708" y="5754"/>
                          <a:pt x="5646" y="5134"/>
                        </a:cubicBezTo>
                        <a:lnTo>
                          <a:pt x="5646" y="2621"/>
                        </a:lnTo>
                        <a:cubicBezTo>
                          <a:pt x="5646" y="2497"/>
                          <a:pt x="5522" y="2373"/>
                          <a:pt x="5397" y="2373"/>
                        </a:cubicBezTo>
                        <a:lnTo>
                          <a:pt x="5242" y="2373"/>
                        </a:lnTo>
                        <a:lnTo>
                          <a:pt x="5242" y="1815"/>
                        </a:lnTo>
                        <a:cubicBezTo>
                          <a:pt x="5242" y="605"/>
                          <a:pt x="4335" y="0"/>
                          <a:pt x="3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26;p58">
                    <a:extLst>
                      <a:ext uri="{FF2B5EF4-FFF2-40B4-BE49-F238E27FC236}">
                        <a16:creationId xmlns:a16="http://schemas.microsoft.com/office/drawing/2014/main" id="{DE7A6A7B-5539-4496-8377-658CE0DAA29F}"/>
                      </a:ext>
                    </a:extLst>
                  </p:cNvPr>
                  <p:cNvSpPr/>
                  <p:nvPr/>
                </p:nvSpPr>
                <p:spPr>
                  <a:xfrm>
                    <a:off x="4020763" y="3063850"/>
                    <a:ext cx="57400" cy="14000"/>
                  </a:xfrm>
                  <a:custGeom>
                    <a:avLst/>
                    <a:gdLst/>
                    <a:ahLst/>
                    <a:cxnLst/>
                    <a:rect l="l" t="t" r="r" b="b"/>
                    <a:pathLst>
                      <a:path w="2296" h="560" extrusionOk="0">
                        <a:moveTo>
                          <a:pt x="372" y="1"/>
                        </a:moveTo>
                        <a:cubicBezTo>
                          <a:pt x="0" y="1"/>
                          <a:pt x="0" y="528"/>
                          <a:pt x="372" y="559"/>
                        </a:cubicBezTo>
                        <a:lnTo>
                          <a:pt x="1954" y="559"/>
                        </a:lnTo>
                        <a:cubicBezTo>
                          <a:pt x="2295" y="559"/>
                          <a:pt x="2295" y="1"/>
                          <a:pt x="19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27;p58">
                    <a:extLst>
                      <a:ext uri="{FF2B5EF4-FFF2-40B4-BE49-F238E27FC236}">
                        <a16:creationId xmlns:a16="http://schemas.microsoft.com/office/drawing/2014/main" id="{0CFBE230-E2A3-44C0-98D1-27C4A486DB13}"/>
                      </a:ext>
                    </a:extLst>
                  </p:cNvPr>
                  <p:cNvSpPr/>
                  <p:nvPr/>
                </p:nvSpPr>
                <p:spPr>
                  <a:xfrm>
                    <a:off x="4317763" y="3063850"/>
                    <a:ext cx="56625" cy="14000"/>
                  </a:xfrm>
                  <a:custGeom>
                    <a:avLst/>
                    <a:gdLst/>
                    <a:ahLst/>
                    <a:cxnLst/>
                    <a:rect l="l" t="t" r="r" b="b"/>
                    <a:pathLst>
                      <a:path w="2265" h="560" extrusionOk="0">
                        <a:moveTo>
                          <a:pt x="342" y="1"/>
                        </a:moveTo>
                        <a:cubicBezTo>
                          <a:pt x="0" y="1"/>
                          <a:pt x="0" y="528"/>
                          <a:pt x="342" y="559"/>
                        </a:cubicBezTo>
                        <a:lnTo>
                          <a:pt x="1893" y="559"/>
                        </a:lnTo>
                        <a:cubicBezTo>
                          <a:pt x="2265" y="559"/>
                          <a:pt x="2265" y="1"/>
                          <a:pt x="18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28;p58">
                    <a:extLst>
                      <a:ext uri="{FF2B5EF4-FFF2-40B4-BE49-F238E27FC236}">
                        <a16:creationId xmlns:a16="http://schemas.microsoft.com/office/drawing/2014/main" id="{A668614A-8222-4989-9C8F-8CC5395F87C0}"/>
                      </a:ext>
                    </a:extLst>
                  </p:cNvPr>
                  <p:cNvSpPr/>
                  <p:nvPr/>
                </p:nvSpPr>
                <p:spPr>
                  <a:xfrm>
                    <a:off x="4095188" y="3101850"/>
                    <a:ext cx="57425" cy="14000"/>
                  </a:xfrm>
                  <a:custGeom>
                    <a:avLst/>
                    <a:gdLst/>
                    <a:ahLst/>
                    <a:cxnLst/>
                    <a:rect l="l" t="t" r="r" b="b"/>
                    <a:pathLst>
                      <a:path w="2297" h="560" extrusionOk="0">
                        <a:moveTo>
                          <a:pt x="342" y="1"/>
                        </a:moveTo>
                        <a:cubicBezTo>
                          <a:pt x="1" y="1"/>
                          <a:pt x="1" y="559"/>
                          <a:pt x="342" y="559"/>
                        </a:cubicBezTo>
                        <a:lnTo>
                          <a:pt x="1924" y="559"/>
                        </a:lnTo>
                        <a:cubicBezTo>
                          <a:pt x="2296" y="559"/>
                          <a:pt x="2296" y="1"/>
                          <a:pt x="1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29;p58">
                    <a:extLst>
                      <a:ext uri="{FF2B5EF4-FFF2-40B4-BE49-F238E27FC236}">
                        <a16:creationId xmlns:a16="http://schemas.microsoft.com/office/drawing/2014/main" id="{F92AED23-E16A-44B3-8B39-5FF7FD9E8AC4}"/>
                      </a:ext>
                    </a:extLst>
                  </p:cNvPr>
                  <p:cNvSpPr/>
                  <p:nvPr/>
                </p:nvSpPr>
                <p:spPr>
                  <a:xfrm>
                    <a:off x="4169638" y="3063850"/>
                    <a:ext cx="56650" cy="14000"/>
                  </a:xfrm>
                  <a:custGeom>
                    <a:avLst/>
                    <a:gdLst/>
                    <a:ahLst/>
                    <a:cxnLst/>
                    <a:rect l="l" t="t" r="r" b="b"/>
                    <a:pathLst>
                      <a:path w="2266" h="560" extrusionOk="0">
                        <a:moveTo>
                          <a:pt x="373" y="1"/>
                        </a:moveTo>
                        <a:cubicBezTo>
                          <a:pt x="1" y="1"/>
                          <a:pt x="1" y="528"/>
                          <a:pt x="373" y="559"/>
                        </a:cubicBezTo>
                        <a:lnTo>
                          <a:pt x="1924" y="559"/>
                        </a:lnTo>
                        <a:cubicBezTo>
                          <a:pt x="2265" y="559"/>
                          <a:pt x="2265" y="1"/>
                          <a:pt x="1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30;p58">
                    <a:extLst>
                      <a:ext uri="{FF2B5EF4-FFF2-40B4-BE49-F238E27FC236}">
                        <a16:creationId xmlns:a16="http://schemas.microsoft.com/office/drawing/2014/main" id="{F8F8BB9F-F0B7-4525-B17E-B9B0DC56A57D}"/>
                      </a:ext>
                    </a:extLst>
                  </p:cNvPr>
                  <p:cNvSpPr/>
                  <p:nvPr/>
                </p:nvSpPr>
                <p:spPr>
                  <a:xfrm>
                    <a:off x="4243313" y="3101850"/>
                    <a:ext cx="57425" cy="14000"/>
                  </a:xfrm>
                  <a:custGeom>
                    <a:avLst/>
                    <a:gdLst/>
                    <a:ahLst/>
                    <a:cxnLst/>
                    <a:rect l="l" t="t" r="r" b="b"/>
                    <a:pathLst>
                      <a:path w="2297" h="560" extrusionOk="0">
                        <a:moveTo>
                          <a:pt x="342" y="1"/>
                        </a:moveTo>
                        <a:cubicBezTo>
                          <a:pt x="1" y="1"/>
                          <a:pt x="1" y="559"/>
                          <a:pt x="342" y="559"/>
                        </a:cubicBezTo>
                        <a:lnTo>
                          <a:pt x="1924" y="559"/>
                        </a:lnTo>
                        <a:cubicBezTo>
                          <a:pt x="2296" y="559"/>
                          <a:pt x="2296" y="1"/>
                          <a:pt x="1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31;p58">
                    <a:extLst>
                      <a:ext uri="{FF2B5EF4-FFF2-40B4-BE49-F238E27FC236}">
                        <a16:creationId xmlns:a16="http://schemas.microsoft.com/office/drawing/2014/main" id="{8722C175-FD9F-4868-AAFB-39658AD14023}"/>
                      </a:ext>
                    </a:extLst>
                  </p:cNvPr>
                  <p:cNvSpPr/>
                  <p:nvPr/>
                </p:nvSpPr>
                <p:spPr>
                  <a:xfrm>
                    <a:off x="4175838" y="2804200"/>
                    <a:ext cx="42675" cy="72600"/>
                  </a:xfrm>
                  <a:custGeom>
                    <a:avLst/>
                    <a:gdLst/>
                    <a:ahLst/>
                    <a:cxnLst/>
                    <a:rect l="l" t="t" r="r" b="b"/>
                    <a:pathLst>
                      <a:path w="1707" h="2904" extrusionOk="0">
                        <a:moveTo>
                          <a:pt x="687" y="1"/>
                        </a:moveTo>
                        <a:cubicBezTo>
                          <a:pt x="584" y="1"/>
                          <a:pt x="481" y="55"/>
                          <a:pt x="435" y="182"/>
                        </a:cubicBezTo>
                        <a:lnTo>
                          <a:pt x="32" y="1360"/>
                        </a:lnTo>
                        <a:cubicBezTo>
                          <a:pt x="1" y="1453"/>
                          <a:pt x="32" y="1547"/>
                          <a:pt x="63" y="1609"/>
                        </a:cubicBezTo>
                        <a:cubicBezTo>
                          <a:pt x="125" y="1671"/>
                          <a:pt x="218" y="1733"/>
                          <a:pt x="280" y="1733"/>
                        </a:cubicBezTo>
                        <a:lnTo>
                          <a:pt x="1056" y="1733"/>
                        </a:lnTo>
                        <a:lnTo>
                          <a:pt x="776" y="2539"/>
                        </a:lnTo>
                        <a:cubicBezTo>
                          <a:pt x="714" y="2694"/>
                          <a:pt x="807" y="2849"/>
                          <a:pt x="932" y="2880"/>
                        </a:cubicBezTo>
                        <a:cubicBezTo>
                          <a:pt x="947" y="2896"/>
                          <a:pt x="963" y="2904"/>
                          <a:pt x="978" y="2904"/>
                        </a:cubicBezTo>
                        <a:cubicBezTo>
                          <a:pt x="994" y="2904"/>
                          <a:pt x="1009" y="2896"/>
                          <a:pt x="1025" y="2880"/>
                        </a:cubicBezTo>
                        <a:cubicBezTo>
                          <a:pt x="1149" y="2880"/>
                          <a:pt x="1242" y="2818"/>
                          <a:pt x="1304" y="2725"/>
                        </a:cubicBezTo>
                        <a:lnTo>
                          <a:pt x="1676" y="1547"/>
                        </a:lnTo>
                        <a:cubicBezTo>
                          <a:pt x="1707" y="1453"/>
                          <a:pt x="1707" y="1360"/>
                          <a:pt x="1645" y="1298"/>
                        </a:cubicBezTo>
                        <a:cubicBezTo>
                          <a:pt x="1583" y="1236"/>
                          <a:pt x="1521" y="1174"/>
                          <a:pt x="1428" y="1174"/>
                        </a:cubicBezTo>
                        <a:lnTo>
                          <a:pt x="683" y="1174"/>
                        </a:lnTo>
                        <a:lnTo>
                          <a:pt x="963" y="368"/>
                        </a:lnTo>
                        <a:cubicBezTo>
                          <a:pt x="1040" y="154"/>
                          <a:pt x="862" y="1"/>
                          <a:pt x="6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32;p58">
                    <a:extLst>
                      <a:ext uri="{FF2B5EF4-FFF2-40B4-BE49-F238E27FC236}">
                        <a16:creationId xmlns:a16="http://schemas.microsoft.com/office/drawing/2014/main" id="{506D9CFF-F2EB-4237-847F-66AD84F95701}"/>
                      </a:ext>
                    </a:extLst>
                  </p:cNvPr>
                  <p:cNvSpPr/>
                  <p:nvPr/>
                </p:nvSpPr>
                <p:spPr>
                  <a:xfrm>
                    <a:off x="4221613" y="2806800"/>
                    <a:ext cx="150450" cy="232275"/>
                  </a:xfrm>
                  <a:custGeom>
                    <a:avLst/>
                    <a:gdLst/>
                    <a:ahLst/>
                    <a:cxnLst/>
                    <a:rect l="l" t="t" r="r" b="b"/>
                    <a:pathLst>
                      <a:path w="6018" h="9291" extrusionOk="0">
                        <a:moveTo>
                          <a:pt x="2579" y="535"/>
                        </a:moveTo>
                        <a:cubicBezTo>
                          <a:pt x="3187" y="535"/>
                          <a:pt x="3800" y="931"/>
                          <a:pt x="3846" y="1722"/>
                        </a:cubicBezTo>
                        <a:lnTo>
                          <a:pt x="3846" y="2404"/>
                        </a:lnTo>
                        <a:cubicBezTo>
                          <a:pt x="3474" y="2590"/>
                          <a:pt x="3164" y="2838"/>
                          <a:pt x="2947" y="3180"/>
                        </a:cubicBezTo>
                        <a:cubicBezTo>
                          <a:pt x="2792" y="3397"/>
                          <a:pt x="2668" y="3614"/>
                          <a:pt x="2575" y="3831"/>
                        </a:cubicBezTo>
                        <a:cubicBezTo>
                          <a:pt x="2513" y="3614"/>
                          <a:pt x="2389" y="3397"/>
                          <a:pt x="2233" y="3180"/>
                        </a:cubicBezTo>
                        <a:cubicBezTo>
                          <a:pt x="2016" y="2838"/>
                          <a:pt x="1706" y="2590"/>
                          <a:pt x="1334" y="2404"/>
                        </a:cubicBezTo>
                        <a:lnTo>
                          <a:pt x="1334" y="1722"/>
                        </a:lnTo>
                        <a:cubicBezTo>
                          <a:pt x="1365" y="931"/>
                          <a:pt x="1970" y="535"/>
                          <a:pt x="2579" y="535"/>
                        </a:cubicBezTo>
                        <a:close/>
                        <a:moveTo>
                          <a:pt x="900" y="2838"/>
                        </a:moveTo>
                        <a:cubicBezTo>
                          <a:pt x="1706" y="3024"/>
                          <a:pt x="2327" y="4079"/>
                          <a:pt x="2327" y="5351"/>
                        </a:cubicBezTo>
                        <a:lnTo>
                          <a:pt x="2327" y="6623"/>
                        </a:lnTo>
                        <a:cubicBezTo>
                          <a:pt x="1458" y="6623"/>
                          <a:pt x="807" y="5878"/>
                          <a:pt x="900" y="5041"/>
                        </a:cubicBezTo>
                        <a:lnTo>
                          <a:pt x="900" y="2838"/>
                        </a:lnTo>
                        <a:close/>
                        <a:moveTo>
                          <a:pt x="4281" y="2838"/>
                        </a:moveTo>
                        <a:lnTo>
                          <a:pt x="4281" y="5041"/>
                        </a:lnTo>
                        <a:cubicBezTo>
                          <a:pt x="4374" y="5878"/>
                          <a:pt x="3722" y="6623"/>
                          <a:pt x="2854" y="6623"/>
                        </a:cubicBezTo>
                        <a:lnTo>
                          <a:pt x="2854" y="5351"/>
                        </a:lnTo>
                        <a:cubicBezTo>
                          <a:pt x="2854" y="4079"/>
                          <a:pt x="3474" y="3024"/>
                          <a:pt x="4281" y="2838"/>
                        </a:cubicBezTo>
                        <a:close/>
                        <a:moveTo>
                          <a:pt x="2579" y="0"/>
                        </a:moveTo>
                        <a:cubicBezTo>
                          <a:pt x="1698" y="0"/>
                          <a:pt x="822" y="574"/>
                          <a:pt x="776" y="1722"/>
                        </a:cubicBezTo>
                        <a:lnTo>
                          <a:pt x="776" y="2280"/>
                        </a:lnTo>
                        <a:lnTo>
                          <a:pt x="620" y="2280"/>
                        </a:lnTo>
                        <a:cubicBezTo>
                          <a:pt x="465" y="2280"/>
                          <a:pt x="341" y="2404"/>
                          <a:pt x="341" y="2528"/>
                        </a:cubicBezTo>
                        <a:lnTo>
                          <a:pt x="341" y="5041"/>
                        </a:lnTo>
                        <a:cubicBezTo>
                          <a:pt x="310" y="5661"/>
                          <a:pt x="558" y="6281"/>
                          <a:pt x="1024" y="6685"/>
                        </a:cubicBezTo>
                        <a:cubicBezTo>
                          <a:pt x="1396" y="6995"/>
                          <a:pt x="1830" y="7150"/>
                          <a:pt x="2327" y="7181"/>
                        </a:cubicBezTo>
                        <a:lnTo>
                          <a:pt x="2327" y="8143"/>
                        </a:lnTo>
                        <a:cubicBezTo>
                          <a:pt x="1985" y="7832"/>
                          <a:pt x="1551" y="7615"/>
                          <a:pt x="1086" y="7522"/>
                        </a:cubicBezTo>
                        <a:cubicBezTo>
                          <a:pt x="931" y="7522"/>
                          <a:pt x="807" y="7615"/>
                          <a:pt x="776" y="7770"/>
                        </a:cubicBezTo>
                        <a:cubicBezTo>
                          <a:pt x="745" y="7894"/>
                          <a:pt x="869" y="8050"/>
                          <a:pt x="993" y="8081"/>
                        </a:cubicBezTo>
                        <a:cubicBezTo>
                          <a:pt x="1458" y="8143"/>
                          <a:pt x="1861" y="8391"/>
                          <a:pt x="2109" y="8763"/>
                        </a:cubicBezTo>
                        <a:lnTo>
                          <a:pt x="279" y="8763"/>
                        </a:lnTo>
                        <a:cubicBezTo>
                          <a:pt x="124" y="8763"/>
                          <a:pt x="0" y="8887"/>
                          <a:pt x="0" y="9011"/>
                        </a:cubicBezTo>
                        <a:cubicBezTo>
                          <a:pt x="0" y="9166"/>
                          <a:pt x="124" y="9290"/>
                          <a:pt x="279" y="9290"/>
                        </a:cubicBezTo>
                        <a:lnTo>
                          <a:pt x="5739" y="9290"/>
                        </a:lnTo>
                        <a:cubicBezTo>
                          <a:pt x="5894" y="9290"/>
                          <a:pt x="6018" y="9166"/>
                          <a:pt x="6018" y="9011"/>
                        </a:cubicBezTo>
                        <a:cubicBezTo>
                          <a:pt x="6018" y="8887"/>
                          <a:pt x="5894" y="8763"/>
                          <a:pt x="5739" y="8763"/>
                        </a:cubicBezTo>
                        <a:lnTo>
                          <a:pt x="3071" y="8763"/>
                        </a:lnTo>
                        <a:cubicBezTo>
                          <a:pt x="3319" y="8391"/>
                          <a:pt x="3722" y="8143"/>
                          <a:pt x="4157" y="8081"/>
                        </a:cubicBezTo>
                        <a:cubicBezTo>
                          <a:pt x="4312" y="8050"/>
                          <a:pt x="4405" y="7894"/>
                          <a:pt x="4405" y="7770"/>
                        </a:cubicBezTo>
                        <a:cubicBezTo>
                          <a:pt x="4374" y="7615"/>
                          <a:pt x="4250" y="7522"/>
                          <a:pt x="4095" y="7522"/>
                        </a:cubicBezTo>
                        <a:cubicBezTo>
                          <a:pt x="3629" y="7615"/>
                          <a:pt x="3195" y="7832"/>
                          <a:pt x="2854" y="8143"/>
                        </a:cubicBezTo>
                        <a:lnTo>
                          <a:pt x="2854" y="7181"/>
                        </a:lnTo>
                        <a:cubicBezTo>
                          <a:pt x="3319" y="7150"/>
                          <a:pt x="3784" y="6995"/>
                          <a:pt x="4157" y="6685"/>
                        </a:cubicBezTo>
                        <a:cubicBezTo>
                          <a:pt x="4622" y="6281"/>
                          <a:pt x="4870" y="5661"/>
                          <a:pt x="4808" y="5041"/>
                        </a:cubicBezTo>
                        <a:lnTo>
                          <a:pt x="4808" y="2528"/>
                        </a:lnTo>
                        <a:cubicBezTo>
                          <a:pt x="4808" y="2404"/>
                          <a:pt x="4715" y="2280"/>
                          <a:pt x="4560" y="2280"/>
                        </a:cubicBezTo>
                        <a:lnTo>
                          <a:pt x="4405" y="2280"/>
                        </a:lnTo>
                        <a:lnTo>
                          <a:pt x="4405" y="1722"/>
                        </a:lnTo>
                        <a:cubicBezTo>
                          <a:pt x="4343" y="574"/>
                          <a:pt x="3459" y="0"/>
                          <a:pt x="25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33;p58">
                    <a:extLst>
                      <a:ext uri="{FF2B5EF4-FFF2-40B4-BE49-F238E27FC236}">
                        <a16:creationId xmlns:a16="http://schemas.microsoft.com/office/drawing/2014/main" id="{51FD7343-BF6D-4413-BF86-44B1CBA83EBD}"/>
                      </a:ext>
                    </a:extLst>
                  </p:cNvPr>
                  <p:cNvSpPr/>
                  <p:nvPr/>
                </p:nvSpPr>
                <p:spPr>
                  <a:xfrm>
                    <a:off x="4189813" y="3025700"/>
                    <a:ext cx="14750" cy="14050"/>
                  </a:xfrm>
                  <a:custGeom>
                    <a:avLst/>
                    <a:gdLst/>
                    <a:ahLst/>
                    <a:cxnLst/>
                    <a:rect l="l" t="t" r="r" b="b"/>
                    <a:pathLst>
                      <a:path w="590" h="562" extrusionOk="0">
                        <a:moveTo>
                          <a:pt x="309" y="1"/>
                        </a:moveTo>
                        <a:cubicBezTo>
                          <a:pt x="246" y="1"/>
                          <a:pt x="181" y="22"/>
                          <a:pt x="124" y="69"/>
                        </a:cubicBezTo>
                        <a:cubicBezTo>
                          <a:pt x="0" y="193"/>
                          <a:pt x="0" y="348"/>
                          <a:pt x="124" y="472"/>
                        </a:cubicBezTo>
                        <a:cubicBezTo>
                          <a:pt x="186" y="534"/>
                          <a:pt x="259" y="562"/>
                          <a:pt x="328" y="562"/>
                        </a:cubicBezTo>
                        <a:cubicBezTo>
                          <a:pt x="466" y="562"/>
                          <a:pt x="590" y="452"/>
                          <a:pt x="590" y="286"/>
                        </a:cubicBezTo>
                        <a:cubicBezTo>
                          <a:pt x="590" y="113"/>
                          <a:pt x="454" y="1"/>
                          <a:pt x="3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5" name="Google Shape;1557;p44">
                <a:extLst>
                  <a:ext uri="{FF2B5EF4-FFF2-40B4-BE49-F238E27FC236}">
                    <a16:creationId xmlns:a16="http://schemas.microsoft.com/office/drawing/2014/main" id="{116124FB-96EC-499B-B8EC-35296A0F8328}"/>
                  </a:ext>
                </a:extLst>
              </p:cNvPr>
              <p:cNvSpPr txBox="1"/>
              <p:nvPr/>
            </p:nvSpPr>
            <p:spPr>
              <a:xfrm>
                <a:off x="6794075" y="4871400"/>
                <a:ext cx="2514138" cy="581100"/>
              </a:xfrm>
              <a:prstGeom prst="rect">
                <a:avLst/>
              </a:prstGeom>
              <a:noFill/>
              <a:ln>
                <a:noFill/>
              </a:ln>
            </p:spPr>
            <p:txBody>
              <a:bodyPr spcFirstLastPara="1" wrap="square" lIns="91425" tIns="91425" rIns="91425" bIns="91425" anchor="t" anchorCtr="0">
                <a:noAutofit/>
              </a:bodyPr>
              <a:lstStyle/>
              <a:p>
                <a:pPr algn="ctr"/>
                <a:r>
                  <a:rPr lang="en" sz="1400" err="1">
                    <a:solidFill>
                      <a:srgbClr val="000000"/>
                    </a:solidFill>
                    <a:latin typeface="Arial"/>
                    <a:ea typeface="Roboto"/>
                    <a:cs typeface="Arial"/>
                    <a:sym typeface="Roboto"/>
                  </a:rPr>
                  <a:t>T.ex</a:t>
                </a:r>
                <a:r>
                  <a:rPr lang="en" sz="1400">
                    <a:solidFill>
                      <a:srgbClr val="000000"/>
                    </a:solidFill>
                    <a:latin typeface="Arial"/>
                    <a:ea typeface="Roboto"/>
                    <a:cs typeface="Arial"/>
                    <a:sym typeface="Roboto"/>
                  </a:rPr>
                  <a:t> </a:t>
                </a:r>
                <a:r>
                  <a:rPr lang="en" sz="1400" err="1">
                    <a:solidFill>
                      <a:srgbClr val="000000"/>
                    </a:solidFill>
                    <a:latin typeface="Arial"/>
                    <a:ea typeface="Roboto"/>
                    <a:cs typeface="Arial"/>
                    <a:sym typeface="Roboto"/>
                  </a:rPr>
                  <a:t>partnernätverk</a:t>
                </a:r>
                <a:endParaRPr lang="en" sz="1400">
                  <a:latin typeface="Arial"/>
                  <a:ea typeface="Roboto"/>
                  <a:cs typeface="Arial"/>
                </a:endParaRPr>
              </a:p>
              <a:p>
                <a:pPr marL="0" lvl="0" indent="0" algn="ctr">
                  <a:spcBef>
                    <a:spcPts val="0"/>
                  </a:spcBef>
                  <a:spcAft>
                    <a:spcPts val="0"/>
                  </a:spcAft>
                  <a:buNone/>
                </a:pPr>
                <a:endParaRPr lang="en" sz="1400">
                  <a:solidFill>
                    <a:srgbClr val="000000"/>
                  </a:solidFill>
                  <a:highlight>
                    <a:srgbClr val="FFFF00"/>
                  </a:highlight>
                  <a:latin typeface="Arial Nova Light" panose="020B0304020202020204" pitchFamily="34" charset="0"/>
                  <a:ea typeface="Roboto"/>
                  <a:cs typeface="Roboto"/>
                </a:endParaRPr>
              </a:p>
            </p:txBody>
          </p:sp>
        </p:grpSp>
      </p:grpSp>
      <p:pic>
        <p:nvPicPr>
          <p:cNvPr id="6" name="Bild 5" descr="Handskakning med hel fyllning">
            <a:extLst>
              <a:ext uri="{FF2B5EF4-FFF2-40B4-BE49-F238E27FC236}">
                <a16:creationId xmlns:a16="http://schemas.microsoft.com/office/drawing/2014/main" id="{F39E3D74-7F9A-48A8-BCD6-448734160E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393" y="4985086"/>
            <a:ext cx="1276018" cy="1276018"/>
          </a:xfrm>
          <a:prstGeom prst="rect">
            <a:avLst/>
          </a:prstGeom>
        </p:spPr>
      </p:pic>
    </p:spTree>
    <p:extLst>
      <p:ext uri="{BB962C8B-B14F-4D97-AF65-F5344CB8AC3E}">
        <p14:creationId xmlns:p14="http://schemas.microsoft.com/office/powerpoint/2010/main" val="52549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1"/>
          <p:cNvSpPr txBox="1">
            <a:spLocks noGrp="1"/>
          </p:cNvSpPr>
          <p:nvPr>
            <p:ph type="title"/>
          </p:nvPr>
        </p:nvSpPr>
        <p:spPr>
          <a:xfrm>
            <a:off x="619196" y="599305"/>
            <a:ext cx="10972800" cy="763600"/>
          </a:xfrm>
          <a:prstGeom prst="rect">
            <a:avLst/>
          </a:prstGeom>
        </p:spPr>
        <p:txBody>
          <a:bodyPr spcFirstLastPara="1" vert="horz" wrap="square" lIns="121900" tIns="121900" rIns="121900" bIns="121900" numCol="1" anchor="ctr" anchorCtr="0" compatLnSpc="1">
            <a:prstTxWarp prst="textNoShape">
              <a:avLst/>
            </a:prstTxWarp>
            <a:noAutofit/>
          </a:bodyPr>
          <a:lstStyle/>
          <a:p>
            <a:pPr>
              <a:spcBef>
                <a:spcPts val="0"/>
              </a:spcBef>
              <a:spcAft>
                <a:spcPts val="0"/>
              </a:spcAft>
            </a:pPr>
            <a:r>
              <a:rPr lang="en">
                <a:latin typeface="+mn-lt"/>
              </a:rPr>
              <a:t>V</a:t>
            </a:r>
            <a:r>
              <a:rPr lang="sv-SE">
                <a:latin typeface="+mn-lt"/>
              </a:rPr>
              <a:t>i</a:t>
            </a:r>
            <a:r>
              <a:rPr lang="en">
                <a:latin typeface="+mn-lt"/>
              </a:rPr>
              <a:t>lka projekt kan få stöd?</a:t>
            </a:r>
            <a:endParaRPr>
              <a:latin typeface="+mn-lt"/>
            </a:endParaRPr>
          </a:p>
        </p:txBody>
      </p:sp>
      <p:sp>
        <p:nvSpPr>
          <p:cNvPr id="36" name="textruta 35">
            <a:extLst>
              <a:ext uri="{FF2B5EF4-FFF2-40B4-BE49-F238E27FC236}">
                <a16:creationId xmlns:a16="http://schemas.microsoft.com/office/drawing/2014/main" id="{6B50BC82-C08E-4C39-8888-4FE5DC71253B}"/>
              </a:ext>
            </a:extLst>
          </p:cNvPr>
          <p:cNvSpPr txBox="1"/>
          <p:nvPr/>
        </p:nvSpPr>
        <p:spPr>
          <a:xfrm>
            <a:off x="695400" y="1484784"/>
            <a:ext cx="9303106" cy="1107996"/>
          </a:xfrm>
          <a:prstGeom prst="rect">
            <a:avLst/>
          </a:prstGeom>
          <a:noFill/>
        </p:spPr>
        <p:txBody>
          <a:bodyPr wrap="square">
            <a:spAutoFit/>
          </a:bodyPr>
          <a:lstStyle/>
          <a:p>
            <a:pPr algn="l"/>
            <a:r>
              <a:rPr lang="sv-SE">
                <a:solidFill>
                  <a:srgbClr val="1B1B1B"/>
                </a:solidFill>
                <a:latin typeface="HelveticaNeueRoman"/>
              </a:rPr>
              <a:t>P</a:t>
            </a:r>
            <a:r>
              <a:rPr lang="sv-SE" b="0" i="0">
                <a:solidFill>
                  <a:srgbClr val="1B1B1B"/>
                </a:solidFill>
                <a:effectLst/>
                <a:latin typeface="HelveticaNeueRoman"/>
              </a:rPr>
              <a:t>ublika ladd- och tankstationer för snabbladdning av el- och vätgasfordon med fokus på regionala nätverk.</a:t>
            </a:r>
          </a:p>
          <a:p>
            <a:pPr algn="l"/>
            <a:endParaRPr lang="sv-SE" b="0" i="0">
              <a:solidFill>
                <a:srgbClr val="1B1B1B"/>
              </a:solidFill>
              <a:effectLst/>
              <a:latin typeface="HelveticaNeueRoman"/>
            </a:endParaRPr>
          </a:p>
        </p:txBody>
      </p:sp>
      <p:pic>
        <p:nvPicPr>
          <p:cNvPr id="37" name="Bildobjekt 36">
            <a:extLst>
              <a:ext uri="{FF2B5EF4-FFF2-40B4-BE49-F238E27FC236}">
                <a16:creationId xmlns:a16="http://schemas.microsoft.com/office/drawing/2014/main" id="{9853AD43-7BA5-46F9-B28C-1841AEBAA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173" y="4428534"/>
            <a:ext cx="1080120" cy="1080120"/>
          </a:xfrm>
          <a:prstGeom prst="ellipse">
            <a:avLst/>
          </a:prstGeom>
          <a:ln w="19050">
            <a:solidFill>
              <a:schemeClr val="tx1"/>
            </a:solidFill>
          </a:ln>
        </p:spPr>
      </p:pic>
      <p:grpSp>
        <p:nvGrpSpPr>
          <p:cNvPr id="49" name="Google Shape;1066;p38">
            <a:extLst>
              <a:ext uri="{FF2B5EF4-FFF2-40B4-BE49-F238E27FC236}">
                <a16:creationId xmlns:a16="http://schemas.microsoft.com/office/drawing/2014/main" id="{8D727A32-7162-4084-9182-BF6066DF08FB}"/>
              </a:ext>
            </a:extLst>
          </p:cNvPr>
          <p:cNvGrpSpPr/>
          <p:nvPr/>
        </p:nvGrpSpPr>
        <p:grpSpPr>
          <a:xfrm>
            <a:off x="2281003" y="4507251"/>
            <a:ext cx="1896600" cy="914400"/>
            <a:chOff x="457202" y="1919500"/>
            <a:chExt cx="1896600" cy="914400"/>
          </a:xfrm>
        </p:grpSpPr>
        <p:sp>
          <p:nvSpPr>
            <p:cNvPr id="50" name="Google Shape;1067;p38">
              <a:extLst>
                <a:ext uri="{FF2B5EF4-FFF2-40B4-BE49-F238E27FC236}">
                  <a16:creationId xmlns:a16="http://schemas.microsoft.com/office/drawing/2014/main" id="{D82A8946-D54E-4318-856E-1FCD5AE22741}"/>
                </a:ext>
              </a:extLst>
            </p:cNvPr>
            <p:cNvSpPr/>
            <p:nvPr/>
          </p:nvSpPr>
          <p:spPr>
            <a:xfrm>
              <a:off x="457202" y="1919500"/>
              <a:ext cx="1896600" cy="9144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1068;p38">
              <a:extLst>
                <a:ext uri="{FF2B5EF4-FFF2-40B4-BE49-F238E27FC236}">
                  <a16:creationId xmlns:a16="http://schemas.microsoft.com/office/drawing/2014/main" id="{D9C723E5-D997-4953-A536-8A891464E54F}"/>
                </a:ext>
              </a:extLst>
            </p:cNvPr>
            <p:cNvSpPr txBox="1"/>
            <p:nvPr/>
          </p:nvSpPr>
          <p:spPr>
            <a:xfrm>
              <a:off x="514200" y="1966457"/>
              <a:ext cx="1782600" cy="33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Fira Sans Extra Condensed SemiBold"/>
                  <a:ea typeface="Fira Sans Extra Condensed SemiBold"/>
                  <a:cs typeface="Fira Sans Extra Condensed SemiBold"/>
                  <a:sym typeface="Fira Sans Extra Condensed SemiBold"/>
                </a:rPr>
                <a:t>Vätgas</a:t>
              </a:r>
              <a:endParaRPr sz="160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52" name="Google Shape;1069;p38">
              <a:extLst>
                <a:ext uri="{FF2B5EF4-FFF2-40B4-BE49-F238E27FC236}">
                  <a16:creationId xmlns:a16="http://schemas.microsoft.com/office/drawing/2014/main" id="{EEF4AD42-38E8-4DC7-90D8-37F93D166ADB}"/>
                </a:ext>
              </a:extLst>
            </p:cNvPr>
            <p:cNvSpPr txBox="1"/>
            <p:nvPr/>
          </p:nvSpPr>
          <p:spPr>
            <a:xfrm>
              <a:off x="514200" y="2274967"/>
              <a:ext cx="17826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Arial Nova Light" panose="020B0304020202020204" pitchFamily="34" charset="0"/>
                  <a:ea typeface="Roboto"/>
                  <a:cs typeface="Roboto"/>
                  <a:sym typeface="Roboto"/>
                </a:rPr>
                <a:t>Tankstation</a:t>
              </a:r>
            </a:p>
            <a:p>
              <a:pPr algn="ctr">
                <a:spcBef>
                  <a:spcPts val="0"/>
                </a:spcBef>
                <a:spcAft>
                  <a:spcPts val="0"/>
                </a:spcAft>
              </a:pPr>
              <a:r>
                <a:rPr lang="sv-SE" sz="1200">
                  <a:solidFill>
                    <a:srgbClr val="000000"/>
                  </a:solidFill>
                  <a:latin typeface="Arial Nova Light" panose="020B0304020202020204" pitchFamily="34" charset="0"/>
                  <a:ea typeface="Roboto"/>
                  <a:cs typeface="Roboto"/>
                  <a:sym typeface="Roboto"/>
                </a:rPr>
                <a:t>Drift &gt;5 år</a:t>
              </a:r>
            </a:p>
            <a:p>
              <a:pPr marL="0" lvl="0" indent="0" algn="ctr" rtl="0">
                <a:spcBef>
                  <a:spcPts val="0"/>
                </a:spcBef>
                <a:spcAft>
                  <a:spcPts val="0"/>
                </a:spcAft>
                <a:buNone/>
              </a:pPr>
              <a:endParaRPr sz="1200">
                <a:solidFill>
                  <a:srgbClr val="000000"/>
                </a:solidFill>
                <a:latin typeface="Arial Nova Light" panose="020B0304020202020204" pitchFamily="34" charset="0"/>
                <a:ea typeface="Roboto"/>
                <a:cs typeface="Roboto"/>
                <a:sym typeface="Roboto"/>
              </a:endParaRPr>
            </a:p>
          </p:txBody>
        </p:sp>
      </p:grpSp>
      <p:grpSp>
        <p:nvGrpSpPr>
          <p:cNvPr id="12" name="Grupp 11">
            <a:extLst>
              <a:ext uri="{FF2B5EF4-FFF2-40B4-BE49-F238E27FC236}">
                <a16:creationId xmlns:a16="http://schemas.microsoft.com/office/drawing/2014/main" id="{D5FE0A89-D661-4406-A819-DDF5307DD056}"/>
              </a:ext>
            </a:extLst>
          </p:cNvPr>
          <p:cNvGrpSpPr/>
          <p:nvPr/>
        </p:nvGrpSpPr>
        <p:grpSpPr>
          <a:xfrm>
            <a:off x="1617732" y="3705245"/>
            <a:ext cx="3211139" cy="707131"/>
            <a:chOff x="2646483" y="3243122"/>
            <a:chExt cx="2501839" cy="707131"/>
          </a:xfrm>
        </p:grpSpPr>
        <p:cxnSp>
          <p:nvCxnSpPr>
            <p:cNvPr id="73" name="Google Shape;261;p28">
              <a:extLst>
                <a:ext uri="{FF2B5EF4-FFF2-40B4-BE49-F238E27FC236}">
                  <a16:creationId xmlns:a16="http://schemas.microsoft.com/office/drawing/2014/main" id="{9212083B-5796-465D-BD08-1DB41F7B75A9}"/>
                </a:ext>
              </a:extLst>
            </p:cNvPr>
            <p:cNvCxnSpPr>
              <a:cxnSpLocks/>
            </p:cNvCxnSpPr>
            <p:nvPr/>
          </p:nvCxnSpPr>
          <p:spPr>
            <a:xfrm flipH="1">
              <a:off x="2652419" y="3516299"/>
              <a:ext cx="2461671" cy="0"/>
            </a:xfrm>
            <a:prstGeom prst="straightConnector1">
              <a:avLst/>
            </a:prstGeom>
            <a:noFill/>
            <a:ln w="19050" cap="flat" cmpd="sng">
              <a:solidFill>
                <a:schemeClr val="dk1"/>
              </a:solidFill>
              <a:prstDash val="dot"/>
              <a:round/>
              <a:headEnd type="none" w="med" len="med"/>
              <a:tailEnd type="none" w="med" len="med"/>
            </a:ln>
          </p:spPr>
        </p:cxnSp>
        <p:cxnSp>
          <p:nvCxnSpPr>
            <p:cNvPr id="75" name="Google Shape;261;p28">
              <a:extLst>
                <a:ext uri="{FF2B5EF4-FFF2-40B4-BE49-F238E27FC236}">
                  <a16:creationId xmlns:a16="http://schemas.microsoft.com/office/drawing/2014/main" id="{2723044E-EF35-4072-AE36-1E76A4A0C276}"/>
                </a:ext>
              </a:extLst>
            </p:cNvPr>
            <p:cNvCxnSpPr>
              <a:cxnSpLocks/>
            </p:cNvCxnSpPr>
            <p:nvPr/>
          </p:nvCxnSpPr>
          <p:spPr>
            <a:xfrm flipV="1">
              <a:off x="2646483" y="3539956"/>
              <a:ext cx="5936" cy="410297"/>
            </a:xfrm>
            <a:prstGeom prst="straightConnector1">
              <a:avLst/>
            </a:prstGeom>
            <a:noFill/>
            <a:ln w="19050" cap="flat" cmpd="sng">
              <a:solidFill>
                <a:schemeClr val="dk1"/>
              </a:solidFill>
              <a:prstDash val="dot"/>
              <a:round/>
              <a:headEnd type="none" w="med" len="med"/>
              <a:tailEnd type="none" w="med" len="med"/>
            </a:ln>
          </p:spPr>
        </p:cxnSp>
        <p:cxnSp>
          <p:nvCxnSpPr>
            <p:cNvPr id="79" name="Google Shape;261;p28">
              <a:extLst>
                <a:ext uri="{FF2B5EF4-FFF2-40B4-BE49-F238E27FC236}">
                  <a16:creationId xmlns:a16="http://schemas.microsoft.com/office/drawing/2014/main" id="{002F651B-2D29-4E25-A8E5-37EDEE3516F4}"/>
                </a:ext>
              </a:extLst>
            </p:cNvPr>
            <p:cNvCxnSpPr>
              <a:cxnSpLocks/>
            </p:cNvCxnSpPr>
            <p:nvPr/>
          </p:nvCxnSpPr>
          <p:spPr>
            <a:xfrm flipV="1">
              <a:off x="5148321" y="3243122"/>
              <a:ext cx="1" cy="250764"/>
            </a:xfrm>
            <a:prstGeom prst="straightConnector1">
              <a:avLst/>
            </a:prstGeom>
            <a:noFill/>
            <a:ln w="19050" cap="flat" cmpd="sng">
              <a:solidFill>
                <a:schemeClr val="dk1"/>
              </a:solidFill>
              <a:prstDash val="dot"/>
              <a:round/>
              <a:headEnd type="none" w="med" len="med"/>
              <a:tailEnd type="none" w="med" len="med"/>
            </a:ln>
          </p:spPr>
        </p:cxnSp>
      </p:grpSp>
      <p:grpSp>
        <p:nvGrpSpPr>
          <p:cNvPr id="69" name="Google Shape;1070;p38">
            <a:extLst>
              <a:ext uri="{FF2B5EF4-FFF2-40B4-BE49-F238E27FC236}">
                <a16:creationId xmlns:a16="http://schemas.microsoft.com/office/drawing/2014/main" id="{1F03E6D1-3F93-45E4-82FD-2E2A2046E7BA}"/>
              </a:ext>
            </a:extLst>
          </p:cNvPr>
          <p:cNvGrpSpPr/>
          <p:nvPr/>
        </p:nvGrpSpPr>
        <p:grpSpPr>
          <a:xfrm>
            <a:off x="985782" y="3143182"/>
            <a:ext cx="7685251" cy="720331"/>
            <a:chOff x="2567152" y="1898238"/>
            <a:chExt cx="1896600" cy="935662"/>
          </a:xfrm>
          <a:solidFill>
            <a:srgbClr val="029C61"/>
          </a:solidFill>
        </p:grpSpPr>
        <p:sp>
          <p:nvSpPr>
            <p:cNvPr id="70" name="Google Shape;1071;p38">
              <a:extLst>
                <a:ext uri="{FF2B5EF4-FFF2-40B4-BE49-F238E27FC236}">
                  <a16:creationId xmlns:a16="http://schemas.microsoft.com/office/drawing/2014/main" id="{D07AEB3B-7C9D-4C15-8525-B2698A9D467A}"/>
                </a:ext>
              </a:extLst>
            </p:cNvPr>
            <p:cNvSpPr/>
            <p:nvPr/>
          </p:nvSpPr>
          <p:spPr>
            <a:xfrm>
              <a:off x="2567152" y="1919500"/>
              <a:ext cx="1896600" cy="914400"/>
            </a:xfrm>
            <a:prstGeom prst="roundRect">
              <a:avLst>
                <a:gd name="adj" fmla="val 16667"/>
              </a:avLst>
            </a:prstGeom>
            <a:solidFill>
              <a:srgbClr val="05D19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1073;p38">
              <a:extLst>
                <a:ext uri="{FF2B5EF4-FFF2-40B4-BE49-F238E27FC236}">
                  <a16:creationId xmlns:a16="http://schemas.microsoft.com/office/drawing/2014/main" id="{6427B8C1-BA63-4932-BD91-91809F8545C5}"/>
                </a:ext>
              </a:extLst>
            </p:cNvPr>
            <p:cNvSpPr txBox="1"/>
            <p:nvPr/>
          </p:nvSpPr>
          <p:spPr>
            <a:xfrm>
              <a:off x="2624152" y="1898238"/>
              <a:ext cx="17826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2000">
                  <a:solidFill>
                    <a:srgbClr val="000000"/>
                  </a:solidFill>
                  <a:latin typeface="+mj-lt"/>
                  <a:ea typeface="Roboto"/>
                  <a:cs typeface="Roboto"/>
                  <a:sym typeface="Roboto"/>
                </a:rPr>
                <a:t>Publik </a:t>
              </a:r>
              <a:r>
                <a:rPr lang="sv-SE" sz="2000" err="1">
                  <a:solidFill>
                    <a:srgbClr val="000000"/>
                  </a:solidFill>
                  <a:latin typeface="+mj-lt"/>
                  <a:ea typeface="Roboto"/>
                  <a:cs typeface="Roboto"/>
                  <a:sym typeface="Roboto"/>
                </a:rPr>
                <a:t>laddinfrastruktur</a:t>
              </a:r>
              <a:r>
                <a:rPr lang="sv-SE" sz="2000">
                  <a:solidFill>
                    <a:srgbClr val="000000"/>
                  </a:solidFill>
                  <a:latin typeface="+mj-lt"/>
                  <a:ea typeface="Roboto"/>
                  <a:cs typeface="Roboto"/>
                  <a:sym typeface="Roboto"/>
                </a:rPr>
                <a:t> för tung trafik </a:t>
              </a:r>
              <a:br>
                <a:rPr lang="sv-SE" sz="2000">
                  <a:solidFill>
                    <a:srgbClr val="000000"/>
                  </a:solidFill>
                  <a:latin typeface="+mj-lt"/>
                  <a:ea typeface="Roboto"/>
                  <a:cs typeface="Roboto"/>
                  <a:sym typeface="Roboto"/>
                </a:rPr>
              </a:br>
              <a:r>
                <a:rPr lang="sv-SE" sz="1400">
                  <a:solidFill>
                    <a:srgbClr val="000000"/>
                  </a:solidFill>
                  <a:latin typeface="Arial Nova Light" panose="020B0304020202020204" pitchFamily="34" charset="0"/>
                  <a:ea typeface="Roboto"/>
                  <a:cs typeface="Roboto"/>
                  <a:sym typeface="Roboto"/>
                </a:rPr>
                <a:t>Tillgänglig för alla</a:t>
              </a:r>
              <a:endParaRPr sz="1800">
                <a:solidFill>
                  <a:srgbClr val="000000"/>
                </a:solidFill>
                <a:latin typeface="Arial Nova Light" panose="020B0304020202020204" pitchFamily="34" charset="0"/>
                <a:ea typeface="Roboto"/>
                <a:cs typeface="Roboto"/>
                <a:sym typeface="Roboto"/>
              </a:endParaRPr>
            </a:p>
          </p:txBody>
        </p:sp>
      </p:grpSp>
      <p:grpSp>
        <p:nvGrpSpPr>
          <p:cNvPr id="88" name="Google Shape;1066;p38">
            <a:extLst>
              <a:ext uri="{FF2B5EF4-FFF2-40B4-BE49-F238E27FC236}">
                <a16:creationId xmlns:a16="http://schemas.microsoft.com/office/drawing/2014/main" id="{CF9C0807-18D9-45C0-ABA2-969F29DC513E}"/>
              </a:ext>
            </a:extLst>
          </p:cNvPr>
          <p:cNvGrpSpPr/>
          <p:nvPr/>
        </p:nvGrpSpPr>
        <p:grpSpPr>
          <a:xfrm>
            <a:off x="6670004" y="4507251"/>
            <a:ext cx="1896600" cy="914400"/>
            <a:chOff x="457202" y="1919500"/>
            <a:chExt cx="1896600" cy="914400"/>
          </a:xfrm>
        </p:grpSpPr>
        <p:sp>
          <p:nvSpPr>
            <p:cNvPr id="89" name="Google Shape;1067;p38">
              <a:extLst>
                <a:ext uri="{FF2B5EF4-FFF2-40B4-BE49-F238E27FC236}">
                  <a16:creationId xmlns:a16="http://schemas.microsoft.com/office/drawing/2014/main" id="{B16AD696-C353-4F49-9FCF-66D938CA3C50}"/>
                </a:ext>
              </a:extLst>
            </p:cNvPr>
            <p:cNvSpPr/>
            <p:nvPr/>
          </p:nvSpPr>
          <p:spPr>
            <a:xfrm>
              <a:off x="457202" y="1919500"/>
              <a:ext cx="1896600" cy="9144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1068;p38">
              <a:extLst>
                <a:ext uri="{FF2B5EF4-FFF2-40B4-BE49-F238E27FC236}">
                  <a16:creationId xmlns:a16="http://schemas.microsoft.com/office/drawing/2014/main" id="{575C695C-1605-44BC-9A02-EF40F8B1B200}"/>
                </a:ext>
              </a:extLst>
            </p:cNvPr>
            <p:cNvSpPr txBox="1"/>
            <p:nvPr/>
          </p:nvSpPr>
          <p:spPr>
            <a:xfrm>
              <a:off x="514200" y="1966457"/>
              <a:ext cx="1782600" cy="33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Fira Sans Extra Condensed SemiBold"/>
                  <a:ea typeface="Fira Sans Extra Condensed SemiBold"/>
                  <a:cs typeface="Fira Sans Extra Condensed SemiBold"/>
                  <a:sym typeface="Fira Sans Extra Condensed SemiBold"/>
                </a:rPr>
                <a:t>El</a:t>
              </a:r>
              <a:endParaRPr sz="160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91" name="Google Shape;1069;p38">
              <a:extLst>
                <a:ext uri="{FF2B5EF4-FFF2-40B4-BE49-F238E27FC236}">
                  <a16:creationId xmlns:a16="http://schemas.microsoft.com/office/drawing/2014/main" id="{01BDCAC1-D352-4818-99CD-4B270BCCDEA3}"/>
                </a:ext>
              </a:extLst>
            </p:cNvPr>
            <p:cNvSpPr txBox="1"/>
            <p:nvPr/>
          </p:nvSpPr>
          <p:spPr>
            <a:xfrm>
              <a:off x="514200" y="2274967"/>
              <a:ext cx="17826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1200">
                  <a:latin typeface="Arial Nova Light" panose="020B0304020202020204" pitchFamily="34" charset="0"/>
                  <a:ea typeface="Roboto"/>
                  <a:cs typeface="Roboto"/>
                  <a:sym typeface="Roboto"/>
                </a:rPr>
                <a:t>Laddstation</a:t>
              </a:r>
            </a:p>
            <a:p>
              <a:pPr marL="0" lvl="0" indent="0" algn="ctr" rtl="0">
                <a:spcBef>
                  <a:spcPts val="0"/>
                </a:spcBef>
                <a:spcAft>
                  <a:spcPts val="0"/>
                </a:spcAft>
                <a:buNone/>
              </a:pPr>
              <a:r>
                <a:rPr lang="sv-SE" sz="1200">
                  <a:solidFill>
                    <a:srgbClr val="000000"/>
                  </a:solidFill>
                  <a:latin typeface="Arial Nova Light" panose="020B0304020202020204" pitchFamily="34" charset="0"/>
                  <a:ea typeface="Roboto"/>
                  <a:cs typeface="Roboto"/>
                  <a:sym typeface="Roboto"/>
                </a:rPr>
                <a:t>Drift &gt;5 år</a:t>
              </a:r>
            </a:p>
          </p:txBody>
        </p:sp>
      </p:grpSp>
      <p:grpSp>
        <p:nvGrpSpPr>
          <p:cNvPr id="13" name="Grupp 12">
            <a:extLst>
              <a:ext uri="{FF2B5EF4-FFF2-40B4-BE49-F238E27FC236}">
                <a16:creationId xmlns:a16="http://schemas.microsoft.com/office/drawing/2014/main" id="{E389D26B-6188-447E-A072-674A521C4CEF}"/>
              </a:ext>
            </a:extLst>
          </p:cNvPr>
          <p:cNvGrpSpPr/>
          <p:nvPr/>
        </p:nvGrpSpPr>
        <p:grpSpPr>
          <a:xfrm>
            <a:off x="4784935" y="3978903"/>
            <a:ext cx="2823448" cy="454215"/>
            <a:chOff x="5735497" y="3905276"/>
            <a:chExt cx="2461671" cy="454215"/>
          </a:xfrm>
        </p:grpSpPr>
        <p:cxnSp>
          <p:nvCxnSpPr>
            <p:cNvPr id="93" name="Google Shape;261;p28">
              <a:extLst>
                <a:ext uri="{FF2B5EF4-FFF2-40B4-BE49-F238E27FC236}">
                  <a16:creationId xmlns:a16="http://schemas.microsoft.com/office/drawing/2014/main" id="{2F40F344-4A3C-4FA0-9763-546061EF7E08}"/>
                </a:ext>
              </a:extLst>
            </p:cNvPr>
            <p:cNvCxnSpPr>
              <a:cxnSpLocks/>
            </p:cNvCxnSpPr>
            <p:nvPr/>
          </p:nvCxnSpPr>
          <p:spPr>
            <a:xfrm flipH="1">
              <a:off x="5735497" y="3905276"/>
              <a:ext cx="2461671" cy="0"/>
            </a:xfrm>
            <a:prstGeom prst="straightConnector1">
              <a:avLst/>
            </a:prstGeom>
            <a:noFill/>
            <a:ln w="19050" cap="flat" cmpd="sng">
              <a:solidFill>
                <a:schemeClr val="dk1"/>
              </a:solidFill>
              <a:prstDash val="dot"/>
              <a:round/>
              <a:headEnd type="none" w="med" len="med"/>
              <a:tailEnd type="none" w="med" len="med"/>
            </a:ln>
          </p:spPr>
        </p:cxnSp>
        <p:cxnSp>
          <p:nvCxnSpPr>
            <p:cNvPr id="94" name="Google Shape;261;p28">
              <a:extLst>
                <a:ext uri="{FF2B5EF4-FFF2-40B4-BE49-F238E27FC236}">
                  <a16:creationId xmlns:a16="http://schemas.microsoft.com/office/drawing/2014/main" id="{14D1B3FD-D581-4A7B-84E0-48562CD09172}"/>
                </a:ext>
              </a:extLst>
            </p:cNvPr>
            <p:cNvCxnSpPr>
              <a:cxnSpLocks/>
            </p:cNvCxnSpPr>
            <p:nvPr/>
          </p:nvCxnSpPr>
          <p:spPr>
            <a:xfrm flipV="1">
              <a:off x="8185731" y="3949194"/>
              <a:ext cx="5936" cy="410297"/>
            </a:xfrm>
            <a:prstGeom prst="straightConnector1">
              <a:avLst/>
            </a:prstGeom>
            <a:noFill/>
            <a:ln w="19050" cap="flat" cmpd="sng">
              <a:solidFill>
                <a:schemeClr val="dk1"/>
              </a:solidFill>
              <a:prstDash val="dot"/>
              <a:round/>
              <a:headEnd type="none" w="med" len="med"/>
              <a:tailEnd type="none" w="med" len="med"/>
            </a:ln>
          </p:spPr>
        </p:cxnSp>
      </p:grpSp>
      <p:grpSp>
        <p:nvGrpSpPr>
          <p:cNvPr id="15" name="Grupp 14">
            <a:extLst>
              <a:ext uri="{FF2B5EF4-FFF2-40B4-BE49-F238E27FC236}">
                <a16:creationId xmlns:a16="http://schemas.microsoft.com/office/drawing/2014/main" id="{CAFD2ED7-2E91-4B7A-8EA4-53FB4472D878}"/>
              </a:ext>
            </a:extLst>
          </p:cNvPr>
          <p:cNvGrpSpPr/>
          <p:nvPr/>
        </p:nvGrpSpPr>
        <p:grpSpPr>
          <a:xfrm>
            <a:off x="5519797" y="4412376"/>
            <a:ext cx="1093205" cy="1080119"/>
            <a:chOff x="6236749" y="4365171"/>
            <a:chExt cx="1093205" cy="1080119"/>
          </a:xfrm>
        </p:grpSpPr>
        <p:sp>
          <p:nvSpPr>
            <p:cNvPr id="120" name="Google Shape;1561;p44">
              <a:extLst>
                <a:ext uri="{FF2B5EF4-FFF2-40B4-BE49-F238E27FC236}">
                  <a16:creationId xmlns:a16="http://schemas.microsoft.com/office/drawing/2014/main" id="{C7D44F18-5505-492E-B5D5-DD7F79CE004D}"/>
                </a:ext>
              </a:extLst>
            </p:cNvPr>
            <p:cNvSpPr/>
            <p:nvPr/>
          </p:nvSpPr>
          <p:spPr>
            <a:xfrm>
              <a:off x="6236749" y="4365171"/>
              <a:ext cx="1093205" cy="1080119"/>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rupp 13">
              <a:extLst>
                <a:ext uri="{FF2B5EF4-FFF2-40B4-BE49-F238E27FC236}">
                  <a16:creationId xmlns:a16="http://schemas.microsoft.com/office/drawing/2014/main" id="{CB7FF865-C04A-4143-85BB-1DB3BECC0442}"/>
                </a:ext>
              </a:extLst>
            </p:cNvPr>
            <p:cNvGrpSpPr/>
            <p:nvPr/>
          </p:nvGrpSpPr>
          <p:grpSpPr>
            <a:xfrm>
              <a:off x="6462165" y="4502965"/>
              <a:ext cx="762285" cy="762230"/>
              <a:chOff x="2693889" y="5440651"/>
              <a:chExt cx="762285" cy="762230"/>
            </a:xfrm>
          </p:grpSpPr>
          <p:grpSp>
            <p:nvGrpSpPr>
              <p:cNvPr id="98" name="Google Shape;2923;p58">
                <a:extLst>
                  <a:ext uri="{FF2B5EF4-FFF2-40B4-BE49-F238E27FC236}">
                    <a16:creationId xmlns:a16="http://schemas.microsoft.com/office/drawing/2014/main" id="{286A823B-1EAE-4583-B12F-FE64E435A161}"/>
                  </a:ext>
                </a:extLst>
              </p:cNvPr>
              <p:cNvGrpSpPr/>
              <p:nvPr/>
            </p:nvGrpSpPr>
            <p:grpSpPr>
              <a:xfrm>
                <a:off x="2693889" y="5440651"/>
                <a:ext cx="762285" cy="762230"/>
                <a:chOff x="1761763" y="1684300"/>
                <a:chExt cx="349000" cy="348975"/>
              </a:xfrm>
            </p:grpSpPr>
            <p:sp>
              <p:nvSpPr>
                <p:cNvPr id="99" name="Google Shape;2924;p58">
                  <a:extLst>
                    <a:ext uri="{FF2B5EF4-FFF2-40B4-BE49-F238E27FC236}">
                      <a16:creationId xmlns:a16="http://schemas.microsoft.com/office/drawing/2014/main" id="{AF3D6FE0-DBAE-4E46-A90C-8AE2A5C8DEC8}"/>
                    </a:ext>
                  </a:extLst>
                </p:cNvPr>
                <p:cNvSpPr/>
                <p:nvPr/>
              </p:nvSpPr>
              <p:spPr>
                <a:xfrm>
                  <a:off x="2038613" y="1750200"/>
                  <a:ext cx="65950" cy="65950"/>
                </a:xfrm>
                <a:custGeom>
                  <a:avLst/>
                  <a:gdLst/>
                  <a:ahLst/>
                  <a:cxnLst/>
                  <a:rect l="l" t="t" r="r" b="b"/>
                  <a:pathLst>
                    <a:path w="2638" h="2638" extrusionOk="0">
                      <a:moveTo>
                        <a:pt x="1" y="1"/>
                      </a:moveTo>
                      <a:lnTo>
                        <a:pt x="1" y="1303"/>
                      </a:lnTo>
                      <a:cubicBezTo>
                        <a:pt x="1" y="2048"/>
                        <a:pt x="590" y="2637"/>
                        <a:pt x="1303" y="2637"/>
                      </a:cubicBezTo>
                      <a:cubicBezTo>
                        <a:pt x="2048" y="2637"/>
                        <a:pt x="2637" y="2048"/>
                        <a:pt x="2637" y="1303"/>
                      </a:cubicBezTo>
                      <a:lnTo>
                        <a:pt x="2637" y="1"/>
                      </a:lnTo>
                      <a:close/>
                    </a:path>
                  </a:pathLst>
                </a:custGeom>
                <a:solidFill>
                  <a:srgbClr val="91DE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25;p58">
                  <a:extLst>
                    <a:ext uri="{FF2B5EF4-FFF2-40B4-BE49-F238E27FC236}">
                      <a16:creationId xmlns:a16="http://schemas.microsoft.com/office/drawing/2014/main" id="{A75E3D2A-A973-44A9-B2ED-38B0AB283330}"/>
                    </a:ext>
                  </a:extLst>
                </p:cNvPr>
                <p:cNvSpPr/>
                <p:nvPr/>
              </p:nvSpPr>
              <p:spPr>
                <a:xfrm>
                  <a:off x="1792788" y="1691275"/>
                  <a:ext cx="179950" cy="297025"/>
                </a:xfrm>
                <a:custGeom>
                  <a:avLst/>
                  <a:gdLst/>
                  <a:ahLst/>
                  <a:cxnLst/>
                  <a:rect l="l" t="t" r="r" b="b"/>
                  <a:pathLst>
                    <a:path w="7198" h="11881" extrusionOk="0">
                      <a:moveTo>
                        <a:pt x="1334" y="0"/>
                      </a:moveTo>
                      <a:cubicBezTo>
                        <a:pt x="590" y="0"/>
                        <a:pt x="1" y="590"/>
                        <a:pt x="1" y="1303"/>
                      </a:cubicBezTo>
                      <a:lnTo>
                        <a:pt x="1" y="11880"/>
                      </a:lnTo>
                      <a:lnTo>
                        <a:pt x="7197" y="11880"/>
                      </a:lnTo>
                      <a:lnTo>
                        <a:pt x="7197" y="1303"/>
                      </a:lnTo>
                      <a:cubicBezTo>
                        <a:pt x="7197" y="590"/>
                        <a:pt x="6608" y="0"/>
                        <a:pt x="5894" y="0"/>
                      </a:cubicBezTo>
                      <a:close/>
                    </a:path>
                  </a:pathLst>
                </a:custGeom>
                <a:solidFill>
                  <a:srgbClr val="C8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26;p58">
                  <a:extLst>
                    <a:ext uri="{FF2B5EF4-FFF2-40B4-BE49-F238E27FC236}">
                      <a16:creationId xmlns:a16="http://schemas.microsoft.com/office/drawing/2014/main" id="{D6A9ABE2-AEB2-438B-8916-3E79BF20A115}"/>
                    </a:ext>
                  </a:extLst>
                </p:cNvPr>
                <p:cNvSpPr/>
                <p:nvPr/>
              </p:nvSpPr>
              <p:spPr>
                <a:xfrm>
                  <a:off x="1825363" y="1730825"/>
                  <a:ext cx="114800" cy="81450"/>
                </a:xfrm>
                <a:custGeom>
                  <a:avLst/>
                  <a:gdLst/>
                  <a:ahLst/>
                  <a:cxnLst/>
                  <a:rect l="l" t="t" r="r" b="b"/>
                  <a:pathLst>
                    <a:path w="4592" h="3258" extrusionOk="0">
                      <a:moveTo>
                        <a:pt x="0" y="0"/>
                      </a:moveTo>
                      <a:lnTo>
                        <a:pt x="0" y="3257"/>
                      </a:lnTo>
                      <a:lnTo>
                        <a:pt x="4591" y="3257"/>
                      </a:lnTo>
                      <a:lnTo>
                        <a:pt x="4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27;p58">
                  <a:extLst>
                    <a:ext uri="{FF2B5EF4-FFF2-40B4-BE49-F238E27FC236}">
                      <a16:creationId xmlns:a16="http://schemas.microsoft.com/office/drawing/2014/main" id="{FDAFB94F-6AAD-40B6-95B4-98B3F49C6BF2}"/>
                    </a:ext>
                  </a:extLst>
                </p:cNvPr>
                <p:cNvSpPr/>
                <p:nvPr/>
              </p:nvSpPr>
              <p:spPr>
                <a:xfrm>
                  <a:off x="1768738" y="1988275"/>
                  <a:ext cx="231125" cy="38025"/>
                </a:xfrm>
                <a:custGeom>
                  <a:avLst/>
                  <a:gdLst/>
                  <a:ahLst/>
                  <a:cxnLst/>
                  <a:rect l="l" t="t" r="r" b="b"/>
                  <a:pathLst>
                    <a:path w="9245" h="1521" extrusionOk="0">
                      <a:moveTo>
                        <a:pt x="869" y="0"/>
                      </a:moveTo>
                      <a:cubicBezTo>
                        <a:pt x="373" y="0"/>
                        <a:pt x="1" y="404"/>
                        <a:pt x="1" y="869"/>
                      </a:cubicBezTo>
                      <a:lnTo>
                        <a:pt x="1" y="1520"/>
                      </a:lnTo>
                      <a:lnTo>
                        <a:pt x="9245" y="1520"/>
                      </a:lnTo>
                      <a:lnTo>
                        <a:pt x="9245" y="869"/>
                      </a:lnTo>
                      <a:cubicBezTo>
                        <a:pt x="9245" y="404"/>
                        <a:pt x="8872" y="0"/>
                        <a:pt x="8376" y="0"/>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29;p58">
                  <a:extLst>
                    <a:ext uri="{FF2B5EF4-FFF2-40B4-BE49-F238E27FC236}">
                      <a16:creationId xmlns:a16="http://schemas.microsoft.com/office/drawing/2014/main" id="{FE8EF03B-3AEE-4A68-BE4F-30AF734F12A2}"/>
                    </a:ext>
                  </a:extLst>
                </p:cNvPr>
                <p:cNvSpPr/>
                <p:nvPr/>
              </p:nvSpPr>
              <p:spPr>
                <a:xfrm>
                  <a:off x="1819163" y="1723825"/>
                  <a:ext cx="127975" cy="95425"/>
                </a:xfrm>
                <a:custGeom>
                  <a:avLst/>
                  <a:gdLst/>
                  <a:ahLst/>
                  <a:cxnLst/>
                  <a:rect l="l" t="t" r="r" b="b"/>
                  <a:pathLst>
                    <a:path w="5119" h="3817" extrusionOk="0">
                      <a:moveTo>
                        <a:pt x="4560" y="559"/>
                      </a:moveTo>
                      <a:lnTo>
                        <a:pt x="4560" y="3289"/>
                      </a:lnTo>
                      <a:lnTo>
                        <a:pt x="559" y="3289"/>
                      </a:lnTo>
                      <a:lnTo>
                        <a:pt x="559" y="559"/>
                      </a:lnTo>
                      <a:close/>
                      <a:moveTo>
                        <a:pt x="279" y="1"/>
                      </a:moveTo>
                      <a:cubicBezTo>
                        <a:pt x="124" y="1"/>
                        <a:pt x="0" y="125"/>
                        <a:pt x="0" y="280"/>
                      </a:cubicBezTo>
                      <a:lnTo>
                        <a:pt x="0" y="3537"/>
                      </a:lnTo>
                      <a:cubicBezTo>
                        <a:pt x="0" y="3692"/>
                        <a:pt x="124" y="3816"/>
                        <a:pt x="279" y="3816"/>
                      </a:cubicBezTo>
                      <a:lnTo>
                        <a:pt x="4839" y="3816"/>
                      </a:lnTo>
                      <a:cubicBezTo>
                        <a:pt x="4994" y="3816"/>
                        <a:pt x="5118" y="3692"/>
                        <a:pt x="5118" y="3537"/>
                      </a:cubicBezTo>
                      <a:lnTo>
                        <a:pt x="5118" y="280"/>
                      </a:lnTo>
                      <a:cubicBezTo>
                        <a:pt x="5118" y="125"/>
                        <a:pt x="4994" y="1"/>
                        <a:pt x="48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31;p58">
                  <a:extLst>
                    <a:ext uri="{FF2B5EF4-FFF2-40B4-BE49-F238E27FC236}">
                      <a16:creationId xmlns:a16="http://schemas.microsoft.com/office/drawing/2014/main" id="{9008E7EC-7D58-4B49-A060-592490425F20}"/>
                    </a:ext>
                  </a:extLst>
                </p:cNvPr>
                <p:cNvSpPr/>
                <p:nvPr/>
              </p:nvSpPr>
              <p:spPr>
                <a:xfrm>
                  <a:off x="1761763" y="1684300"/>
                  <a:ext cx="349000" cy="348975"/>
                </a:xfrm>
                <a:custGeom>
                  <a:avLst/>
                  <a:gdLst/>
                  <a:ahLst/>
                  <a:cxnLst/>
                  <a:rect l="l" t="t" r="r" b="b"/>
                  <a:pathLst>
                    <a:path w="13960" h="13959" extrusionOk="0">
                      <a:moveTo>
                        <a:pt x="13401" y="2916"/>
                      </a:moveTo>
                      <a:lnTo>
                        <a:pt x="13401" y="3939"/>
                      </a:lnTo>
                      <a:cubicBezTo>
                        <a:pt x="13370" y="4591"/>
                        <a:pt x="12874" y="4917"/>
                        <a:pt x="12377" y="4917"/>
                      </a:cubicBezTo>
                      <a:cubicBezTo>
                        <a:pt x="11881" y="4917"/>
                        <a:pt x="11385" y="4591"/>
                        <a:pt x="11354" y="3939"/>
                      </a:cubicBezTo>
                      <a:lnTo>
                        <a:pt x="11354" y="2916"/>
                      </a:lnTo>
                      <a:close/>
                      <a:moveTo>
                        <a:pt x="7135" y="558"/>
                      </a:moveTo>
                      <a:cubicBezTo>
                        <a:pt x="7725" y="558"/>
                        <a:pt x="8190" y="1024"/>
                        <a:pt x="8190" y="1582"/>
                      </a:cubicBezTo>
                      <a:lnTo>
                        <a:pt x="8190" y="11880"/>
                      </a:lnTo>
                      <a:lnTo>
                        <a:pt x="6081" y="11880"/>
                      </a:lnTo>
                      <a:cubicBezTo>
                        <a:pt x="5708" y="11880"/>
                        <a:pt x="5708" y="12439"/>
                        <a:pt x="6081" y="12439"/>
                      </a:cubicBezTo>
                      <a:lnTo>
                        <a:pt x="8655" y="12439"/>
                      </a:lnTo>
                      <a:cubicBezTo>
                        <a:pt x="8996" y="12439"/>
                        <a:pt x="9245" y="12687"/>
                        <a:pt x="9245" y="13028"/>
                      </a:cubicBezTo>
                      <a:lnTo>
                        <a:pt x="9276" y="13028"/>
                      </a:lnTo>
                      <a:lnTo>
                        <a:pt x="9276" y="13431"/>
                      </a:lnTo>
                      <a:lnTo>
                        <a:pt x="559" y="13431"/>
                      </a:lnTo>
                      <a:lnTo>
                        <a:pt x="559" y="13028"/>
                      </a:lnTo>
                      <a:cubicBezTo>
                        <a:pt x="559" y="12687"/>
                        <a:pt x="807" y="12439"/>
                        <a:pt x="1148" y="12439"/>
                      </a:cubicBezTo>
                      <a:lnTo>
                        <a:pt x="3630" y="12439"/>
                      </a:lnTo>
                      <a:cubicBezTo>
                        <a:pt x="3971" y="12439"/>
                        <a:pt x="3971" y="11880"/>
                        <a:pt x="3630" y="11880"/>
                      </a:cubicBezTo>
                      <a:lnTo>
                        <a:pt x="1521" y="11880"/>
                      </a:lnTo>
                      <a:lnTo>
                        <a:pt x="1521" y="1582"/>
                      </a:lnTo>
                      <a:cubicBezTo>
                        <a:pt x="1521" y="1024"/>
                        <a:pt x="1986" y="558"/>
                        <a:pt x="2575" y="558"/>
                      </a:cubicBezTo>
                      <a:close/>
                      <a:moveTo>
                        <a:pt x="2575" y="0"/>
                      </a:moveTo>
                      <a:cubicBezTo>
                        <a:pt x="1676" y="0"/>
                        <a:pt x="993" y="713"/>
                        <a:pt x="993" y="1582"/>
                      </a:cubicBezTo>
                      <a:lnTo>
                        <a:pt x="993" y="11911"/>
                      </a:lnTo>
                      <a:cubicBezTo>
                        <a:pt x="404" y="11973"/>
                        <a:pt x="1" y="12470"/>
                        <a:pt x="1" y="13028"/>
                      </a:cubicBezTo>
                      <a:lnTo>
                        <a:pt x="1" y="13679"/>
                      </a:lnTo>
                      <a:cubicBezTo>
                        <a:pt x="1" y="13835"/>
                        <a:pt x="125" y="13959"/>
                        <a:pt x="280" y="13959"/>
                      </a:cubicBezTo>
                      <a:lnTo>
                        <a:pt x="9555" y="13959"/>
                      </a:lnTo>
                      <a:cubicBezTo>
                        <a:pt x="9679" y="13959"/>
                        <a:pt x="9803" y="13835"/>
                        <a:pt x="9803" y="13679"/>
                      </a:cubicBezTo>
                      <a:lnTo>
                        <a:pt x="9803" y="13028"/>
                      </a:lnTo>
                      <a:cubicBezTo>
                        <a:pt x="9803" y="12439"/>
                        <a:pt x="9338" y="11911"/>
                        <a:pt x="8717" y="11880"/>
                      </a:cubicBezTo>
                      <a:lnTo>
                        <a:pt x="8717" y="7258"/>
                      </a:lnTo>
                      <a:lnTo>
                        <a:pt x="8996" y="7258"/>
                      </a:lnTo>
                      <a:cubicBezTo>
                        <a:pt x="9400" y="7258"/>
                        <a:pt x="9710" y="7569"/>
                        <a:pt x="9710" y="7972"/>
                      </a:cubicBezTo>
                      <a:lnTo>
                        <a:pt x="9710" y="9275"/>
                      </a:lnTo>
                      <a:cubicBezTo>
                        <a:pt x="9710" y="10252"/>
                        <a:pt x="10447" y="10740"/>
                        <a:pt x="11183" y="10740"/>
                      </a:cubicBezTo>
                      <a:cubicBezTo>
                        <a:pt x="11920" y="10740"/>
                        <a:pt x="12657" y="10252"/>
                        <a:pt x="12657" y="9275"/>
                      </a:cubicBezTo>
                      <a:lnTo>
                        <a:pt x="12657" y="5521"/>
                      </a:lnTo>
                      <a:cubicBezTo>
                        <a:pt x="13401" y="5366"/>
                        <a:pt x="13959" y="4715"/>
                        <a:pt x="13959" y="3970"/>
                      </a:cubicBezTo>
                      <a:lnTo>
                        <a:pt x="13959" y="2637"/>
                      </a:lnTo>
                      <a:cubicBezTo>
                        <a:pt x="13959" y="2482"/>
                        <a:pt x="13835" y="2388"/>
                        <a:pt x="13680" y="2388"/>
                      </a:cubicBezTo>
                      <a:lnTo>
                        <a:pt x="13308" y="2388"/>
                      </a:lnTo>
                      <a:lnTo>
                        <a:pt x="13308" y="1737"/>
                      </a:lnTo>
                      <a:cubicBezTo>
                        <a:pt x="13308" y="1566"/>
                        <a:pt x="13168" y="1481"/>
                        <a:pt x="13033" y="1481"/>
                      </a:cubicBezTo>
                      <a:cubicBezTo>
                        <a:pt x="12897" y="1481"/>
                        <a:pt x="12765" y="1566"/>
                        <a:pt x="12781" y="1737"/>
                      </a:cubicBezTo>
                      <a:lnTo>
                        <a:pt x="12781" y="2388"/>
                      </a:lnTo>
                      <a:lnTo>
                        <a:pt x="12005" y="2388"/>
                      </a:lnTo>
                      <a:lnTo>
                        <a:pt x="12005" y="1737"/>
                      </a:lnTo>
                      <a:cubicBezTo>
                        <a:pt x="11974" y="1582"/>
                        <a:pt x="11842" y="1504"/>
                        <a:pt x="11714" y="1504"/>
                      </a:cubicBezTo>
                      <a:cubicBezTo>
                        <a:pt x="11586" y="1504"/>
                        <a:pt x="11462" y="1582"/>
                        <a:pt x="11447" y="1737"/>
                      </a:cubicBezTo>
                      <a:lnTo>
                        <a:pt x="11447" y="2388"/>
                      </a:lnTo>
                      <a:lnTo>
                        <a:pt x="11044" y="2388"/>
                      </a:lnTo>
                      <a:cubicBezTo>
                        <a:pt x="10920" y="2388"/>
                        <a:pt x="10795" y="2482"/>
                        <a:pt x="10795" y="2637"/>
                      </a:cubicBezTo>
                      <a:lnTo>
                        <a:pt x="10795" y="3939"/>
                      </a:lnTo>
                      <a:cubicBezTo>
                        <a:pt x="10795" y="4715"/>
                        <a:pt x="11323" y="5366"/>
                        <a:pt x="12098" y="5521"/>
                      </a:cubicBezTo>
                      <a:lnTo>
                        <a:pt x="12098" y="9275"/>
                      </a:lnTo>
                      <a:cubicBezTo>
                        <a:pt x="12098" y="9895"/>
                        <a:pt x="11633" y="10205"/>
                        <a:pt x="11168" y="10205"/>
                      </a:cubicBezTo>
                      <a:cubicBezTo>
                        <a:pt x="10702" y="10205"/>
                        <a:pt x="10237" y="9895"/>
                        <a:pt x="10237" y="9275"/>
                      </a:cubicBezTo>
                      <a:lnTo>
                        <a:pt x="10237" y="7972"/>
                      </a:lnTo>
                      <a:cubicBezTo>
                        <a:pt x="10237" y="7258"/>
                        <a:pt x="9679" y="6700"/>
                        <a:pt x="8996" y="6700"/>
                      </a:cubicBezTo>
                      <a:lnTo>
                        <a:pt x="8717" y="6700"/>
                      </a:lnTo>
                      <a:lnTo>
                        <a:pt x="8717" y="1582"/>
                      </a:lnTo>
                      <a:cubicBezTo>
                        <a:pt x="8717" y="713"/>
                        <a:pt x="8004" y="0"/>
                        <a:pt x="7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32;p58">
                  <a:extLst>
                    <a:ext uri="{FF2B5EF4-FFF2-40B4-BE49-F238E27FC236}">
                      <a16:creationId xmlns:a16="http://schemas.microsoft.com/office/drawing/2014/main" id="{6831338F-8366-4CF6-A177-B8CF68BE0DDF}"/>
                    </a:ext>
                  </a:extLst>
                </p:cNvPr>
                <p:cNvSpPr/>
                <p:nvPr/>
              </p:nvSpPr>
              <p:spPr>
                <a:xfrm>
                  <a:off x="1876538" y="1981300"/>
                  <a:ext cx="13200" cy="13975"/>
                </a:xfrm>
                <a:custGeom>
                  <a:avLst/>
                  <a:gdLst/>
                  <a:ahLst/>
                  <a:cxnLst/>
                  <a:rect l="l" t="t" r="r" b="b"/>
                  <a:pathLst>
                    <a:path w="528" h="559" extrusionOk="0">
                      <a:moveTo>
                        <a:pt x="249" y="0"/>
                      </a:moveTo>
                      <a:cubicBezTo>
                        <a:pt x="187" y="0"/>
                        <a:pt x="125" y="31"/>
                        <a:pt x="63" y="93"/>
                      </a:cubicBezTo>
                      <a:cubicBezTo>
                        <a:pt x="1" y="124"/>
                        <a:pt x="1" y="217"/>
                        <a:pt x="1" y="279"/>
                      </a:cubicBezTo>
                      <a:cubicBezTo>
                        <a:pt x="1" y="342"/>
                        <a:pt x="1" y="435"/>
                        <a:pt x="63" y="466"/>
                      </a:cubicBezTo>
                      <a:cubicBezTo>
                        <a:pt x="125" y="528"/>
                        <a:pt x="194" y="559"/>
                        <a:pt x="264" y="559"/>
                      </a:cubicBezTo>
                      <a:cubicBezTo>
                        <a:pt x="334" y="559"/>
                        <a:pt x="404" y="528"/>
                        <a:pt x="466" y="466"/>
                      </a:cubicBezTo>
                      <a:cubicBezTo>
                        <a:pt x="497" y="435"/>
                        <a:pt x="528" y="342"/>
                        <a:pt x="528" y="279"/>
                      </a:cubicBezTo>
                      <a:cubicBezTo>
                        <a:pt x="528" y="217"/>
                        <a:pt x="497" y="124"/>
                        <a:pt x="466" y="93"/>
                      </a:cubicBezTo>
                      <a:cubicBezTo>
                        <a:pt x="404" y="31"/>
                        <a:pt x="342"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2458;p58">
                <a:extLst>
                  <a:ext uri="{FF2B5EF4-FFF2-40B4-BE49-F238E27FC236}">
                    <a16:creationId xmlns:a16="http://schemas.microsoft.com/office/drawing/2014/main" id="{777242C6-D698-41D3-AC9A-EF7B51E0CA50}"/>
                  </a:ext>
                </a:extLst>
              </p:cNvPr>
              <p:cNvSpPr/>
              <p:nvPr/>
            </p:nvSpPr>
            <p:spPr>
              <a:xfrm>
                <a:off x="2886439" y="5781166"/>
                <a:ext cx="159762" cy="240425"/>
              </a:xfrm>
              <a:custGeom>
                <a:avLst/>
                <a:gdLst/>
                <a:ahLst/>
                <a:cxnLst/>
                <a:rect l="l" t="t" r="r" b="b"/>
                <a:pathLst>
                  <a:path w="4033" h="6232" extrusionOk="0">
                    <a:moveTo>
                      <a:pt x="2265" y="1206"/>
                    </a:moveTo>
                    <a:lnTo>
                      <a:pt x="2265" y="2664"/>
                    </a:lnTo>
                    <a:cubicBezTo>
                      <a:pt x="2265" y="2819"/>
                      <a:pt x="2389" y="2943"/>
                      <a:pt x="2544" y="2943"/>
                    </a:cubicBezTo>
                    <a:lnTo>
                      <a:pt x="3257" y="2943"/>
                    </a:lnTo>
                    <a:lnTo>
                      <a:pt x="1861" y="5053"/>
                    </a:lnTo>
                    <a:lnTo>
                      <a:pt x="1861" y="3626"/>
                    </a:lnTo>
                    <a:cubicBezTo>
                      <a:pt x="1861" y="3471"/>
                      <a:pt x="1737" y="3347"/>
                      <a:pt x="1582" y="3347"/>
                    </a:cubicBezTo>
                    <a:lnTo>
                      <a:pt x="869" y="3347"/>
                    </a:lnTo>
                    <a:lnTo>
                      <a:pt x="2265" y="1206"/>
                    </a:lnTo>
                    <a:close/>
                    <a:moveTo>
                      <a:pt x="2523" y="1"/>
                    </a:moveTo>
                    <a:cubicBezTo>
                      <a:pt x="2440" y="1"/>
                      <a:pt x="2354" y="38"/>
                      <a:pt x="2296" y="121"/>
                    </a:cubicBezTo>
                    <a:lnTo>
                      <a:pt x="124" y="3440"/>
                    </a:lnTo>
                    <a:cubicBezTo>
                      <a:pt x="0" y="3626"/>
                      <a:pt x="155" y="3874"/>
                      <a:pt x="372" y="3874"/>
                    </a:cubicBezTo>
                    <a:lnTo>
                      <a:pt x="1303" y="3874"/>
                    </a:lnTo>
                    <a:lnTo>
                      <a:pt x="1303" y="5983"/>
                    </a:lnTo>
                    <a:cubicBezTo>
                      <a:pt x="1303" y="6107"/>
                      <a:pt x="1396" y="6200"/>
                      <a:pt x="1489" y="6231"/>
                    </a:cubicBezTo>
                    <a:lnTo>
                      <a:pt x="1582" y="6231"/>
                    </a:lnTo>
                    <a:cubicBezTo>
                      <a:pt x="1675" y="6231"/>
                      <a:pt x="1737" y="6200"/>
                      <a:pt x="1799" y="6107"/>
                    </a:cubicBezTo>
                    <a:lnTo>
                      <a:pt x="3971" y="2788"/>
                    </a:lnTo>
                    <a:cubicBezTo>
                      <a:pt x="4033" y="2695"/>
                      <a:pt x="4033" y="2602"/>
                      <a:pt x="3971" y="2509"/>
                    </a:cubicBezTo>
                    <a:lnTo>
                      <a:pt x="3971" y="2509"/>
                    </a:lnTo>
                    <a:lnTo>
                      <a:pt x="4002" y="2540"/>
                    </a:lnTo>
                    <a:cubicBezTo>
                      <a:pt x="3940" y="2447"/>
                      <a:pt x="3847" y="2385"/>
                      <a:pt x="3753" y="2385"/>
                    </a:cubicBezTo>
                    <a:lnTo>
                      <a:pt x="2792" y="2385"/>
                    </a:lnTo>
                    <a:lnTo>
                      <a:pt x="2792" y="276"/>
                    </a:lnTo>
                    <a:cubicBezTo>
                      <a:pt x="2792" y="102"/>
                      <a:pt x="2660" y="1"/>
                      <a:pt x="25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451;p58">
                <a:extLst>
                  <a:ext uri="{FF2B5EF4-FFF2-40B4-BE49-F238E27FC236}">
                    <a16:creationId xmlns:a16="http://schemas.microsoft.com/office/drawing/2014/main" id="{2922B8BE-843A-47C4-AB00-3F2B76D76D2B}"/>
                  </a:ext>
                </a:extLst>
              </p:cNvPr>
              <p:cNvSpPr/>
              <p:nvPr/>
            </p:nvSpPr>
            <p:spPr>
              <a:xfrm>
                <a:off x="2917564" y="5818409"/>
                <a:ext cx="97512" cy="164605"/>
              </a:xfrm>
              <a:custGeom>
                <a:avLst/>
                <a:gdLst/>
                <a:ahLst/>
                <a:cxnLst/>
                <a:rect l="l" t="t" r="r" b="b"/>
                <a:pathLst>
                  <a:path w="3382" h="5709" extrusionOk="0">
                    <a:moveTo>
                      <a:pt x="2172" y="1"/>
                    </a:moveTo>
                    <a:lnTo>
                      <a:pt x="0" y="3320"/>
                    </a:lnTo>
                    <a:lnTo>
                      <a:pt x="1210" y="3320"/>
                    </a:lnTo>
                    <a:lnTo>
                      <a:pt x="1210" y="5708"/>
                    </a:lnTo>
                    <a:lnTo>
                      <a:pt x="3381" y="2389"/>
                    </a:lnTo>
                    <a:lnTo>
                      <a:pt x="2172" y="2389"/>
                    </a:lnTo>
                    <a:lnTo>
                      <a:pt x="2172" y="1"/>
                    </a:ln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Google Shape;2705;p58">
            <a:extLst>
              <a:ext uri="{FF2B5EF4-FFF2-40B4-BE49-F238E27FC236}">
                <a16:creationId xmlns:a16="http://schemas.microsoft.com/office/drawing/2014/main" id="{E493D4BA-F1EF-4441-8952-1018B1DEF28A}"/>
              </a:ext>
            </a:extLst>
          </p:cNvPr>
          <p:cNvGrpSpPr/>
          <p:nvPr/>
        </p:nvGrpSpPr>
        <p:grpSpPr>
          <a:xfrm>
            <a:off x="4784934" y="2733353"/>
            <a:ext cx="497084" cy="392450"/>
            <a:chOff x="2516313" y="2284325"/>
            <a:chExt cx="348225" cy="274925"/>
          </a:xfrm>
        </p:grpSpPr>
        <p:sp>
          <p:nvSpPr>
            <p:cNvPr id="105" name="Google Shape;2706;p58">
              <a:extLst>
                <a:ext uri="{FF2B5EF4-FFF2-40B4-BE49-F238E27FC236}">
                  <a16:creationId xmlns:a16="http://schemas.microsoft.com/office/drawing/2014/main" id="{1990F5F7-6A73-41D7-A7C2-95EE8A87F0C2}"/>
                </a:ext>
              </a:extLst>
            </p:cNvPr>
            <p:cNvSpPr/>
            <p:nvPr/>
          </p:nvSpPr>
          <p:spPr>
            <a:xfrm>
              <a:off x="2724913" y="2368250"/>
              <a:ext cx="133425" cy="152025"/>
            </a:xfrm>
            <a:custGeom>
              <a:avLst/>
              <a:gdLst/>
              <a:ahLst/>
              <a:cxnLst/>
              <a:rect l="l" t="t" r="r" b="b"/>
              <a:pathLst>
                <a:path w="5337" h="6081" extrusionOk="0">
                  <a:moveTo>
                    <a:pt x="1" y="1"/>
                  </a:moveTo>
                  <a:lnTo>
                    <a:pt x="1" y="6081"/>
                  </a:lnTo>
                  <a:lnTo>
                    <a:pt x="5336" y="6081"/>
                  </a:lnTo>
                  <a:lnTo>
                    <a:pt x="5336" y="2544"/>
                  </a:lnTo>
                  <a:lnTo>
                    <a:pt x="2793" y="1"/>
                  </a:lnTo>
                  <a:close/>
                </a:path>
              </a:pathLst>
            </a:custGeom>
            <a:solidFill>
              <a:srgbClr val="05D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07;p58">
              <a:extLst>
                <a:ext uri="{FF2B5EF4-FFF2-40B4-BE49-F238E27FC236}">
                  <a16:creationId xmlns:a16="http://schemas.microsoft.com/office/drawing/2014/main" id="{A2D699C7-23A6-41CC-9A6A-FFD9100FF1D9}"/>
                </a:ext>
              </a:extLst>
            </p:cNvPr>
            <p:cNvSpPr/>
            <p:nvPr/>
          </p:nvSpPr>
          <p:spPr>
            <a:xfrm>
              <a:off x="2762913" y="2367475"/>
              <a:ext cx="95425" cy="92325"/>
            </a:xfrm>
            <a:custGeom>
              <a:avLst/>
              <a:gdLst/>
              <a:ahLst/>
              <a:cxnLst/>
              <a:rect l="l" t="t" r="r" b="b"/>
              <a:pathLst>
                <a:path w="3817" h="3693" extrusionOk="0">
                  <a:moveTo>
                    <a:pt x="1" y="1"/>
                  </a:moveTo>
                  <a:lnTo>
                    <a:pt x="1" y="3692"/>
                  </a:lnTo>
                  <a:lnTo>
                    <a:pt x="3816" y="3692"/>
                  </a:lnTo>
                  <a:lnTo>
                    <a:pt x="3816" y="2544"/>
                  </a:lnTo>
                  <a:lnTo>
                    <a:pt x="12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08;p58">
              <a:extLst>
                <a:ext uri="{FF2B5EF4-FFF2-40B4-BE49-F238E27FC236}">
                  <a16:creationId xmlns:a16="http://schemas.microsoft.com/office/drawing/2014/main" id="{FB49D636-644A-47F8-B339-7CD0E76CB79A}"/>
                </a:ext>
              </a:extLst>
            </p:cNvPr>
            <p:cNvSpPr/>
            <p:nvPr/>
          </p:nvSpPr>
          <p:spPr>
            <a:xfrm>
              <a:off x="2522513" y="2487675"/>
              <a:ext cx="202425" cy="32600"/>
            </a:xfrm>
            <a:custGeom>
              <a:avLst/>
              <a:gdLst/>
              <a:ahLst/>
              <a:cxnLst/>
              <a:rect l="l" t="t" r="r" b="b"/>
              <a:pathLst>
                <a:path w="8097" h="1304" extrusionOk="0">
                  <a:moveTo>
                    <a:pt x="1" y="1"/>
                  </a:moveTo>
                  <a:lnTo>
                    <a:pt x="1" y="1304"/>
                  </a:lnTo>
                  <a:lnTo>
                    <a:pt x="8097" y="1304"/>
                  </a:lnTo>
                  <a:lnTo>
                    <a:pt x="8097" y="1"/>
                  </a:lnTo>
                  <a:close/>
                </a:path>
              </a:pathLst>
            </a:custGeom>
            <a:solidFill>
              <a:srgbClr val="79B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09;p58">
              <a:extLst>
                <a:ext uri="{FF2B5EF4-FFF2-40B4-BE49-F238E27FC236}">
                  <a16:creationId xmlns:a16="http://schemas.microsoft.com/office/drawing/2014/main" id="{D195E56D-7CA3-4FCC-BEF7-FAB5A4D4206E}"/>
                </a:ext>
              </a:extLst>
            </p:cNvPr>
            <p:cNvSpPr/>
            <p:nvPr/>
          </p:nvSpPr>
          <p:spPr>
            <a:xfrm>
              <a:off x="2522513" y="2290700"/>
              <a:ext cx="202425" cy="197000"/>
            </a:xfrm>
            <a:custGeom>
              <a:avLst/>
              <a:gdLst/>
              <a:ahLst/>
              <a:cxnLst/>
              <a:rect l="l" t="t" r="r" b="b"/>
              <a:pathLst>
                <a:path w="8097" h="7880" extrusionOk="0">
                  <a:moveTo>
                    <a:pt x="1" y="1"/>
                  </a:moveTo>
                  <a:lnTo>
                    <a:pt x="1" y="7880"/>
                  </a:lnTo>
                  <a:lnTo>
                    <a:pt x="8097" y="7880"/>
                  </a:lnTo>
                  <a:lnTo>
                    <a:pt x="8097" y="1"/>
                  </a:ln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0;p58">
              <a:extLst>
                <a:ext uri="{FF2B5EF4-FFF2-40B4-BE49-F238E27FC236}">
                  <a16:creationId xmlns:a16="http://schemas.microsoft.com/office/drawing/2014/main" id="{7ED84452-A290-4751-8513-D81B1695A417}"/>
                </a:ext>
              </a:extLst>
            </p:cNvPr>
            <p:cNvSpPr/>
            <p:nvPr/>
          </p:nvSpPr>
          <p:spPr>
            <a:xfrm>
              <a:off x="2742763" y="2487650"/>
              <a:ext cx="76800" cy="65225"/>
            </a:xfrm>
            <a:custGeom>
              <a:avLst/>
              <a:gdLst/>
              <a:ahLst/>
              <a:cxnLst/>
              <a:rect l="l" t="t" r="r" b="b"/>
              <a:pathLst>
                <a:path w="3072" h="2609" extrusionOk="0">
                  <a:moveTo>
                    <a:pt x="1822" y="1"/>
                  </a:moveTo>
                  <a:cubicBezTo>
                    <a:pt x="1804" y="1"/>
                    <a:pt x="1786" y="1"/>
                    <a:pt x="1768" y="2"/>
                  </a:cubicBezTo>
                  <a:cubicBezTo>
                    <a:pt x="590" y="2"/>
                    <a:pt x="0" y="1398"/>
                    <a:pt x="838" y="2235"/>
                  </a:cubicBezTo>
                  <a:cubicBezTo>
                    <a:pt x="1095" y="2493"/>
                    <a:pt x="1416" y="2608"/>
                    <a:pt x="1734" y="2608"/>
                  </a:cubicBezTo>
                  <a:cubicBezTo>
                    <a:pt x="2410" y="2608"/>
                    <a:pt x="3071" y="2086"/>
                    <a:pt x="3071" y="1305"/>
                  </a:cubicBezTo>
                  <a:cubicBezTo>
                    <a:pt x="3071" y="579"/>
                    <a:pt x="2511" y="1"/>
                    <a:pt x="1822" y="1"/>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11;p58">
              <a:extLst>
                <a:ext uri="{FF2B5EF4-FFF2-40B4-BE49-F238E27FC236}">
                  <a16:creationId xmlns:a16="http://schemas.microsoft.com/office/drawing/2014/main" id="{CA1C8A23-74B2-4B03-85D9-4F92B8F0A07A}"/>
                </a:ext>
              </a:extLst>
            </p:cNvPr>
            <p:cNvSpPr/>
            <p:nvPr/>
          </p:nvSpPr>
          <p:spPr>
            <a:xfrm>
              <a:off x="2562513" y="2487150"/>
              <a:ext cx="73250" cy="65900"/>
            </a:xfrm>
            <a:custGeom>
              <a:avLst/>
              <a:gdLst/>
              <a:ahLst/>
              <a:cxnLst/>
              <a:rect l="l" t="t" r="r" b="b"/>
              <a:pathLst>
                <a:path w="2930" h="2636" extrusionOk="0">
                  <a:moveTo>
                    <a:pt x="1618" y="0"/>
                  </a:moveTo>
                  <a:cubicBezTo>
                    <a:pt x="774" y="0"/>
                    <a:pt x="1" y="869"/>
                    <a:pt x="386" y="1821"/>
                  </a:cubicBezTo>
                  <a:cubicBezTo>
                    <a:pt x="621" y="2381"/>
                    <a:pt x="1107" y="2635"/>
                    <a:pt x="1592" y="2635"/>
                  </a:cubicBezTo>
                  <a:cubicBezTo>
                    <a:pt x="2262" y="2635"/>
                    <a:pt x="2930" y="2152"/>
                    <a:pt x="2930" y="1325"/>
                  </a:cubicBezTo>
                  <a:cubicBezTo>
                    <a:pt x="2930" y="983"/>
                    <a:pt x="2774" y="642"/>
                    <a:pt x="2526" y="394"/>
                  </a:cubicBezTo>
                  <a:cubicBezTo>
                    <a:pt x="2251" y="118"/>
                    <a:pt x="1930" y="0"/>
                    <a:pt x="1618" y="0"/>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12;p58">
              <a:extLst>
                <a:ext uri="{FF2B5EF4-FFF2-40B4-BE49-F238E27FC236}">
                  <a16:creationId xmlns:a16="http://schemas.microsoft.com/office/drawing/2014/main" id="{903BBEFB-0385-4704-A2F1-CBC118B2F386}"/>
                </a:ext>
              </a:extLst>
            </p:cNvPr>
            <p:cNvSpPr/>
            <p:nvPr/>
          </p:nvSpPr>
          <p:spPr>
            <a:xfrm>
              <a:off x="2831163" y="2459775"/>
              <a:ext cx="27175" cy="27925"/>
            </a:xfrm>
            <a:custGeom>
              <a:avLst/>
              <a:gdLst/>
              <a:ahLst/>
              <a:cxnLst/>
              <a:rect l="l" t="t" r="r" b="b"/>
              <a:pathLst>
                <a:path w="1087" h="1117" extrusionOk="0">
                  <a:moveTo>
                    <a:pt x="0" y="0"/>
                  </a:moveTo>
                  <a:lnTo>
                    <a:pt x="0" y="620"/>
                  </a:lnTo>
                  <a:cubicBezTo>
                    <a:pt x="0" y="869"/>
                    <a:pt x="218" y="1086"/>
                    <a:pt x="497" y="1086"/>
                  </a:cubicBezTo>
                  <a:lnTo>
                    <a:pt x="466" y="1117"/>
                  </a:lnTo>
                  <a:lnTo>
                    <a:pt x="1086" y="1117"/>
                  </a:lnTo>
                  <a:lnTo>
                    <a:pt x="1086" y="0"/>
                  </a:lnTo>
                  <a:close/>
                </a:path>
              </a:pathLst>
            </a:custGeom>
            <a:solidFill>
              <a:srgbClr val="F57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13;p58">
              <a:extLst>
                <a:ext uri="{FF2B5EF4-FFF2-40B4-BE49-F238E27FC236}">
                  <a16:creationId xmlns:a16="http://schemas.microsoft.com/office/drawing/2014/main" id="{A4F88836-D960-4340-AAD7-C7B71B58C65D}"/>
                </a:ext>
              </a:extLst>
            </p:cNvPr>
            <p:cNvSpPr/>
            <p:nvPr/>
          </p:nvSpPr>
          <p:spPr>
            <a:xfrm>
              <a:off x="2541138" y="2327150"/>
              <a:ext cx="145025" cy="124300"/>
            </a:xfrm>
            <a:custGeom>
              <a:avLst/>
              <a:gdLst/>
              <a:ahLst/>
              <a:cxnLst/>
              <a:rect l="l" t="t" r="r" b="b"/>
              <a:pathLst>
                <a:path w="5801" h="4972" extrusionOk="0">
                  <a:moveTo>
                    <a:pt x="3319" y="1"/>
                  </a:moveTo>
                  <a:cubicBezTo>
                    <a:pt x="1086" y="1"/>
                    <a:pt x="0" y="2668"/>
                    <a:pt x="1551" y="4250"/>
                  </a:cubicBezTo>
                  <a:cubicBezTo>
                    <a:pt x="2049" y="4749"/>
                    <a:pt x="2663" y="4972"/>
                    <a:pt x="3268" y="4972"/>
                  </a:cubicBezTo>
                  <a:cubicBezTo>
                    <a:pt x="4544" y="4972"/>
                    <a:pt x="5780" y="3977"/>
                    <a:pt x="5801" y="2482"/>
                  </a:cubicBezTo>
                  <a:cubicBezTo>
                    <a:pt x="5801" y="1118"/>
                    <a:pt x="4684" y="1"/>
                    <a:pt x="3319" y="1"/>
                  </a:cubicBezTo>
                  <a:close/>
                </a:path>
              </a:pathLst>
            </a:custGeom>
            <a:solidFill>
              <a:srgbClr val="C8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714;p58">
              <a:extLst>
                <a:ext uri="{FF2B5EF4-FFF2-40B4-BE49-F238E27FC236}">
                  <a16:creationId xmlns:a16="http://schemas.microsoft.com/office/drawing/2014/main" id="{1DE3EFBA-40D1-44F5-95FD-12EE28507379}"/>
                </a:ext>
              </a:extLst>
            </p:cNvPr>
            <p:cNvSpPr/>
            <p:nvPr/>
          </p:nvSpPr>
          <p:spPr>
            <a:xfrm>
              <a:off x="2777663" y="2513275"/>
              <a:ext cx="16300" cy="13975"/>
            </a:xfrm>
            <a:custGeom>
              <a:avLst/>
              <a:gdLst/>
              <a:ahLst/>
              <a:cxnLst/>
              <a:rect l="l" t="t" r="r" b="b"/>
              <a:pathLst>
                <a:path w="652" h="559" extrusionOk="0">
                  <a:moveTo>
                    <a:pt x="372" y="0"/>
                  </a:moveTo>
                  <a:cubicBezTo>
                    <a:pt x="279" y="0"/>
                    <a:pt x="217" y="31"/>
                    <a:pt x="155" y="93"/>
                  </a:cubicBezTo>
                  <a:cubicBezTo>
                    <a:pt x="0" y="249"/>
                    <a:pt x="124" y="528"/>
                    <a:pt x="372" y="559"/>
                  </a:cubicBezTo>
                  <a:cubicBezTo>
                    <a:pt x="434" y="559"/>
                    <a:pt x="496" y="528"/>
                    <a:pt x="558" y="466"/>
                  </a:cubicBezTo>
                  <a:cubicBezTo>
                    <a:pt x="651" y="342"/>
                    <a:pt x="651" y="187"/>
                    <a:pt x="558" y="62"/>
                  </a:cubicBezTo>
                  <a:cubicBezTo>
                    <a:pt x="496" y="31"/>
                    <a:pt x="434" y="0"/>
                    <a:pt x="3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715;p58">
              <a:extLst>
                <a:ext uri="{FF2B5EF4-FFF2-40B4-BE49-F238E27FC236}">
                  <a16:creationId xmlns:a16="http://schemas.microsoft.com/office/drawing/2014/main" id="{90B18C14-B688-475D-A339-40071C02CB9D}"/>
                </a:ext>
              </a:extLst>
            </p:cNvPr>
            <p:cNvSpPr/>
            <p:nvPr/>
          </p:nvSpPr>
          <p:spPr>
            <a:xfrm>
              <a:off x="2593863" y="2513275"/>
              <a:ext cx="17850" cy="13400"/>
            </a:xfrm>
            <a:custGeom>
              <a:avLst/>
              <a:gdLst/>
              <a:ahLst/>
              <a:cxnLst/>
              <a:rect l="l" t="t" r="r" b="b"/>
              <a:pathLst>
                <a:path w="714" h="536" extrusionOk="0">
                  <a:moveTo>
                    <a:pt x="342" y="0"/>
                  </a:moveTo>
                  <a:cubicBezTo>
                    <a:pt x="125" y="0"/>
                    <a:pt x="0" y="280"/>
                    <a:pt x="156" y="466"/>
                  </a:cubicBezTo>
                  <a:cubicBezTo>
                    <a:pt x="218" y="512"/>
                    <a:pt x="287" y="535"/>
                    <a:pt x="357" y="535"/>
                  </a:cubicBezTo>
                  <a:cubicBezTo>
                    <a:pt x="427" y="535"/>
                    <a:pt x="497" y="512"/>
                    <a:pt x="559" y="466"/>
                  </a:cubicBezTo>
                  <a:cubicBezTo>
                    <a:pt x="714" y="280"/>
                    <a:pt x="590" y="0"/>
                    <a:pt x="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716;p58">
              <a:extLst>
                <a:ext uri="{FF2B5EF4-FFF2-40B4-BE49-F238E27FC236}">
                  <a16:creationId xmlns:a16="http://schemas.microsoft.com/office/drawing/2014/main" id="{84914BDF-A6DB-4002-94D5-BF28B8561341}"/>
                </a:ext>
              </a:extLst>
            </p:cNvPr>
            <p:cNvSpPr/>
            <p:nvPr/>
          </p:nvSpPr>
          <p:spPr>
            <a:xfrm>
              <a:off x="2516313" y="2284500"/>
              <a:ext cx="348225" cy="274750"/>
            </a:xfrm>
            <a:custGeom>
              <a:avLst/>
              <a:gdLst/>
              <a:ahLst/>
              <a:cxnLst/>
              <a:rect l="l" t="t" r="r" b="b"/>
              <a:pathLst>
                <a:path w="13929" h="10990" extrusionOk="0">
                  <a:moveTo>
                    <a:pt x="11043" y="3599"/>
                  </a:moveTo>
                  <a:lnTo>
                    <a:pt x="11509" y="4095"/>
                  </a:lnTo>
                  <a:lnTo>
                    <a:pt x="10144" y="5491"/>
                  </a:lnTo>
                  <a:lnTo>
                    <a:pt x="10144" y="3599"/>
                  </a:lnTo>
                  <a:close/>
                  <a:moveTo>
                    <a:pt x="11912" y="4499"/>
                  </a:moveTo>
                  <a:lnTo>
                    <a:pt x="12470" y="5057"/>
                  </a:lnTo>
                  <a:lnTo>
                    <a:pt x="10795" y="6763"/>
                  </a:lnTo>
                  <a:lnTo>
                    <a:pt x="10144" y="6763"/>
                  </a:lnTo>
                  <a:lnTo>
                    <a:pt x="10144" y="6267"/>
                  </a:lnTo>
                  <a:lnTo>
                    <a:pt x="11912" y="4499"/>
                  </a:lnTo>
                  <a:close/>
                  <a:moveTo>
                    <a:pt x="12874" y="5460"/>
                  </a:moveTo>
                  <a:lnTo>
                    <a:pt x="13401" y="5987"/>
                  </a:lnTo>
                  <a:lnTo>
                    <a:pt x="13401" y="6763"/>
                  </a:lnTo>
                  <a:lnTo>
                    <a:pt x="11571" y="6763"/>
                  </a:lnTo>
                  <a:lnTo>
                    <a:pt x="12874" y="5460"/>
                  </a:lnTo>
                  <a:close/>
                  <a:moveTo>
                    <a:pt x="13401" y="7290"/>
                  </a:moveTo>
                  <a:lnTo>
                    <a:pt x="13401" y="7849"/>
                  </a:lnTo>
                  <a:lnTo>
                    <a:pt x="13060" y="7849"/>
                  </a:lnTo>
                  <a:cubicBezTo>
                    <a:pt x="12936" y="7849"/>
                    <a:pt x="12843" y="7756"/>
                    <a:pt x="12843" y="7631"/>
                  </a:cubicBezTo>
                  <a:lnTo>
                    <a:pt x="12843" y="7290"/>
                  </a:lnTo>
                  <a:close/>
                  <a:moveTo>
                    <a:pt x="2265" y="8376"/>
                  </a:moveTo>
                  <a:cubicBezTo>
                    <a:pt x="2079" y="8593"/>
                    <a:pt x="1955" y="8841"/>
                    <a:pt x="1893" y="9151"/>
                  </a:cubicBezTo>
                  <a:lnTo>
                    <a:pt x="528" y="9151"/>
                  </a:lnTo>
                  <a:lnTo>
                    <a:pt x="528" y="8376"/>
                  </a:lnTo>
                  <a:close/>
                  <a:moveTo>
                    <a:pt x="8066" y="8376"/>
                  </a:moveTo>
                  <a:lnTo>
                    <a:pt x="8066" y="9151"/>
                  </a:lnTo>
                  <a:lnTo>
                    <a:pt x="5026" y="9151"/>
                  </a:lnTo>
                  <a:cubicBezTo>
                    <a:pt x="4964" y="8841"/>
                    <a:pt x="4840" y="8593"/>
                    <a:pt x="4653" y="8376"/>
                  </a:cubicBezTo>
                  <a:close/>
                  <a:moveTo>
                    <a:pt x="9586" y="3599"/>
                  </a:moveTo>
                  <a:lnTo>
                    <a:pt x="9586" y="7011"/>
                  </a:lnTo>
                  <a:cubicBezTo>
                    <a:pt x="9586" y="7166"/>
                    <a:pt x="9710" y="7290"/>
                    <a:pt x="9865" y="7290"/>
                  </a:cubicBezTo>
                  <a:lnTo>
                    <a:pt x="12315" y="7290"/>
                  </a:lnTo>
                  <a:lnTo>
                    <a:pt x="12315" y="7631"/>
                  </a:lnTo>
                  <a:cubicBezTo>
                    <a:pt x="12315" y="8035"/>
                    <a:pt x="12656" y="8376"/>
                    <a:pt x="13091" y="8407"/>
                  </a:cubicBezTo>
                  <a:lnTo>
                    <a:pt x="13401" y="8407"/>
                  </a:lnTo>
                  <a:lnTo>
                    <a:pt x="13401" y="9182"/>
                  </a:lnTo>
                  <a:lnTo>
                    <a:pt x="12377" y="9120"/>
                  </a:lnTo>
                  <a:cubicBezTo>
                    <a:pt x="12207" y="8283"/>
                    <a:pt x="11516" y="7864"/>
                    <a:pt x="10826" y="7864"/>
                  </a:cubicBezTo>
                  <a:cubicBezTo>
                    <a:pt x="10136" y="7864"/>
                    <a:pt x="9446" y="8283"/>
                    <a:pt x="9275" y="9120"/>
                  </a:cubicBezTo>
                  <a:lnTo>
                    <a:pt x="8624" y="9120"/>
                  </a:lnTo>
                  <a:lnTo>
                    <a:pt x="8624" y="3599"/>
                  </a:lnTo>
                  <a:close/>
                  <a:moveTo>
                    <a:pt x="3450" y="8365"/>
                  </a:moveTo>
                  <a:cubicBezTo>
                    <a:pt x="3984" y="8365"/>
                    <a:pt x="4498" y="8768"/>
                    <a:pt x="4498" y="9400"/>
                  </a:cubicBezTo>
                  <a:cubicBezTo>
                    <a:pt x="4498" y="9989"/>
                    <a:pt x="4033" y="10454"/>
                    <a:pt x="3444" y="10454"/>
                  </a:cubicBezTo>
                  <a:cubicBezTo>
                    <a:pt x="2544" y="10423"/>
                    <a:pt x="2079" y="9307"/>
                    <a:pt x="2730" y="8655"/>
                  </a:cubicBezTo>
                  <a:cubicBezTo>
                    <a:pt x="2940" y="8456"/>
                    <a:pt x="3197" y="8365"/>
                    <a:pt x="3450" y="8365"/>
                  </a:cubicBezTo>
                  <a:close/>
                  <a:moveTo>
                    <a:pt x="10821" y="8375"/>
                  </a:moveTo>
                  <a:cubicBezTo>
                    <a:pt x="11348" y="8375"/>
                    <a:pt x="11850" y="8776"/>
                    <a:pt x="11850" y="9400"/>
                  </a:cubicBezTo>
                  <a:cubicBezTo>
                    <a:pt x="11850" y="9989"/>
                    <a:pt x="11385" y="10423"/>
                    <a:pt x="10826" y="10454"/>
                  </a:cubicBezTo>
                  <a:cubicBezTo>
                    <a:pt x="9896" y="10454"/>
                    <a:pt x="9430" y="9338"/>
                    <a:pt x="10082" y="8686"/>
                  </a:cubicBezTo>
                  <a:cubicBezTo>
                    <a:pt x="10296" y="8472"/>
                    <a:pt x="10562" y="8375"/>
                    <a:pt x="10821" y="8375"/>
                  </a:cubicBezTo>
                  <a:close/>
                  <a:moveTo>
                    <a:pt x="249" y="1"/>
                  </a:moveTo>
                  <a:cubicBezTo>
                    <a:pt x="125" y="1"/>
                    <a:pt x="1" y="125"/>
                    <a:pt x="1" y="249"/>
                  </a:cubicBezTo>
                  <a:lnTo>
                    <a:pt x="1" y="9431"/>
                  </a:lnTo>
                  <a:cubicBezTo>
                    <a:pt x="1" y="9586"/>
                    <a:pt x="125" y="9679"/>
                    <a:pt x="249" y="9710"/>
                  </a:cubicBezTo>
                  <a:lnTo>
                    <a:pt x="1893" y="9710"/>
                  </a:lnTo>
                  <a:cubicBezTo>
                    <a:pt x="2063" y="10563"/>
                    <a:pt x="2761" y="10989"/>
                    <a:pt x="3455" y="10989"/>
                  </a:cubicBezTo>
                  <a:cubicBezTo>
                    <a:pt x="4149" y="10989"/>
                    <a:pt x="4840" y="10563"/>
                    <a:pt x="4995" y="9710"/>
                  </a:cubicBezTo>
                  <a:lnTo>
                    <a:pt x="9244" y="9710"/>
                  </a:lnTo>
                  <a:cubicBezTo>
                    <a:pt x="9399" y="10563"/>
                    <a:pt x="10097" y="10989"/>
                    <a:pt x="10795" y="10989"/>
                  </a:cubicBezTo>
                  <a:cubicBezTo>
                    <a:pt x="11493" y="10989"/>
                    <a:pt x="12191" y="10563"/>
                    <a:pt x="12346" y="9710"/>
                  </a:cubicBezTo>
                  <a:lnTo>
                    <a:pt x="13649" y="9710"/>
                  </a:lnTo>
                  <a:cubicBezTo>
                    <a:pt x="13804" y="9710"/>
                    <a:pt x="13928" y="9586"/>
                    <a:pt x="13928" y="9431"/>
                  </a:cubicBezTo>
                  <a:lnTo>
                    <a:pt x="13928" y="5894"/>
                  </a:lnTo>
                  <a:cubicBezTo>
                    <a:pt x="13928" y="5801"/>
                    <a:pt x="13897" y="5739"/>
                    <a:pt x="13835" y="5677"/>
                  </a:cubicBezTo>
                  <a:lnTo>
                    <a:pt x="13866" y="5677"/>
                  </a:lnTo>
                  <a:lnTo>
                    <a:pt x="11323" y="3134"/>
                  </a:lnTo>
                  <a:cubicBezTo>
                    <a:pt x="11292" y="3072"/>
                    <a:pt x="11199" y="3041"/>
                    <a:pt x="11137" y="3041"/>
                  </a:cubicBezTo>
                  <a:lnTo>
                    <a:pt x="8593" y="3041"/>
                  </a:lnTo>
                  <a:lnTo>
                    <a:pt x="8593" y="249"/>
                  </a:lnTo>
                  <a:cubicBezTo>
                    <a:pt x="8593" y="94"/>
                    <a:pt x="8469" y="1"/>
                    <a:pt x="8345" y="1"/>
                  </a:cubicBezTo>
                  <a:lnTo>
                    <a:pt x="5522" y="1"/>
                  </a:lnTo>
                  <a:cubicBezTo>
                    <a:pt x="5367" y="1"/>
                    <a:pt x="5243" y="125"/>
                    <a:pt x="5243" y="249"/>
                  </a:cubicBezTo>
                  <a:cubicBezTo>
                    <a:pt x="5243" y="404"/>
                    <a:pt x="5367" y="528"/>
                    <a:pt x="5522" y="528"/>
                  </a:cubicBezTo>
                  <a:lnTo>
                    <a:pt x="8066" y="528"/>
                  </a:lnTo>
                  <a:lnTo>
                    <a:pt x="8066" y="7849"/>
                  </a:lnTo>
                  <a:lnTo>
                    <a:pt x="528" y="7849"/>
                  </a:lnTo>
                  <a:lnTo>
                    <a:pt x="528" y="528"/>
                  </a:lnTo>
                  <a:lnTo>
                    <a:pt x="3071" y="528"/>
                  </a:lnTo>
                  <a:cubicBezTo>
                    <a:pt x="3227" y="528"/>
                    <a:pt x="3351" y="404"/>
                    <a:pt x="3351" y="249"/>
                  </a:cubicBezTo>
                  <a:cubicBezTo>
                    <a:pt x="3351" y="94"/>
                    <a:pt x="3227" y="1"/>
                    <a:pt x="30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717;p58">
              <a:extLst>
                <a:ext uri="{FF2B5EF4-FFF2-40B4-BE49-F238E27FC236}">
                  <a16:creationId xmlns:a16="http://schemas.microsoft.com/office/drawing/2014/main" id="{C523F922-4A2C-4242-835A-B3CC541B6AEC}"/>
                </a:ext>
              </a:extLst>
            </p:cNvPr>
            <p:cNvSpPr/>
            <p:nvPr/>
          </p:nvSpPr>
          <p:spPr>
            <a:xfrm>
              <a:off x="2549888" y="2320175"/>
              <a:ext cx="165750" cy="138175"/>
            </a:xfrm>
            <a:custGeom>
              <a:avLst/>
              <a:gdLst/>
              <a:ahLst/>
              <a:cxnLst/>
              <a:rect l="l" t="t" r="r" b="b"/>
              <a:pathLst>
                <a:path w="6630" h="5527" extrusionOk="0">
                  <a:moveTo>
                    <a:pt x="3024" y="558"/>
                  </a:moveTo>
                  <a:cubicBezTo>
                    <a:pt x="4209" y="558"/>
                    <a:pt x="5172" y="1539"/>
                    <a:pt x="5172" y="2761"/>
                  </a:cubicBezTo>
                  <a:cubicBezTo>
                    <a:pt x="5151" y="4083"/>
                    <a:pt x="4065" y="4965"/>
                    <a:pt x="2932" y="4965"/>
                  </a:cubicBezTo>
                  <a:cubicBezTo>
                    <a:pt x="2391" y="4965"/>
                    <a:pt x="1839" y="4764"/>
                    <a:pt x="1387" y="4312"/>
                  </a:cubicBezTo>
                  <a:cubicBezTo>
                    <a:pt x="0" y="2925"/>
                    <a:pt x="971" y="559"/>
                    <a:pt x="2931" y="559"/>
                  </a:cubicBezTo>
                  <a:cubicBezTo>
                    <a:pt x="2944" y="559"/>
                    <a:pt x="2956" y="559"/>
                    <a:pt x="2969" y="559"/>
                  </a:cubicBezTo>
                  <a:cubicBezTo>
                    <a:pt x="2988" y="559"/>
                    <a:pt x="3006" y="558"/>
                    <a:pt x="3024" y="558"/>
                  </a:cubicBezTo>
                  <a:close/>
                  <a:moveTo>
                    <a:pt x="2969" y="1"/>
                  </a:moveTo>
                  <a:cubicBezTo>
                    <a:pt x="1418" y="1"/>
                    <a:pt x="209" y="1241"/>
                    <a:pt x="209" y="2761"/>
                  </a:cubicBezTo>
                  <a:cubicBezTo>
                    <a:pt x="209" y="4421"/>
                    <a:pt x="1561" y="5526"/>
                    <a:pt x="2973" y="5526"/>
                  </a:cubicBezTo>
                  <a:cubicBezTo>
                    <a:pt x="3646" y="5526"/>
                    <a:pt x="4332" y="5276"/>
                    <a:pt x="4892" y="4716"/>
                  </a:cubicBezTo>
                  <a:cubicBezTo>
                    <a:pt x="6630" y="2978"/>
                    <a:pt x="5420" y="1"/>
                    <a:pt x="29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18;p58">
              <a:extLst>
                <a:ext uri="{FF2B5EF4-FFF2-40B4-BE49-F238E27FC236}">
                  <a16:creationId xmlns:a16="http://schemas.microsoft.com/office/drawing/2014/main" id="{3C566FD3-41AF-455C-A481-58C370F04C1F}"/>
                </a:ext>
              </a:extLst>
            </p:cNvPr>
            <p:cNvSpPr/>
            <p:nvPr/>
          </p:nvSpPr>
          <p:spPr>
            <a:xfrm>
              <a:off x="2601613" y="2351325"/>
              <a:ext cx="45000" cy="75900"/>
            </a:xfrm>
            <a:custGeom>
              <a:avLst/>
              <a:gdLst/>
              <a:ahLst/>
              <a:cxnLst/>
              <a:rect l="l" t="t" r="r" b="b"/>
              <a:pathLst>
                <a:path w="1800" h="3036" extrusionOk="0">
                  <a:moveTo>
                    <a:pt x="687" y="1"/>
                  </a:moveTo>
                  <a:cubicBezTo>
                    <a:pt x="583" y="1"/>
                    <a:pt x="481" y="54"/>
                    <a:pt x="435" y="182"/>
                  </a:cubicBezTo>
                  <a:lnTo>
                    <a:pt x="466" y="151"/>
                  </a:lnTo>
                  <a:lnTo>
                    <a:pt x="466" y="151"/>
                  </a:lnTo>
                  <a:lnTo>
                    <a:pt x="32" y="1422"/>
                  </a:lnTo>
                  <a:cubicBezTo>
                    <a:pt x="1" y="1515"/>
                    <a:pt x="1" y="1608"/>
                    <a:pt x="63" y="1670"/>
                  </a:cubicBezTo>
                  <a:cubicBezTo>
                    <a:pt x="94" y="1732"/>
                    <a:pt x="187" y="1795"/>
                    <a:pt x="280" y="1795"/>
                  </a:cubicBezTo>
                  <a:lnTo>
                    <a:pt x="1117" y="1795"/>
                  </a:lnTo>
                  <a:lnTo>
                    <a:pt x="776" y="2694"/>
                  </a:lnTo>
                  <a:cubicBezTo>
                    <a:pt x="745" y="2818"/>
                    <a:pt x="807" y="2973"/>
                    <a:pt x="962" y="3035"/>
                  </a:cubicBezTo>
                  <a:lnTo>
                    <a:pt x="1055" y="3035"/>
                  </a:lnTo>
                  <a:cubicBezTo>
                    <a:pt x="1148" y="3035"/>
                    <a:pt x="1272" y="2942"/>
                    <a:pt x="1304" y="2849"/>
                  </a:cubicBezTo>
                  <a:lnTo>
                    <a:pt x="1738" y="1639"/>
                  </a:lnTo>
                  <a:cubicBezTo>
                    <a:pt x="1800" y="1453"/>
                    <a:pt x="1676" y="1267"/>
                    <a:pt x="1490" y="1267"/>
                  </a:cubicBezTo>
                  <a:lnTo>
                    <a:pt x="652" y="1267"/>
                  </a:lnTo>
                  <a:lnTo>
                    <a:pt x="962" y="368"/>
                  </a:lnTo>
                  <a:cubicBezTo>
                    <a:pt x="1040" y="154"/>
                    <a:pt x="862" y="1"/>
                    <a:pt x="6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19;p58">
              <a:extLst>
                <a:ext uri="{FF2B5EF4-FFF2-40B4-BE49-F238E27FC236}">
                  <a16:creationId xmlns:a16="http://schemas.microsoft.com/office/drawing/2014/main" id="{8C625992-2B13-4954-91D1-757FE02A2C8D}"/>
                </a:ext>
              </a:extLst>
            </p:cNvPr>
            <p:cNvSpPr/>
            <p:nvPr/>
          </p:nvSpPr>
          <p:spPr>
            <a:xfrm>
              <a:off x="2616363" y="2284325"/>
              <a:ext cx="13975" cy="13400"/>
            </a:xfrm>
            <a:custGeom>
              <a:avLst/>
              <a:gdLst/>
              <a:ahLst/>
              <a:cxnLst/>
              <a:rect l="l" t="t" r="r" b="b"/>
              <a:pathLst>
                <a:path w="559" h="536" extrusionOk="0">
                  <a:moveTo>
                    <a:pt x="283" y="0"/>
                  </a:moveTo>
                  <a:cubicBezTo>
                    <a:pt x="209" y="0"/>
                    <a:pt x="140" y="23"/>
                    <a:pt x="93" y="70"/>
                  </a:cubicBezTo>
                  <a:cubicBezTo>
                    <a:pt x="31" y="132"/>
                    <a:pt x="0" y="194"/>
                    <a:pt x="0" y="256"/>
                  </a:cubicBezTo>
                  <a:cubicBezTo>
                    <a:pt x="0" y="411"/>
                    <a:pt x="124" y="535"/>
                    <a:pt x="279" y="535"/>
                  </a:cubicBezTo>
                  <a:cubicBezTo>
                    <a:pt x="372" y="535"/>
                    <a:pt x="434" y="504"/>
                    <a:pt x="496" y="473"/>
                  </a:cubicBezTo>
                  <a:cubicBezTo>
                    <a:pt x="527" y="411"/>
                    <a:pt x="558" y="349"/>
                    <a:pt x="558" y="256"/>
                  </a:cubicBezTo>
                  <a:cubicBezTo>
                    <a:pt x="558" y="194"/>
                    <a:pt x="527" y="132"/>
                    <a:pt x="496" y="70"/>
                  </a:cubicBezTo>
                  <a:cubicBezTo>
                    <a:pt x="434" y="23"/>
                    <a:pt x="357" y="0"/>
                    <a:pt x="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Bild 2">
            <a:extLst>
              <a:ext uri="{FF2B5EF4-FFF2-40B4-BE49-F238E27FC236}">
                <a16:creationId xmlns:a16="http://schemas.microsoft.com/office/drawing/2014/main" id="{641A9176-049C-4F60-8E49-E33DFBF9D4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2011" y="2020116"/>
            <a:ext cx="1951015" cy="4590915"/>
          </a:xfrm>
          <a:prstGeom prst="rect">
            <a:avLst/>
          </a:prstGeom>
        </p:spPr>
      </p:pic>
      <p:pic>
        <p:nvPicPr>
          <p:cNvPr id="5" name="Bild 4" descr="Nätverk kontur">
            <a:extLst>
              <a:ext uri="{FF2B5EF4-FFF2-40B4-BE49-F238E27FC236}">
                <a16:creationId xmlns:a16="http://schemas.microsoft.com/office/drawing/2014/main" id="{A6097C40-3E2A-42F9-9AAC-A91D225AA7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17728" y="3137163"/>
            <a:ext cx="673866" cy="673866"/>
          </a:xfrm>
          <a:prstGeom prst="rect">
            <a:avLst/>
          </a:prstGeom>
        </p:spPr>
      </p:pic>
      <p:pic>
        <p:nvPicPr>
          <p:cNvPr id="95" name="Bild 94" descr="Nätverk kontur">
            <a:extLst>
              <a:ext uri="{FF2B5EF4-FFF2-40B4-BE49-F238E27FC236}">
                <a16:creationId xmlns:a16="http://schemas.microsoft.com/office/drawing/2014/main" id="{FC9B44E9-B93A-4D30-8B55-C93FF80B08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25875" y="4214644"/>
            <a:ext cx="673866" cy="673866"/>
          </a:xfrm>
          <a:prstGeom prst="rect">
            <a:avLst/>
          </a:prstGeom>
        </p:spPr>
      </p:pic>
      <p:pic>
        <p:nvPicPr>
          <p:cNvPr id="96" name="Bild 95" descr="Nätverk kontur">
            <a:extLst>
              <a:ext uri="{FF2B5EF4-FFF2-40B4-BE49-F238E27FC236}">
                <a16:creationId xmlns:a16="http://schemas.microsoft.com/office/drawing/2014/main" id="{0715DD58-2F1B-4B2E-98EE-2FEC00AD9F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65387" y="5347518"/>
            <a:ext cx="673866" cy="673866"/>
          </a:xfrm>
          <a:prstGeom prst="rect">
            <a:avLst/>
          </a:prstGeom>
        </p:spPr>
      </p:pic>
      <p:grpSp>
        <p:nvGrpSpPr>
          <p:cNvPr id="139" name="Google Shape;2705;p58">
            <a:extLst>
              <a:ext uri="{FF2B5EF4-FFF2-40B4-BE49-F238E27FC236}">
                <a16:creationId xmlns:a16="http://schemas.microsoft.com/office/drawing/2014/main" id="{185B10D0-2265-48CE-8A01-37937A3AB5F2}"/>
              </a:ext>
            </a:extLst>
          </p:cNvPr>
          <p:cNvGrpSpPr/>
          <p:nvPr/>
        </p:nvGrpSpPr>
        <p:grpSpPr>
          <a:xfrm>
            <a:off x="9362839" y="5127276"/>
            <a:ext cx="278962" cy="220242"/>
            <a:chOff x="2516313" y="2284325"/>
            <a:chExt cx="348225" cy="274925"/>
          </a:xfrm>
        </p:grpSpPr>
        <p:sp>
          <p:nvSpPr>
            <p:cNvPr id="140" name="Google Shape;2706;p58">
              <a:extLst>
                <a:ext uri="{FF2B5EF4-FFF2-40B4-BE49-F238E27FC236}">
                  <a16:creationId xmlns:a16="http://schemas.microsoft.com/office/drawing/2014/main" id="{B3640ABC-C74D-44E2-B1AE-F325CED8A676}"/>
                </a:ext>
              </a:extLst>
            </p:cNvPr>
            <p:cNvSpPr/>
            <p:nvPr/>
          </p:nvSpPr>
          <p:spPr>
            <a:xfrm>
              <a:off x="2724913" y="2368250"/>
              <a:ext cx="133425" cy="152025"/>
            </a:xfrm>
            <a:custGeom>
              <a:avLst/>
              <a:gdLst/>
              <a:ahLst/>
              <a:cxnLst/>
              <a:rect l="l" t="t" r="r" b="b"/>
              <a:pathLst>
                <a:path w="5337" h="6081" extrusionOk="0">
                  <a:moveTo>
                    <a:pt x="1" y="1"/>
                  </a:moveTo>
                  <a:lnTo>
                    <a:pt x="1" y="6081"/>
                  </a:lnTo>
                  <a:lnTo>
                    <a:pt x="5336" y="6081"/>
                  </a:lnTo>
                  <a:lnTo>
                    <a:pt x="5336" y="2544"/>
                  </a:lnTo>
                  <a:lnTo>
                    <a:pt x="2793" y="1"/>
                  </a:lnTo>
                  <a:close/>
                </a:path>
              </a:pathLst>
            </a:custGeom>
            <a:solidFill>
              <a:srgbClr val="05D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07;p58">
              <a:extLst>
                <a:ext uri="{FF2B5EF4-FFF2-40B4-BE49-F238E27FC236}">
                  <a16:creationId xmlns:a16="http://schemas.microsoft.com/office/drawing/2014/main" id="{E1A3440C-930B-450A-9B62-EA7754FA969C}"/>
                </a:ext>
              </a:extLst>
            </p:cNvPr>
            <p:cNvSpPr/>
            <p:nvPr/>
          </p:nvSpPr>
          <p:spPr>
            <a:xfrm>
              <a:off x="2762913" y="2367475"/>
              <a:ext cx="95425" cy="92325"/>
            </a:xfrm>
            <a:custGeom>
              <a:avLst/>
              <a:gdLst/>
              <a:ahLst/>
              <a:cxnLst/>
              <a:rect l="l" t="t" r="r" b="b"/>
              <a:pathLst>
                <a:path w="3817" h="3693" extrusionOk="0">
                  <a:moveTo>
                    <a:pt x="1" y="1"/>
                  </a:moveTo>
                  <a:lnTo>
                    <a:pt x="1" y="3692"/>
                  </a:lnTo>
                  <a:lnTo>
                    <a:pt x="3816" y="3692"/>
                  </a:lnTo>
                  <a:lnTo>
                    <a:pt x="3816" y="2544"/>
                  </a:lnTo>
                  <a:lnTo>
                    <a:pt x="12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08;p58">
              <a:extLst>
                <a:ext uri="{FF2B5EF4-FFF2-40B4-BE49-F238E27FC236}">
                  <a16:creationId xmlns:a16="http://schemas.microsoft.com/office/drawing/2014/main" id="{69E46D44-5895-4031-A94D-B21954B1978B}"/>
                </a:ext>
              </a:extLst>
            </p:cNvPr>
            <p:cNvSpPr/>
            <p:nvPr/>
          </p:nvSpPr>
          <p:spPr>
            <a:xfrm>
              <a:off x="2522513" y="2487675"/>
              <a:ext cx="202425" cy="32600"/>
            </a:xfrm>
            <a:custGeom>
              <a:avLst/>
              <a:gdLst/>
              <a:ahLst/>
              <a:cxnLst/>
              <a:rect l="l" t="t" r="r" b="b"/>
              <a:pathLst>
                <a:path w="8097" h="1304" extrusionOk="0">
                  <a:moveTo>
                    <a:pt x="1" y="1"/>
                  </a:moveTo>
                  <a:lnTo>
                    <a:pt x="1" y="1304"/>
                  </a:lnTo>
                  <a:lnTo>
                    <a:pt x="8097" y="1304"/>
                  </a:lnTo>
                  <a:lnTo>
                    <a:pt x="8097" y="1"/>
                  </a:lnTo>
                  <a:close/>
                </a:path>
              </a:pathLst>
            </a:custGeom>
            <a:solidFill>
              <a:srgbClr val="79B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09;p58">
              <a:extLst>
                <a:ext uri="{FF2B5EF4-FFF2-40B4-BE49-F238E27FC236}">
                  <a16:creationId xmlns:a16="http://schemas.microsoft.com/office/drawing/2014/main" id="{85F39689-9AC4-4216-AC0F-8D9BC233B262}"/>
                </a:ext>
              </a:extLst>
            </p:cNvPr>
            <p:cNvSpPr/>
            <p:nvPr/>
          </p:nvSpPr>
          <p:spPr>
            <a:xfrm>
              <a:off x="2522513" y="2290700"/>
              <a:ext cx="202425" cy="197000"/>
            </a:xfrm>
            <a:custGeom>
              <a:avLst/>
              <a:gdLst/>
              <a:ahLst/>
              <a:cxnLst/>
              <a:rect l="l" t="t" r="r" b="b"/>
              <a:pathLst>
                <a:path w="8097" h="7880" extrusionOk="0">
                  <a:moveTo>
                    <a:pt x="1" y="1"/>
                  </a:moveTo>
                  <a:lnTo>
                    <a:pt x="1" y="7880"/>
                  </a:lnTo>
                  <a:lnTo>
                    <a:pt x="8097" y="7880"/>
                  </a:lnTo>
                  <a:lnTo>
                    <a:pt x="8097" y="1"/>
                  </a:ln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10;p58">
              <a:extLst>
                <a:ext uri="{FF2B5EF4-FFF2-40B4-BE49-F238E27FC236}">
                  <a16:creationId xmlns:a16="http://schemas.microsoft.com/office/drawing/2014/main" id="{91B5F664-F7E1-4EEA-A583-A6AB331686BE}"/>
                </a:ext>
              </a:extLst>
            </p:cNvPr>
            <p:cNvSpPr/>
            <p:nvPr/>
          </p:nvSpPr>
          <p:spPr>
            <a:xfrm>
              <a:off x="2742763" y="2487650"/>
              <a:ext cx="76800" cy="65225"/>
            </a:xfrm>
            <a:custGeom>
              <a:avLst/>
              <a:gdLst/>
              <a:ahLst/>
              <a:cxnLst/>
              <a:rect l="l" t="t" r="r" b="b"/>
              <a:pathLst>
                <a:path w="3072" h="2609" extrusionOk="0">
                  <a:moveTo>
                    <a:pt x="1822" y="1"/>
                  </a:moveTo>
                  <a:cubicBezTo>
                    <a:pt x="1804" y="1"/>
                    <a:pt x="1786" y="1"/>
                    <a:pt x="1768" y="2"/>
                  </a:cubicBezTo>
                  <a:cubicBezTo>
                    <a:pt x="590" y="2"/>
                    <a:pt x="0" y="1398"/>
                    <a:pt x="838" y="2235"/>
                  </a:cubicBezTo>
                  <a:cubicBezTo>
                    <a:pt x="1095" y="2493"/>
                    <a:pt x="1416" y="2608"/>
                    <a:pt x="1734" y="2608"/>
                  </a:cubicBezTo>
                  <a:cubicBezTo>
                    <a:pt x="2410" y="2608"/>
                    <a:pt x="3071" y="2086"/>
                    <a:pt x="3071" y="1305"/>
                  </a:cubicBezTo>
                  <a:cubicBezTo>
                    <a:pt x="3071" y="579"/>
                    <a:pt x="2511" y="1"/>
                    <a:pt x="1822" y="1"/>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11;p58">
              <a:extLst>
                <a:ext uri="{FF2B5EF4-FFF2-40B4-BE49-F238E27FC236}">
                  <a16:creationId xmlns:a16="http://schemas.microsoft.com/office/drawing/2014/main" id="{EF678276-69F7-469F-8634-A5475CF69F98}"/>
                </a:ext>
              </a:extLst>
            </p:cNvPr>
            <p:cNvSpPr/>
            <p:nvPr/>
          </p:nvSpPr>
          <p:spPr>
            <a:xfrm>
              <a:off x="2562513" y="2487150"/>
              <a:ext cx="73250" cy="65900"/>
            </a:xfrm>
            <a:custGeom>
              <a:avLst/>
              <a:gdLst/>
              <a:ahLst/>
              <a:cxnLst/>
              <a:rect l="l" t="t" r="r" b="b"/>
              <a:pathLst>
                <a:path w="2930" h="2636" extrusionOk="0">
                  <a:moveTo>
                    <a:pt x="1618" y="0"/>
                  </a:moveTo>
                  <a:cubicBezTo>
                    <a:pt x="774" y="0"/>
                    <a:pt x="1" y="869"/>
                    <a:pt x="386" y="1821"/>
                  </a:cubicBezTo>
                  <a:cubicBezTo>
                    <a:pt x="621" y="2381"/>
                    <a:pt x="1107" y="2635"/>
                    <a:pt x="1592" y="2635"/>
                  </a:cubicBezTo>
                  <a:cubicBezTo>
                    <a:pt x="2262" y="2635"/>
                    <a:pt x="2930" y="2152"/>
                    <a:pt x="2930" y="1325"/>
                  </a:cubicBezTo>
                  <a:cubicBezTo>
                    <a:pt x="2930" y="983"/>
                    <a:pt x="2774" y="642"/>
                    <a:pt x="2526" y="394"/>
                  </a:cubicBezTo>
                  <a:cubicBezTo>
                    <a:pt x="2251" y="118"/>
                    <a:pt x="1930" y="0"/>
                    <a:pt x="1618" y="0"/>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12;p58">
              <a:extLst>
                <a:ext uri="{FF2B5EF4-FFF2-40B4-BE49-F238E27FC236}">
                  <a16:creationId xmlns:a16="http://schemas.microsoft.com/office/drawing/2014/main" id="{77192754-2FC3-4BC3-AF49-96E1864FA93E}"/>
                </a:ext>
              </a:extLst>
            </p:cNvPr>
            <p:cNvSpPr/>
            <p:nvPr/>
          </p:nvSpPr>
          <p:spPr>
            <a:xfrm>
              <a:off x="2831163" y="2459775"/>
              <a:ext cx="27175" cy="27925"/>
            </a:xfrm>
            <a:custGeom>
              <a:avLst/>
              <a:gdLst/>
              <a:ahLst/>
              <a:cxnLst/>
              <a:rect l="l" t="t" r="r" b="b"/>
              <a:pathLst>
                <a:path w="1087" h="1117" extrusionOk="0">
                  <a:moveTo>
                    <a:pt x="0" y="0"/>
                  </a:moveTo>
                  <a:lnTo>
                    <a:pt x="0" y="620"/>
                  </a:lnTo>
                  <a:cubicBezTo>
                    <a:pt x="0" y="869"/>
                    <a:pt x="218" y="1086"/>
                    <a:pt x="497" y="1086"/>
                  </a:cubicBezTo>
                  <a:lnTo>
                    <a:pt x="466" y="1117"/>
                  </a:lnTo>
                  <a:lnTo>
                    <a:pt x="1086" y="1117"/>
                  </a:lnTo>
                  <a:lnTo>
                    <a:pt x="1086" y="0"/>
                  </a:lnTo>
                  <a:close/>
                </a:path>
              </a:pathLst>
            </a:custGeom>
            <a:solidFill>
              <a:srgbClr val="F57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13;p58">
              <a:extLst>
                <a:ext uri="{FF2B5EF4-FFF2-40B4-BE49-F238E27FC236}">
                  <a16:creationId xmlns:a16="http://schemas.microsoft.com/office/drawing/2014/main" id="{1D959B3F-B88F-4A82-AD86-AA8226D34AC4}"/>
                </a:ext>
              </a:extLst>
            </p:cNvPr>
            <p:cNvSpPr/>
            <p:nvPr/>
          </p:nvSpPr>
          <p:spPr>
            <a:xfrm>
              <a:off x="2541138" y="2327150"/>
              <a:ext cx="145025" cy="124300"/>
            </a:xfrm>
            <a:custGeom>
              <a:avLst/>
              <a:gdLst/>
              <a:ahLst/>
              <a:cxnLst/>
              <a:rect l="l" t="t" r="r" b="b"/>
              <a:pathLst>
                <a:path w="5801" h="4972" extrusionOk="0">
                  <a:moveTo>
                    <a:pt x="3319" y="1"/>
                  </a:moveTo>
                  <a:cubicBezTo>
                    <a:pt x="1086" y="1"/>
                    <a:pt x="0" y="2668"/>
                    <a:pt x="1551" y="4250"/>
                  </a:cubicBezTo>
                  <a:cubicBezTo>
                    <a:pt x="2049" y="4749"/>
                    <a:pt x="2663" y="4972"/>
                    <a:pt x="3268" y="4972"/>
                  </a:cubicBezTo>
                  <a:cubicBezTo>
                    <a:pt x="4544" y="4972"/>
                    <a:pt x="5780" y="3977"/>
                    <a:pt x="5801" y="2482"/>
                  </a:cubicBezTo>
                  <a:cubicBezTo>
                    <a:pt x="5801" y="1118"/>
                    <a:pt x="4684" y="1"/>
                    <a:pt x="3319" y="1"/>
                  </a:cubicBezTo>
                  <a:close/>
                </a:path>
              </a:pathLst>
            </a:custGeom>
            <a:solidFill>
              <a:srgbClr val="C8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14;p58">
              <a:extLst>
                <a:ext uri="{FF2B5EF4-FFF2-40B4-BE49-F238E27FC236}">
                  <a16:creationId xmlns:a16="http://schemas.microsoft.com/office/drawing/2014/main" id="{F4B07BC5-D4FC-4905-994D-8D538F1EBAD0}"/>
                </a:ext>
              </a:extLst>
            </p:cNvPr>
            <p:cNvSpPr/>
            <p:nvPr/>
          </p:nvSpPr>
          <p:spPr>
            <a:xfrm>
              <a:off x="2777663" y="2513275"/>
              <a:ext cx="16300" cy="13975"/>
            </a:xfrm>
            <a:custGeom>
              <a:avLst/>
              <a:gdLst/>
              <a:ahLst/>
              <a:cxnLst/>
              <a:rect l="l" t="t" r="r" b="b"/>
              <a:pathLst>
                <a:path w="652" h="559" extrusionOk="0">
                  <a:moveTo>
                    <a:pt x="372" y="0"/>
                  </a:moveTo>
                  <a:cubicBezTo>
                    <a:pt x="279" y="0"/>
                    <a:pt x="217" y="31"/>
                    <a:pt x="155" y="93"/>
                  </a:cubicBezTo>
                  <a:cubicBezTo>
                    <a:pt x="0" y="249"/>
                    <a:pt x="124" y="528"/>
                    <a:pt x="372" y="559"/>
                  </a:cubicBezTo>
                  <a:cubicBezTo>
                    <a:pt x="434" y="559"/>
                    <a:pt x="496" y="528"/>
                    <a:pt x="558" y="466"/>
                  </a:cubicBezTo>
                  <a:cubicBezTo>
                    <a:pt x="651" y="342"/>
                    <a:pt x="651" y="187"/>
                    <a:pt x="558" y="62"/>
                  </a:cubicBezTo>
                  <a:cubicBezTo>
                    <a:pt x="496" y="31"/>
                    <a:pt x="434" y="0"/>
                    <a:pt x="3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15;p58">
              <a:extLst>
                <a:ext uri="{FF2B5EF4-FFF2-40B4-BE49-F238E27FC236}">
                  <a16:creationId xmlns:a16="http://schemas.microsoft.com/office/drawing/2014/main" id="{2A0C3288-4A53-4998-B81A-7FA19BB59083}"/>
                </a:ext>
              </a:extLst>
            </p:cNvPr>
            <p:cNvSpPr/>
            <p:nvPr/>
          </p:nvSpPr>
          <p:spPr>
            <a:xfrm>
              <a:off x="2593863" y="2513275"/>
              <a:ext cx="17850" cy="13400"/>
            </a:xfrm>
            <a:custGeom>
              <a:avLst/>
              <a:gdLst/>
              <a:ahLst/>
              <a:cxnLst/>
              <a:rect l="l" t="t" r="r" b="b"/>
              <a:pathLst>
                <a:path w="714" h="536" extrusionOk="0">
                  <a:moveTo>
                    <a:pt x="342" y="0"/>
                  </a:moveTo>
                  <a:cubicBezTo>
                    <a:pt x="125" y="0"/>
                    <a:pt x="0" y="280"/>
                    <a:pt x="156" y="466"/>
                  </a:cubicBezTo>
                  <a:cubicBezTo>
                    <a:pt x="218" y="512"/>
                    <a:pt x="287" y="535"/>
                    <a:pt x="357" y="535"/>
                  </a:cubicBezTo>
                  <a:cubicBezTo>
                    <a:pt x="427" y="535"/>
                    <a:pt x="497" y="512"/>
                    <a:pt x="559" y="466"/>
                  </a:cubicBezTo>
                  <a:cubicBezTo>
                    <a:pt x="714" y="280"/>
                    <a:pt x="590" y="0"/>
                    <a:pt x="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16;p58">
              <a:extLst>
                <a:ext uri="{FF2B5EF4-FFF2-40B4-BE49-F238E27FC236}">
                  <a16:creationId xmlns:a16="http://schemas.microsoft.com/office/drawing/2014/main" id="{1186B250-918D-4646-8797-675C728BF9B9}"/>
                </a:ext>
              </a:extLst>
            </p:cNvPr>
            <p:cNvSpPr/>
            <p:nvPr/>
          </p:nvSpPr>
          <p:spPr>
            <a:xfrm>
              <a:off x="2516313" y="2284500"/>
              <a:ext cx="348225" cy="274750"/>
            </a:xfrm>
            <a:custGeom>
              <a:avLst/>
              <a:gdLst/>
              <a:ahLst/>
              <a:cxnLst/>
              <a:rect l="l" t="t" r="r" b="b"/>
              <a:pathLst>
                <a:path w="13929" h="10990" extrusionOk="0">
                  <a:moveTo>
                    <a:pt x="11043" y="3599"/>
                  </a:moveTo>
                  <a:lnTo>
                    <a:pt x="11509" y="4095"/>
                  </a:lnTo>
                  <a:lnTo>
                    <a:pt x="10144" y="5491"/>
                  </a:lnTo>
                  <a:lnTo>
                    <a:pt x="10144" y="3599"/>
                  </a:lnTo>
                  <a:close/>
                  <a:moveTo>
                    <a:pt x="11912" y="4499"/>
                  </a:moveTo>
                  <a:lnTo>
                    <a:pt x="12470" y="5057"/>
                  </a:lnTo>
                  <a:lnTo>
                    <a:pt x="10795" y="6763"/>
                  </a:lnTo>
                  <a:lnTo>
                    <a:pt x="10144" y="6763"/>
                  </a:lnTo>
                  <a:lnTo>
                    <a:pt x="10144" y="6267"/>
                  </a:lnTo>
                  <a:lnTo>
                    <a:pt x="11912" y="4499"/>
                  </a:lnTo>
                  <a:close/>
                  <a:moveTo>
                    <a:pt x="12874" y="5460"/>
                  </a:moveTo>
                  <a:lnTo>
                    <a:pt x="13401" y="5987"/>
                  </a:lnTo>
                  <a:lnTo>
                    <a:pt x="13401" y="6763"/>
                  </a:lnTo>
                  <a:lnTo>
                    <a:pt x="11571" y="6763"/>
                  </a:lnTo>
                  <a:lnTo>
                    <a:pt x="12874" y="5460"/>
                  </a:lnTo>
                  <a:close/>
                  <a:moveTo>
                    <a:pt x="13401" y="7290"/>
                  </a:moveTo>
                  <a:lnTo>
                    <a:pt x="13401" y="7849"/>
                  </a:lnTo>
                  <a:lnTo>
                    <a:pt x="13060" y="7849"/>
                  </a:lnTo>
                  <a:cubicBezTo>
                    <a:pt x="12936" y="7849"/>
                    <a:pt x="12843" y="7756"/>
                    <a:pt x="12843" y="7631"/>
                  </a:cubicBezTo>
                  <a:lnTo>
                    <a:pt x="12843" y="7290"/>
                  </a:lnTo>
                  <a:close/>
                  <a:moveTo>
                    <a:pt x="2265" y="8376"/>
                  </a:moveTo>
                  <a:cubicBezTo>
                    <a:pt x="2079" y="8593"/>
                    <a:pt x="1955" y="8841"/>
                    <a:pt x="1893" y="9151"/>
                  </a:cubicBezTo>
                  <a:lnTo>
                    <a:pt x="528" y="9151"/>
                  </a:lnTo>
                  <a:lnTo>
                    <a:pt x="528" y="8376"/>
                  </a:lnTo>
                  <a:close/>
                  <a:moveTo>
                    <a:pt x="8066" y="8376"/>
                  </a:moveTo>
                  <a:lnTo>
                    <a:pt x="8066" y="9151"/>
                  </a:lnTo>
                  <a:lnTo>
                    <a:pt x="5026" y="9151"/>
                  </a:lnTo>
                  <a:cubicBezTo>
                    <a:pt x="4964" y="8841"/>
                    <a:pt x="4840" y="8593"/>
                    <a:pt x="4653" y="8376"/>
                  </a:cubicBezTo>
                  <a:close/>
                  <a:moveTo>
                    <a:pt x="9586" y="3599"/>
                  </a:moveTo>
                  <a:lnTo>
                    <a:pt x="9586" y="7011"/>
                  </a:lnTo>
                  <a:cubicBezTo>
                    <a:pt x="9586" y="7166"/>
                    <a:pt x="9710" y="7290"/>
                    <a:pt x="9865" y="7290"/>
                  </a:cubicBezTo>
                  <a:lnTo>
                    <a:pt x="12315" y="7290"/>
                  </a:lnTo>
                  <a:lnTo>
                    <a:pt x="12315" y="7631"/>
                  </a:lnTo>
                  <a:cubicBezTo>
                    <a:pt x="12315" y="8035"/>
                    <a:pt x="12656" y="8376"/>
                    <a:pt x="13091" y="8407"/>
                  </a:cubicBezTo>
                  <a:lnTo>
                    <a:pt x="13401" y="8407"/>
                  </a:lnTo>
                  <a:lnTo>
                    <a:pt x="13401" y="9182"/>
                  </a:lnTo>
                  <a:lnTo>
                    <a:pt x="12377" y="9120"/>
                  </a:lnTo>
                  <a:cubicBezTo>
                    <a:pt x="12207" y="8283"/>
                    <a:pt x="11516" y="7864"/>
                    <a:pt x="10826" y="7864"/>
                  </a:cubicBezTo>
                  <a:cubicBezTo>
                    <a:pt x="10136" y="7864"/>
                    <a:pt x="9446" y="8283"/>
                    <a:pt x="9275" y="9120"/>
                  </a:cubicBezTo>
                  <a:lnTo>
                    <a:pt x="8624" y="9120"/>
                  </a:lnTo>
                  <a:lnTo>
                    <a:pt x="8624" y="3599"/>
                  </a:lnTo>
                  <a:close/>
                  <a:moveTo>
                    <a:pt x="3450" y="8365"/>
                  </a:moveTo>
                  <a:cubicBezTo>
                    <a:pt x="3984" y="8365"/>
                    <a:pt x="4498" y="8768"/>
                    <a:pt x="4498" y="9400"/>
                  </a:cubicBezTo>
                  <a:cubicBezTo>
                    <a:pt x="4498" y="9989"/>
                    <a:pt x="4033" y="10454"/>
                    <a:pt x="3444" y="10454"/>
                  </a:cubicBezTo>
                  <a:cubicBezTo>
                    <a:pt x="2544" y="10423"/>
                    <a:pt x="2079" y="9307"/>
                    <a:pt x="2730" y="8655"/>
                  </a:cubicBezTo>
                  <a:cubicBezTo>
                    <a:pt x="2940" y="8456"/>
                    <a:pt x="3197" y="8365"/>
                    <a:pt x="3450" y="8365"/>
                  </a:cubicBezTo>
                  <a:close/>
                  <a:moveTo>
                    <a:pt x="10821" y="8375"/>
                  </a:moveTo>
                  <a:cubicBezTo>
                    <a:pt x="11348" y="8375"/>
                    <a:pt x="11850" y="8776"/>
                    <a:pt x="11850" y="9400"/>
                  </a:cubicBezTo>
                  <a:cubicBezTo>
                    <a:pt x="11850" y="9989"/>
                    <a:pt x="11385" y="10423"/>
                    <a:pt x="10826" y="10454"/>
                  </a:cubicBezTo>
                  <a:cubicBezTo>
                    <a:pt x="9896" y="10454"/>
                    <a:pt x="9430" y="9338"/>
                    <a:pt x="10082" y="8686"/>
                  </a:cubicBezTo>
                  <a:cubicBezTo>
                    <a:pt x="10296" y="8472"/>
                    <a:pt x="10562" y="8375"/>
                    <a:pt x="10821" y="8375"/>
                  </a:cubicBezTo>
                  <a:close/>
                  <a:moveTo>
                    <a:pt x="249" y="1"/>
                  </a:moveTo>
                  <a:cubicBezTo>
                    <a:pt x="125" y="1"/>
                    <a:pt x="1" y="125"/>
                    <a:pt x="1" y="249"/>
                  </a:cubicBezTo>
                  <a:lnTo>
                    <a:pt x="1" y="9431"/>
                  </a:lnTo>
                  <a:cubicBezTo>
                    <a:pt x="1" y="9586"/>
                    <a:pt x="125" y="9679"/>
                    <a:pt x="249" y="9710"/>
                  </a:cubicBezTo>
                  <a:lnTo>
                    <a:pt x="1893" y="9710"/>
                  </a:lnTo>
                  <a:cubicBezTo>
                    <a:pt x="2063" y="10563"/>
                    <a:pt x="2761" y="10989"/>
                    <a:pt x="3455" y="10989"/>
                  </a:cubicBezTo>
                  <a:cubicBezTo>
                    <a:pt x="4149" y="10989"/>
                    <a:pt x="4840" y="10563"/>
                    <a:pt x="4995" y="9710"/>
                  </a:cubicBezTo>
                  <a:lnTo>
                    <a:pt x="9244" y="9710"/>
                  </a:lnTo>
                  <a:cubicBezTo>
                    <a:pt x="9399" y="10563"/>
                    <a:pt x="10097" y="10989"/>
                    <a:pt x="10795" y="10989"/>
                  </a:cubicBezTo>
                  <a:cubicBezTo>
                    <a:pt x="11493" y="10989"/>
                    <a:pt x="12191" y="10563"/>
                    <a:pt x="12346" y="9710"/>
                  </a:cubicBezTo>
                  <a:lnTo>
                    <a:pt x="13649" y="9710"/>
                  </a:lnTo>
                  <a:cubicBezTo>
                    <a:pt x="13804" y="9710"/>
                    <a:pt x="13928" y="9586"/>
                    <a:pt x="13928" y="9431"/>
                  </a:cubicBezTo>
                  <a:lnTo>
                    <a:pt x="13928" y="5894"/>
                  </a:lnTo>
                  <a:cubicBezTo>
                    <a:pt x="13928" y="5801"/>
                    <a:pt x="13897" y="5739"/>
                    <a:pt x="13835" y="5677"/>
                  </a:cubicBezTo>
                  <a:lnTo>
                    <a:pt x="13866" y="5677"/>
                  </a:lnTo>
                  <a:lnTo>
                    <a:pt x="11323" y="3134"/>
                  </a:lnTo>
                  <a:cubicBezTo>
                    <a:pt x="11292" y="3072"/>
                    <a:pt x="11199" y="3041"/>
                    <a:pt x="11137" y="3041"/>
                  </a:cubicBezTo>
                  <a:lnTo>
                    <a:pt x="8593" y="3041"/>
                  </a:lnTo>
                  <a:lnTo>
                    <a:pt x="8593" y="249"/>
                  </a:lnTo>
                  <a:cubicBezTo>
                    <a:pt x="8593" y="94"/>
                    <a:pt x="8469" y="1"/>
                    <a:pt x="8345" y="1"/>
                  </a:cubicBezTo>
                  <a:lnTo>
                    <a:pt x="5522" y="1"/>
                  </a:lnTo>
                  <a:cubicBezTo>
                    <a:pt x="5367" y="1"/>
                    <a:pt x="5243" y="125"/>
                    <a:pt x="5243" y="249"/>
                  </a:cubicBezTo>
                  <a:cubicBezTo>
                    <a:pt x="5243" y="404"/>
                    <a:pt x="5367" y="528"/>
                    <a:pt x="5522" y="528"/>
                  </a:cubicBezTo>
                  <a:lnTo>
                    <a:pt x="8066" y="528"/>
                  </a:lnTo>
                  <a:lnTo>
                    <a:pt x="8066" y="7849"/>
                  </a:lnTo>
                  <a:lnTo>
                    <a:pt x="528" y="7849"/>
                  </a:lnTo>
                  <a:lnTo>
                    <a:pt x="528" y="528"/>
                  </a:lnTo>
                  <a:lnTo>
                    <a:pt x="3071" y="528"/>
                  </a:lnTo>
                  <a:cubicBezTo>
                    <a:pt x="3227" y="528"/>
                    <a:pt x="3351" y="404"/>
                    <a:pt x="3351" y="249"/>
                  </a:cubicBezTo>
                  <a:cubicBezTo>
                    <a:pt x="3351" y="94"/>
                    <a:pt x="3227" y="1"/>
                    <a:pt x="30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17;p58">
              <a:extLst>
                <a:ext uri="{FF2B5EF4-FFF2-40B4-BE49-F238E27FC236}">
                  <a16:creationId xmlns:a16="http://schemas.microsoft.com/office/drawing/2014/main" id="{F22D9EA2-3B51-4171-ABBF-152C3C0586AF}"/>
                </a:ext>
              </a:extLst>
            </p:cNvPr>
            <p:cNvSpPr/>
            <p:nvPr/>
          </p:nvSpPr>
          <p:spPr>
            <a:xfrm>
              <a:off x="2549888" y="2320175"/>
              <a:ext cx="165750" cy="138175"/>
            </a:xfrm>
            <a:custGeom>
              <a:avLst/>
              <a:gdLst/>
              <a:ahLst/>
              <a:cxnLst/>
              <a:rect l="l" t="t" r="r" b="b"/>
              <a:pathLst>
                <a:path w="6630" h="5527" extrusionOk="0">
                  <a:moveTo>
                    <a:pt x="3024" y="558"/>
                  </a:moveTo>
                  <a:cubicBezTo>
                    <a:pt x="4209" y="558"/>
                    <a:pt x="5172" y="1539"/>
                    <a:pt x="5172" y="2761"/>
                  </a:cubicBezTo>
                  <a:cubicBezTo>
                    <a:pt x="5151" y="4083"/>
                    <a:pt x="4065" y="4965"/>
                    <a:pt x="2932" y="4965"/>
                  </a:cubicBezTo>
                  <a:cubicBezTo>
                    <a:pt x="2391" y="4965"/>
                    <a:pt x="1839" y="4764"/>
                    <a:pt x="1387" y="4312"/>
                  </a:cubicBezTo>
                  <a:cubicBezTo>
                    <a:pt x="0" y="2925"/>
                    <a:pt x="971" y="559"/>
                    <a:pt x="2931" y="559"/>
                  </a:cubicBezTo>
                  <a:cubicBezTo>
                    <a:pt x="2944" y="559"/>
                    <a:pt x="2956" y="559"/>
                    <a:pt x="2969" y="559"/>
                  </a:cubicBezTo>
                  <a:cubicBezTo>
                    <a:pt x="2988" y="559"/>
                    <a:pt x="3006" y="558"/>
                    <a:pt x="3024" y="558"/>
                  </a:cubicBezTo>
                  <a:close/>
                  <a:moveTo>
                    <a:pt x="2969" y="1"/>
                  </a:moveTo>
                  <a:cubicBezTo>
                    <a:pt x="1418" y="1"/>
                    <a:pt x="209" y="1241"/>
                    <a:pt x="209" y="2761"/>
                  </a:cubicBezTo>
                  <a:cubicBezTo>
                    <a:pt x="209" y="4421"/>
                    <a:pt x="1561" y="5526"/>
                    <a:pt x="2973" y="5526"/>
                  </a:cubicBezTo>
                  <a:cubicBezTo>
                    <a:pt x="3646" y="5526"/>
                    <a:pt x="4332" y="5276"/>
                    <a:pt x="4892" y="4716"/>
                  </a:cubicBezTo>
                  <a:cubicBezTo>
                    <a:pt x="6630" y="2978"/>
                    <a:pt x="5420" y="1"/>
                    <a:pt x="29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18;p58">
              <a:extLst>
                <a:ext uri="{FF2B5EF4-FFF2-40B4-BE49-F238E27FC236}">
                  <a16:creationId xmlns:a16="http://schemas.microsoft.com/office/drawing/2014/main" id="{3F1126E6-4FF0-464C-AA1E-FD3046705D0F}"/>
                </a:ext>
              </a:extLst>
            </p:cNvPr>
            <p:cNvSpPr/>
            <p:nvPr/>
          </p:nvSpPr>
          <p:spPr>
            <a:xfrm>
              <a:off x="2601613" y="2351325"/>
              <a:ext cx="45000" cy="75900"/>
            </a:xfrm>
            <a:custGeom>
              <a:avLst/>
              <a:gdLst/>
              <a:ahLst/>
              <a:cxnLst/>
              <a:rect l="l" t="t" r="r" b="b"/>
              <a:pathLst>
                <a:path w="1800" h="3036" extrusionOk="0">
                  <a:moveTo>
                    <a:pt x="687" y="1"/>
                  </a:moveTo>
                  <a:cubicBezTo>
                    <a:pt x="583" y="1"/>
                    <a:pt x="481" y="54"/>
                    <a:pt x="435" y="182"/>
                  </a:cubicBezTo>
                  <a:lnTo>
                    <a:pt x="466" y="151"/>
                  </a:lnTo>
                  <a:lnTo>
                    <a:pt x="466" y="151"/>
                  </a:lnTo>
                  <a:lnTo>
                    <a:pt x="32" y="1422"/>
                  </a:lnTo>
                  <a:cubicBezTo>
                    <a:pt x="1" y="1515"/>
                    <a:pt x="1" y="1608"/>
                    <a:pt x="63" y="1670"/>
                  </a:cubicBezTo>
                  <a:cubicBezTo>
                    <a:pt x="94" y="1732"/>
                    <a:pt x="187" y="1795"/>
                    <a:pt x="280" y="1795"/>
                  </a:cubicBezTo>
                  <a:lnTo>
                    <a:pt x="1117" y="1795"/>
                  </a:lnTo>
                  <a:lnTo>
                    <a:pt x="776" y="2694"/>
                  </a:lnTo>
                  <a:cubicBezTo>
                    <a:pt x="745" y="2818"/>
                    <a:pt x="807" y="2973"/>
                    <a:pt x="962" y="3035"/>
                  </a:cubicBezTo>
                  <a:lnTo>
                    <a:pt x="1055" y="3035"/>
                  </a:lnTo>
                  <a:cubicBezTo>
                    <a:pt x="1148" y="3035"/>
                    <a:pt x="1272" y="2942"/>
                    <a:pt x="1304" y="2849"/>
                  </a:cubicBezTo>
                  <a:lnTo>
                    <a:pt x="1738" y="1639"/>
                  </a:lnTo>
                  <a:cubicBezTo>
                    <a:pt x="1800" y="1453"/>
                    <a:pt x="1676" y="1267"/>
                    <a:pt x="1490" y="1267"/>
                  </a:cubicBezTo>
                  <a:lnTo>
                    <a:pt x="652" y="1267"/>
                  </a:lnTo>
                  <a:lnTo>
                    <a:pt x="962" y="368"/>
                  </a:lnTo>
                  <a:cubicBezTo>
                    <a:pt x="1040" y="154"/>
                    <a:pt x="862" y="1"/>
                    <a:pt x="6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19;p58">
              <a:extLst>
                <a:ext uri="{FF2B5EF4-FFF2-40B4-BE49-F238E27FC236}">
                  <a16:creationId xmlns:a16="http://schemas.microsoft.com/office/drawing/2014/main" id="{76E8E080-AB61-4E25-8B6E-B1C6CEA5F2F6}"/>
                </a:ext>
              </a:extLst>
            </p:cNvPr>
            <p:cNvSpPr/>
            <p:nvPr/>
          </p:nvSpPr>
          <p:spPr>
            <a:xfrm>
              <a:off x="2616363" y="2284325"/>
              <a:ext cx="13975" cy="13400"/>
            </a:xfrm>
            <a:custGeom>
              <a:avLst/>
              <a:gdLst/>
              <a:ahLst/>
              <a:cxnLst/>
              <a:rect l="l" t="t" r="r" b="b"/>
              <a:pathLst>
                <a:path w="559" h="536" extrusionOk="0">
                  <a:moveTo>
                    <a:pt x="283" y="0"/>
                  </a:moveTo>
                  <a:cubicBezTo>
                    <a:pt x="209" y="0"/>
                    <a:pt x="140" y="23"/>
                    <a:pt x="93" y="70"/>
                  </a:cubicBezTo>
                  <a:cubicBezTo>
                    <a:pt x="31" y="132"/>
                    <a:pt x="0" y="194"/>
                    <a:pt x="0" y="256"/>
                  </a:cubicBezTo>
                  <a:cubicBezTo>
                    <a:pt x="0" y="411"/>
                    <a:pt x="124" y="535"/>
                    <a:pt x="279" y="535"/>
                  </a:cubicBezTo>
                  <a:cubicBezTo>
                    <a:pt x="372" y="535"/>
                    <a:pt x="434" y="504"/>
                    <a:pt x="496" y="473"/>
                  </a:cubicBezTo>
                  <a:cubicBezTo>
                    <a:pt x="527" y="411"/>
                    <a:pt x="558" y="349"/>
                    <a:pt x="558" y="256"/>
                  </a:cubicBezTo>
                  <a:cubicBezTo>
                    <a:pt x="558" y="194"/>
                    <a:pt x="527" y="132"/>
                    <a:pt x="496" y="70"/>
                  </a:cubicBezTo>
                  <a:cubicBezTo>
                    <a:pt x="434" y="23"/>
                    <a:pt x="357" y="0"/>
                    <a:pt x="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2705;p58">
            <a:extLst>
              <a:ext uri="{FF2B5EF4-FFF2-40B4-BE49-F238E27FC236}">
                <a16:creationId xmlns:a16="http://schemas.microsoft.com/office/drawing/2014/main" id="{85FD3036-914C-4FC2-A374-0DE5E7723164}"/>
              </a:ext>
            </a:extLst>
          </p:cNvPr>
          <p:cNvGrpSpPr/>
          <p:nvPr/>
        </p:nvGrpSpPr>
        <p:grpSpPr>
          <a:xfrm>
            <a:off x="9614165" y="3954567"/>
            <a:ext cx="278962" cy="220242"/>
            <a:chOff x="2516313" y="2284325"/>
            <a:chExt cx="348225" cy="274925"/>
          </a:xfrm>
        </p:grpSpPr>
        <p:sp>
          <p:nvSpPr>
            <p:cNvPr id="158" name="Google Shape;2706;p58">
              <a:extLst>
                <a:ext uri="{FF2B5EF4-FFF2-40B4-BE49-F238E27FC236}">
                  <a16:creationId xmlns:a16="http://schemas.microsoft.com/office/drawing/2014/main" id="{3F856039-023D-405B-AFA0-812B9ADECC42}"/>
                </a:ext>
              </a:extLst>
            </p:cNvPr>
            <p:cNvSpPr/>
            <p:nvPr/>
          </p:nvSpPr>
          <p:spPr>
            <a:xfrm>
              <a:off x="2724913" y="2368250"/>
              <a:ext cx="133425" cy="152025"/>
            </a:xfrm>
            <a:custGeom>
              <a:avLst/>
              <a:gdLst/>
              <a:ahLst/>
              <a:cxnLst/>
              <a:rect l="l" t="t" r="r" b="b"/>
              <a:pathLst>
                <a:path w="5337" h="6081" extrusionOk="0">
                  <a:moveTo>
                    <a:pt x="1" y="1"/>
                  </a:moveTo>
                  <a:lnTo>
                    <a:pt x="1" y="6081"/>
                  </a:lnTo>
                  <a:lnTo>
                    <a:pt x="5336" y="6081"/>
                  </a:lnTo>
                  <a:lnTo>
                    <a:pt x="5336" y="2544"/>
                  </a:lnTo>
                  <a:lnTo>
                    <a:pt x="2793" y="1"/>
                  </a:lnTo>
                  <a:close/>
                </a:path>
              </a:pathLst>
            </a:custGeom>
            <a:solidFill>
              <a:srgbClr val="05D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07;p58">
              <a:extLst>
                <a:ext uri="{FF2B5EF4-FFF2-40B4-BE49-F238E27FC236}">
                  <a16:creationId xmlns:a16="http://schemas.microsoft.com/office/drawing/2014/main" id="{47231FEF-541B-4E4E-9810-F2D852E45C4A}"/>
                </a:ext>
              </a:extLst>
            </p:cNvPr>
            <p:cNvSpPr/>
            <p:nvPr/>
          </p:nvSpPr>
          <p:spPr>
            <a:xfrm>
              <a:off x="2762913" y="2367475"/>
              <a:ext cx="95425" cy="92325"/>
            </a:xfrm>
            <a:custGeom>
              <a:avLst/>
              <a:gdLst/>
              <a:ahLst/>
              <a:cxnLst/>
              <a:rect l="l" t="t" r="r" b="b"/>
              <a:pathLst>
                <a:path w="3817" h="3693" extrusionOk="0">
                  <a:moveTo>
                    <a:pt x="1" y="1"/>
                  </a:moveTo>
                  <a:lnTo>
                    <a:pt x="1" y="3692"/>
                  </a:lnTo>
                  <a:lnTo>
                    <a:pt x="3816" y="3692"/>
                  </a:lnTo>
                  <a:lnTo>
                    <a:pt x="3816" y="2544"/>
                  </a:lnTo>
                  <a:lnTo>
                    <a:pt x="12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08;p58">
              <a:extLst>
                <a:ext uri="{FF2B5EF4-FFF2-40B4-BE49-F238E27FC236}">
                  <a16:creationId xmlns:a16="http://schemas.microsoft.com/office/drawing/2014/main" id="{02056178-DC82-4D98-9ECA-4F570F724686}"/>
                </a:ext>
              </a:extLst>
            </p:cNvPr>
            <p:cNvSpPr/>
            <p:nvPr/>
          </p:nvSpPr>
          <p:spPr>
            <a:xfrm>
              <a:off x="2522513" y="2487675"/>
              <a:ext cx="202425" cy="32600"/>
            </a:xfrm>
            <a:custGeom>
              <a:avLst/>
              <a:gdLst/>
              <a:ahLst/>
              <a:cxnLst/>
              <a:rect l="l" t="t" r="r" b="b"/>
              <a:pathLst>
                <a:path w="8097" h="1304" extrusionOk="0">
                  <a:moveTo>
                    <a:pt x="1" y="1"/>
                  </a:moveTo>
                  <a:lnTo>
                    <a:pt x="1" y="1304"/>
                  </a:lnTo>
                  <a:lnTo>
                    <a:pt x="8097" y="1304"/>
                  </a:lnTo>
                  <a:lnTo>
                    <a:pt x="8097" y="1"/>
                  </a:lnTo>
                  <a:close/>
                </a:path>
              </a:pathLst>
            </a:custGeom>
            <a:solidFill>
              <a:srgbClr val="79B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09;p58">
              <a:extLst>
                <a:ext uri="{FF2B5EF4-FFF2-40B4-BE49-F238E27FC236}">
                  <a16:creationId xmlns:a16="http://schemas.microsoft.com/office/drawing/2014/main" id="{D4535BDE-26D0-4303-BC88-61CB5684BE41}"/>
                </a:ext>
              </a:extLst>
            </p:cNvPr>
            <p:cNvSpPr/>
            <p:nvPr/>
          </p:nvSpPr>
          <p:spPr>
            <a:xfrm>
              <a:off x="2522513" y="2290700"/>
              <a:ext cx="202425" cy="197000"/>
            </a:xfrm>
            <a:custGeom>
              <a:avLst/>
              <a:gdLst/>
              <a:ahLst/>
              <a:cxnLst/>
              <a:rect l="l" t="t" r="r" b="b"/>
              <a:pathLst>
                <a:path w="8097" h="7880" extrusionOk="0">
                  <a:moveTo>
                    <a:pt x="1" y="1"/>
                  </a:moveTo>
                  <a:lnTo>
                    <a:pt x="1" y="7880"/>
                  </a:lnTo>
                  <a:lnTo>
                    <a:pt x="8097" y="7880"/>
                  </a:lnTo>
                  <a:lnTo>
                    <a:pt x="8097" y="1"/>
                  </a:ln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10;p58">
              <a:extLst>
                <a:ext uri="{FF2B5EF4-FFF2-40B4-BE49-F238E27FC236}">
                  <a16:creationId xmlns:a16="http://schemas.microsoft.com/office/drawing/2014/main" id="{1EECDC3A-E8D4-4E6C-8EF3-94D8CD04AB36}"/>
                </a:ext>
              </a:extLst>
            </p:cNvPr>
            <p:cNvSpPr/>
            <p:nvPr/>
          </p:nvSpPr>
          <p:spPr>
            <a:xfrm>
              <a:off x="2742763" y="2487650"/>
              <a:ext cx="76800" cy="65225"/>
            </a:xfrm>
            <a:custGeom>
              <a:avLst/>
              <a:gdLst/>
              <a:ahLst/>
              <a:cxnLst/>
              <a:rect l="l" t="t" r="r" b="b"/>
              <a:pathLst>
                <a:path w="3072" h="2609" extrusionOk="0">
                  <a:moveTo>
                    <a:pt x="1822" y="1"/>
                  </a:moveTo>
                  <a:cubicBezTo>
                    <a:pt x="1804" y="1"/>
                    <a:pt x="1786" y="1"/>
                    <a:pt x="1768" y="2"/>
                  </a:cubicBezTo>
                  <a:cubicBezTo>
                    <a:pt x="590" y="2"/>
                    <a:pt x="0" y="1398"/>
                    <a:pt x="838" y="2235"/>
                  </a:cubicBezTo>
                  <a:cubicBezTo>
                    <a:pt x="1095" y="2493"/>
                    <a:pt x="1416" y="2608"/>
                    <a:pt x="1734" y="2608"/>
                  </a:cubicBezTo>
                  <a:cubicBezTo>
                    <a:pt x="2410" y="2608"/>
                    <a:pt x="3071" y="2086"/>
                    <a:pt x="3071" y="1305"/>
                  </a:cubicBezTo>
                  <a:cubicBezTo>
                    <a:pt x="3071" y="579"/>
                    <a:pt x="2511" y="1"/>
                    <a:pt x="1822" y="1"/>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11;p58">
              <a:extLst>
                <a:ext uri="{FF2B5EF4-FFF2-40B4-BE49-F238E27FC236}">
                  <a16:creationId xmlns:a16="http://schemas.microsoft.com/office/drawing/2014/main" id="{5D6F03F8-C20F-4E7E-A49B-955425323D7B}"/>
                </a:ext>
              </a:extLst>
            </p:cNvPr>
            <p:cNvSpPr/>
            <p:nvPr/>
          </p:nvSpPr>
          <p:spPr>
            <a:xfrm>
              <a:off x="2562513" y="2487150"/>
              <a:ext cx="73250" cy="65900"/>
            </a:xfrm>
            <a:custGeom>
              <a:avLst/>
              <a:gdLst/>
              <a:ahLst/>
              <a:cxnLst/>
              <a:rect l="l" t="t" r="r" b="b"/>
              <a:pathLst>
                <a:path w="2930" h="2636" extrusionOk="0">
                  <a:moveTo>
                    <a:pt x="1618" y="0"/>
                  </a:moveTo>
                  <a:cubicBezTo>
                    <a:pt x="774" y="0"/>
                    <a:pt x="1" y="869"/>
                    <a:pt x="386" y="1821"/>
                  </a:cubicBezTo>
                  <a:cubicBezTo>
                    <a:pt x="621" y="2381"/>
                    <a:pt x="1107" y="2635"/>
                    <a:pt x="1592" y="2635"/>
                  </a:cubicBezTo>
                  <a:cubicBezTo>
                    <a:pt x="2262" y="2635"/>
                    <a:pt x="2930" y="2152"/>
                    <a:pt x="2930" y="1325"/>
                  </a:cubicBezTo>
                  <a:cubicBezTo>
                    <a:pt x="2930" y="983"/>
                    <a:pt x="2774" y="642"/>
                    <a:pt x="2526" y="394"/>
                  </a:cubicBezTo>
                  <a:cubicBezTo>
                    <a:pt x="2251" y="118"/>
                    <a:pt x="1930" y="0"/>
                    <a:pt x="1618" y="0"/>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12;p58">
              <a:extLst>
                <a:ext uri="{FF2B5EF4-FFF2-40B4-BE49-F238E27FC236}">
                  <a16:creationId xmlns:a16="http://schemas.microsoft.com/office/drawing/2014/main" id="{BABB495C-FD95-472E-A9F9-836CC32B7A49}"/>
                </a:ext>
              </a:extLst>
            </p:cNvPr>
            <p:cNvSpPr/>
            <p:nvPr/>
          </p:nvSpPr>
          <p:spPr>
            <a:xfrm>
              <a:off x="2831163" y="2459775"/>
              <a:ext cx="27175" cy="27925"/>
            </a:xfrm>
            <a:custGeom>
              <a:avLst/>
              <a:gdLst/>
              <a:ahLst/>
              <a:cxnLst/>
              <a:rect l="l" t="t" r="r" b="b"/>
              <a:pathLst>
                <a:path w="1087" h="1117" extrusionOk="0">
                  <a:moveTo>
                    <a:pt x="0" y="0"/>
                  </a:moveTo>
                  <a:lnTo>
                    <a:pt x="0" y="620"/>
                  </a:lnTo>
                  <a:cubicBezTo>
                    <a:pt x="0" y="869"/>
                    <a:pt x="218" y="1086"/>
                    <a:pt x="497" y="1086"/>
                  </a:cubicBezTo>
                  <a:lnTo>
                    <a:pt x="466" y="1117"/>
                  </a:lnTo>
                  <a:lnTo>
                    <a:pt x="1086" y="1117"/>
                  </a:lnTo>
                  <a:lnTo>
                    <a:pt x="1086" y="0"/>
                  </a:lnTo>
                  <a:close/>
                </a:path>
              </a:pathLst>
            </a:custGeom>
            <a:solidFill>
              <a:srgbClr val="F57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13;p58">
              <a:extLst>
                <a:ext uri="{FF2B5EF4-FFF2-40B4-BE49-F238E27FC236}">
                  <a16:creationId xmlns:a16="http://schemas.microsoft.com/office/drawing/2014/main" id="{C9490C98-8D76-4F48-944D-C323F45F6005}"/>
                </a:ext>
              </a:extLst>
            </p:cNvPr>
            <p:cNvSpPr/>
            <p:nvPr/>
          </p:nvSpPr>
          <p:spPr>
            <a:xfrm>
              <a:off x="2541138" y="2327150"/>
              <a:ext cx="145025" cy="124300"/>
            </a:xfrm>
            <a:custGeom>
              <a:avLst/>
              <a:gdLst/>
              <a:ahLst/>
              <a:cxnLst/>
              <a:rect l="l" t="t" r="r" b="b"/>
              <a:pathLst>
                <a:path w="5801" h="4972" extrusionOk="0">
                  <a:moveTo>
                    <a:pt x="3319" y="1"/>
                  </a:moveTo>
                  <a:cubicBezTo>
                    <a:pt x="1086" y="1"/>
                    <a:pt x="0" y="2668"/>
                    <a:pt x="1551" y="4250"/>
                  </a:cubicBezTo>
                  <a:cubicBezTo>
                    <a:pt x="2049" y="4749"/>
                    <a:pt x="2663" y="4972"/>
                    <a:pt x="3268" y="4972"/>
                  </a:cubicBezTo>
                  <a:cubicBezTo>
                    <a:pt x="4544" y="4972"/>
                    <a:pt x="5780" y="3977"/>
                    <a:pt x="5801" y="2482"/>
                  </a:cubicBezTo>
                  <a:cubicBezTo>
                    <a:pt x="5801" y="1118"/>
                    <a:pt x="4684" y="1"/>
                    <a:pt x="3319" y="1"/>
                  </a:cubicBezTo>
                  <a:close/>
                </a:path>
              </a:pathLst>
            </a:custGeom>
            <a:solidFill>
              <a:srgbClr val="C8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14;p58">
              <a:extLst>
                <a:ext uri="{FF2B5EF4-FFF2-40B4-BE49-F238E27FC236}">
                  <a16:creationId xmlns:a16="http://schemas.microsoft.com/office/drawing/2014/main" id="{FC72BFD6-EA08-4F53-96CD-BFE3188E9D86}"/>
                </a:ext>
              </a:extLst>
            </p:cNvPr>
            <p:cNvSpPr/>
            <p:nvPr/>
          </p:nvSpPr>
          <p:spPr>
            <a:xfrm>
              <a:off x="2777663" y="2513275"/>
              <a:ext cx="16300" cy="13975"/>
            </a:xfrm>
            <a:custGeom>
              <a:avLst/>
              <a:gdLst/>
              <a:ahLst/>
              <a:cxnLst/>
              <a:rect l="l" t="t" r="r" b="b"/>
              <a:pathLst>
                <a:path w="652" h="559" extrusionOk="0">
                  <a:moveTo>
                    <a:pt x="372" y="0"/>
                  </a:moveTo>
                  <a:cubicBezTo>
                    <a:pt x="279" y="0"/>
                    <a:pt x="217" y="31"/>
                    <a:pt x="155" y="93"/>
                  </a:cubicBezTo>
                  <a:cubicBezTo>
                    <a:pt x="0" y="249"/>
                    <a:pt x="124" y="528"/>
                    <a:pt x="372" y="559"/>
                  </a:cubicBezTo>
                  <a:cubicBezTo>
                    <a:pt x="434" y="559"/>
                    <a:pt x="496" y="528"/>
                    <a:pt x="558" y="466"/>
                  </a:cubicBezTo>
                  <a:cubicBezTo>
                    <a:pt x="651" y="342"/>
                    <a:pt x="651" y="187"/>
                    <a:pt x="558" y="62"/>
                  </a:cubicBezTo>
                  <a:cubicBezTo>
                    <a:pt x="496" y="31"/>
                    <a:pt x="434" y="0"/>
                    <a:pt x="3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15;p58">
              <a:extLst>
                <a:ext uri="{FF2B5EF4-FFF2-40B4-BE49-F238E27FC236}">
                  <a16:creationId xmlns:a16="http://schemas.microsoft.com/office/drawing/2014/main" id="{97D247B0-29B9-4B40-BC6F-A3D49C6AE8A8}"/>
                </a:ext>
              </a:extLst>
            </p:cNvPr>
            <p:cNvSpPr/>
            <p:nvPr/>
          </p:nvSpPr>
          <p:spPr>
            <a:xfrm>
              <a:off x="2593863" y="2513275"/>
              <a:ext cx="17850" cy="13400"/>
            </a:xfrm>
            <a:custGeom>
              <a:avLst/>
              <a:gdLst/>
              <a:ahLst/>
              <a:cxnLst/>
              <a:rect l="l" t="t" r="r" b="b"/>
              <a:pathLst>
                <a:path w="714" h="536" extrusionOk="0">
                  <a:moveTo>
                    <a:pt x="342" y="0"/>
                  </a:moveTo>
                  <a:cubicBezTo>
                    <a:pt x="125" y="0"/>
                    <a:pt x="0" y="280"/>
                    <a:pt x="156" y="466"/>
                  </a:cubicBezTo>
                  <a:cubicBezTo>
                    <a:pt x="218" y="512"/>
                    <a:pt x="287" y="535"/>
                    <a:pt x="357" y="535"/>
                  </a:cubicBezTo>
                  <a:cubicBezTo>
                    <a:pt x="427" y="535"/>
                    <a:pt x="497" y="512"/>
                    <a:pt x="559" y="466"/>
                  </a:cubicBezTo>
                  <a:cubicBezTo>
                    <a:pt x="714" y="280"/>
                    <a:pt x="590" y="0"/>
                    <a:pt x="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16;p58">
              <a:extLst>
                <a:ext uri="{FF2B5EF4-FFF2-40B4-BE49-F238E27FC236}">
                  <a16:creationId xmlns:a16="http://schemas.microsoft.com/office/drawing/2014/main" id="{B9C0F451-C398-4635-9BCC-9DB76576D74F}"/>
                </a:ext>
              </a:extLst>
            </p:cNvPr>
            <p:cNvSpPr/>
            <p:nvPr/>
          </p:nvSpPr>
          <p:spPr>
            <a:xfrm>
              <a:off x="2516313" y="2284500"/>
              <a:ext cx="348225" cy="274750"/>
            </a:xfrm>
            <a:custGeom>
              <a:avLst/>
              <a:gdLst/>
              <a:ahLst/>
              <a:cxnLst/>
              <a:rect l="l" t="t" r="r" b="b"/>
              <a:pathLst>
                <a:path w="13929" h="10990" extrusionOk="0">
                  <a:moveTo>
                    <a:pt x="11043" y="3599"/>
                  </a:moveTo>
                  <a:lnTo>
                    <a:pt x="11509" y="4095"/>
                  </a:lnTo>
                  <a:lnTo>
                    <a:pt x="10144" y="5491"/>
                  </a:lnTo>
                  <a:lnTo>
                    <a:pt x="10144" y="3599"/>
                  </a:lnTo>
                  <a:close/>
                  <a:moveTo>
                    <a:pt x="11912" y="4499"/>
                  </a:moveTo>
                  <a:lnTo>
                    <a:pt x="12470" y="5057"/>
                  </a:lnTo>
                  <a:lnTo>
                    <a:pt x="10795" y="6763"/>
                  </a:lnTo>
                  <a:lnTo>
                    <a:pt x="10144" y="6763"/>
                  </a:lnTo>
                  <a:lnTo>
                    <a:pt x="10144" y="6267"/>
                  </a:lnTo>
                  <a:lnTo>
                    <a:pt x="11912" y="4499"/>
                  </a:lnTo>
                  <a:close/>
                  <a:moveTo>
                    <a:pt x="12874" y="5460"/>
                  </a:moveTo>
                  <a:lnTo>
                    <a:pt x="13401" y="5987"/>
                  </a:lnTo>
                  <a:lnTo>
                    <a:pt x="13401" y="6763"/>
                  </a:lnTo>
                  <a:lnTo>
                    <a:pt x="11571" y="6763"/>
                  </a:lnTo>
                  <a:lnTo>
                    <a:pt x="12874" y="5460"/>
                  </a:lnTo>
                  <a:close/>
                  <a:moveTo>
                    <a:pt x="13401" y="7290"/>
                  </a:moveTo>
                  <a:lnTo>
                    <a:pt x="13401" y="7849"/>
                  </a:lnTo>
                  <a:lnTo>
                    <a:pt x="13060" y="7849"/>
                  </a:lnTo>
                  <a:cubicBezTo>
                    <a:pt x="12936" y="7849"/>
                    <a:pt x="12843" y="7756"/>
                    <a:pt x="12843" y="7631"/>
                  </a:cubicBezTo>
                  <a:lnTo>
                    <a:pt x="12843" y="7290"/>
                  </a:lnTo>
                  <a:close/>
                  <a:moveTo>
                    <a:pt x="2265" y="8376"/>
                  </a:moveTo>
                  <a:cubicBezTo>
                    <a:pt x="2079" y="8593"/>
                    <a:pt x="1955" y="8841"/>
                    <a:pt x="1893" y="9151"/>
                  </a:cubicBezTo>
                  <a:lnTo>
                    <a:pt x="528" y="9151"/>
                  </a:lnTo>
                  <a:lnTo>
                    <a:pt x="528" y="8376"/>
                  </a:lnTo>
                  <a:close/>
                  <a:moveTo>
                    <a:pt x="8066" y="8376"/>
                  </a:moveTo>
                  <a:lnTo>
                    <a:pt x="8066" y="9151"/>
                  </a:lnTo>
                  <a:lnTo>
                    <a:pt x="5026" y="9151"/>
                  </a:lnTo>
                  <a:cubicBezTo>
                    <a:pt x="4964" y="8841"/>
                    <a:pt x="4840" y="8593"/>
                    <a:pt x="4653" y="8376"/>
                  </a:cubicBezTo>
                  <a:close/>
                  <a:moveTo>
                    <a:pt x="9586" y="3599"/>
                  </a:moveTo>
                  <a:lnTo>
                    <a:pt x="9586" y="7011"/>
                  </a:lnTo>
                  <a:cubicBezTo>
                    <a:pt x="9586" y="7166"/>
                    <a:pt x="9710" y="7290"/>
                    <a:pt x="9865" y="7290"/>
                  </a:cubicBezTo>
                  <a:lnTo>
                    <a:pt x="12315" y="7290"/>
                  </a:lnTo>
                  <a:lnTo>
                    <a:pt x="12315" y="7631"/>
                  </a:lnTo>
                  <a:cubicBezTo>
                    <a:pt x="12315" y="8035"/>
                    <a:pt x="12656" y="8376"/>
                    <a:pt x="13091" y="8407"/>
                  </a:cubicBezTo>
                  <a:lnTo>
                    <a:pt x="13401" y="8407"/>
                  </a:lnTo>
                  <a:lnTo>
                    <a:pt x="13401" y="9182"/>
                  </a:lnTo>
                  <a:lnTo>
                    <a:pt x="12377" y="9120"/>
                  </a:lnTo>
                  <a:cubicBezTo>
                    <a:pt x="12207" y="8283"/>
                    <a:pt x="11516" y="7864"/>
                    <a:pt x="10826" y="7864"/>
                  </a:cubicBezTo>
                  <a:cubicBezTo>
                    <a:pt x="10136" y="7864"/>
                    <a:pt x="9446" y="8283"/>
                    <a:pt x="9275" y="9120"/>
                  </a:cubicBezTo>
                  <a:lnTo>
                    <a:pt x="8624" y="9120"/>
                  </a:lnTo>
                  <a:lnTo>
                    <a:pt x="8624" y="3599"/>
                  </a:lnTo>
                  <a:close/>
                  <a:moveTo>
                    <a:pt x="3450" y="8365"/>
                  </a:moveTo>
                  <a:cubicBezTo>
                    <a:pt x="3984" y="8365"/>
                    <a:pt x="4498" y="8768"/>
                    <a:pt x="4498" y="9400"/>
                  </a:cubicBezTo>
                  <a:cubicBezTo>
                    <a:pt x="4498" y="9989"/>
                    <a:pt x="4033" y="10454"/>
                    <a:pt x="3444" y="10454"/>
                  </a:cubicBezTo>
                  <a:cubicBezTo>
                    <a:pt x="2544" y="10423"/>
                    <a:pt x="2079" y="9307"/>
                    <a:pt x="2730" y="8655"/>
                  </a:cubicBezTo>
                  <a:cubicBezTo>
                    <a:pt x="2940" y="8456"/>
                    <a:pt x="3197" y="8365"/>
                    <a:pt x="3450" y="8365"/>
                  </a:cubicBezTo>
                  <a:close/>
                  <a:moveTo>
                    <a:pt x="10821" y="8375"/>
                  </a:moveTo>
                  <a:cubicBezTo>
                    <a:pt x="11348" y="8375"/>
                    <a:pt x="11850" y="8776"/>
                    <a:pt x="11850" y="9400"/>
                  </a:cubicBezTo>
                  <a:cubicBezTo>
                    <a:pt x="11850" y="9989"/>
                    <a:pt x="11385" y="10423"/>
                    <a:pt x="10826" y="10454"/>
                  </a:cubicBezTo>
                  <a:cubicBezTo>
                    <a:pt x="9896" y="10454"/>
                    <a:pt x="9430" y="9338"/>
                    <a:pt x="10082" y="8686"/>
                  </a:cubicBezTo>
                  <a:cubicBezTo>
                    <a:pt x="10296" y="8472"/>
                    <a:pt x="10562" y="8375"/>
                    <a:pt x="10821" y="8375"/>
                  </a:cubicBezTo>
                  <a:close/>
                  <a:moveTo>
                    <a:pt x="249" y="1"/>
                  </a:moveTo>
                  <a:cubicBezTo>
                    <a:pt x="125" y="1"/>
                    <a:pt x="1" y="125"/>
                    <a:pt x="1" y="249"/>
                  </a:cubicBezTo>
                  <a:lnTo>
                    <a:pt x="1" y="9431"/>
                  </a:lnTo>
                  <a:cubicBezTo>
                    <a:pt x="1" y="9586"/>
                    <a:pt x="125" y="9679"/>
                    <a:pt x="249" y="9710"/>
                  </a:cubicBezTo>
                  <a:lnTo>
                    <a:pt x="1893" y="9710"/>
                  </a:lnTo>
                  <a:cubicBezTo>
                    <a:pt x="2063" y="10563"/>
                    <a:pt x="2761" y="10989"/>
                    <a:pt x="3455" y="10989"/>
                  </a:cubicBezTo>
                  <a:cubicBezTo>
                    <a:pt x="4149" y="10989"/>
                    <a:pt x="4840" y="10563"/>
                    <a:pt x="4995" y="9710"/>
                  </a:cubicBezTo>
                  <a:lnTo>
                    <a:pt x="9244" y="9710"/>
                  </a:lnTo>
                  <a:cubicBezTo>
                    <a:pt x="9399" y="10563"/>
                    <a:pt x="10097" y="10989"/>
                    <a:pt x="10795" y="10989"/>
                  </a:cubicBezTo>
                  <a:cubicBezTo>
                    <a:pt x="11493" y="10989"/>
                    <a:pt x="12191" y="10563"/>
                    <a:pt x="12346" y="9710"/>
                  </a:cubicBezTo>
                  <a:lnTo>
                    <a:pt x="13649" y="9710"/>
                  </a:lnTo>
                  <a:cubicBezTo>
                    <a:pt x="13804" y="9710"/>
                    <a:pt x="13928" y="9586"/>
                    <a:pt x="13928" y="9431"/>
                  </a:cubicBezTo>
                  <a:lnTo>
                    <a:pt x="13928" y="5894"/>
                  </a:lnTo>
                  <a:cubicBezTo>
                    <a:pt x="13928" y="5801"/>
                    <a:pt x="13897" y="5739"/>
                    <a:pt x="13835" y="5677"/>
                  </a:cubicBezTo>
                  <a:lnTo>
                    <a:pt x="13866" y="5677"/>
                  </a:lnTo>
                  <a:lnTo>
                    <a:pt x="11323" y="3134"/>
                  </a:lnTo>
                  <a:cubicBezTo>
                    <a:pt x="11292" y="3072"/>
                    <a:pt x="11199" y="3041"/>
                    <a:pt x="11137" y="3041"/>
                  </a:cubicBezTo>
                  <a:lnTo>
                    <a:pt x="8593" y="3041"/>
                  </a:lnTo>
                  <a:lnTo>
                    <a:pt x="8593" y="249"/>
                  </a:lnTo>
                  <a:cubicBezTo>
                    <a:pt x="8593" y="94"/>
                    <a:pt x="8469" y="1"/>
                    <a:pt x="8345" y="1"/>
                  </a:cubicBezTo>
                  <a:lnTo>
                    <a:pt x="5522" y="1"/>
                  </a:lnTo>
                  <a:cubicBezTo>
                    <a:pt x="5367" y="1"/>
                    <a:pt x="5243" y="125"/>
                    <a:pt x="5243" y="249"/>
                  </a:cubicBezTo>
                  <a:cubicBezTo>
                    <a:pt x="5243" y="404"/>
                    <a:pt x="5367" y="528"/>
                    <a:pt x="5522" y="528"/>
                  </a:cubicBezTo>
                  <a:lnTo>
                    <a:pt x="8066" y="528"/>
                  </a:lnTo>
                  <a:lnTo>
                    <a:pt x="8066" y="7849"/>
                  </a:lnTo>
                  <a:lnTo>
                    <a:pt x="528" y="7849"/>
                  </a:lnTo>
                  <a:lnTo>
                    <a:pt x="528" y="528"/>
                  </a:lnTo>
                  <a:lnTo>
                    <a:pt x="3071" y="528"/>
                  </a:lnTo>
                  <a:cubicBezTo>
                    <a:pt x="3227" y="528"/>
                    <a:pt x="3351" y="404"/>
                    <a:pt x="3351" y="249"/>
                  </a:cubicBezTo>
                  <a:cubicBezTo>
                    <a:pt x="3351" y="94"/>
                    <a:pt x="3227" y="1"/>
                    <a:pt x="30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17;p58">
              <a:extLst>
                <a:ext uri="{FF2B5EF4-FFF2-40B4-BE49-F238E27FC236}">
                  <a16:creationId xmlns:a16="http://schemas.microsoft.com/office/drawing/2014/main" id="{1EB62150-0EA5-4035-B8AE-F9ADBA18DF16}"/>
                </a:ext>
              </a:extLst>
            </p:cNvPr>
            <p:cNvSpPr/>
            <p:nvPr/>
          </p:nvSpPr>
          <p:spPr>
            <a:xfrm>
              <a:off x="2549888" y="2320175"/>
              <a:ext cx="165750" cy="138175"/>
            </a:xfrm>
            <a:custGeom>
              <a:avLst/>
              <a:gdLst/>
              <a:ahLst/>
              <a:cxnLst/>
              <a:rect l="l" t="t" r="r" b="b"/>
              <a:pathLst>
                <a:path w="6630" h="5527" extrusionOk="0">
                  <a:moveTo>
                    <a:pt x="3024" y="558"/>
                  </a:moveTo>
                  <a:cubicBezTo>
                    <a:pt x="4209" y="558"/>
                    <a:pt x="5172" y="1539"/>
                    <a:pt x="5172" y="2761"/>
                  </a:cubicBezTo>
                  <a:cubicBezTo>
                    <a:pt x="5151" y="4083"/>
                    <a:pt x="4065" y="4965"/>
                    <a:pt x="2932" y="4965"/>
                  </a:cubicBezTo>
                  <a:cubicBezTo>
                    <a:pt x="2391" y="4965"/>
                    <a:pt x="1839" y="4764"/>
                    <a:pt x="1387" y="4312"/>
                  </a:cubicBezTo>
                  <a:cubicBezTo>
                    <a:pt x="0" y="2925"/>
                    <a:pt x="971" y="559"/>
                    <a:pt x="2931" y="559"/>
                  </a:cubicBezTo>
                  <a:cubicBezTo>
                    <a:pt x="2944" y="559"/>
                    <a:pt x="2956" y="559"/>
                    <a:pt x="2969" y="559"/>
                  </a:cubicBezTo>
                  <a:cubicBezTo>
                    <a:pt x="2988" y="559"/>
                    <a:pt x="3006" y="558"/>
                    <a:pt x="3024" y="558"/>
                  </a:cubicBezTo>
                  <a:close/>
                  <a:moveTo>
                    <a:pt x="2969" y="1"/>
                  </a:moveTo>
                  <a:cubicBezTo>
                    <a:pt x="1418" y="1"/>
                    <a:pt x="209" y="1241"/>
                    <a:pt x="209" y="2761"/>
                  </a:cubicBezTo>
                  <a:cubicBezTo>
                    <a:pt x="209" y="4421"/>
                    <a:pt x="1561" y="5526"/>
                    <a:pt x="2973" y="5526"/>
                  </a:cubicBezTo>
                  <a:cubicBezTo>
                    <a:pt x="3646" y="5526"/>
                    <a:pt x="4332" y="5276"/>
                    <a:pt x="4892" y="4716"/>
                  </a:cubicBezTo>
                  <a:cubicBezTo>
                    <a:pt x="6630" y="2978"/>
                    <a:pt x="5420" y="1"/>
                    <a:pt x="29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18;p58">
              <a:extLst>
                <a:ext uri="{FF2B5EF4-FFF2-40B4-BE49-F238E27FC236}">
                  <a16:creationId xmlns:a16="http://schemas.microsoft.com/office/drawing/2014/main" id="{4C2F0D6C-9DB6-4A8A-845A-8F704EC96FA7}"/>
                </a:ext>
              </a:extLst>
            </p:cNvPr>
            <p:cNvSpPr/>
            <p:nvPr/>
          </p:nvSpPr>
          <p:spPr>
            <a:xfrm>
              <a:off x="2601613" y="2351325"/>
              <a:ext cx="45000" cy="75900"/>
            </a:xfrm>
            <a:custGeom>
              <a:avLst/>
              <a:gdLst/>
              <a:ahLst/>
              <a:cxnLst/>
              <a:rect l="l" t="t" r="r" b="b"/>
              <a:pathLst>
                <a:path w="1800" h="3036" extrusionOk="0">
                  <a:moveTo>
                    <a:pt x="687" y="1"/>
                  </a:moveTo>
                  <a:cubicBezTo>
                    <a:pt x="583" y="1"/>
                    <a:pt x="481" y="54"/>
                    <a:pt x="435" y="182"/>
                  </a:cubicBezTo>
                  <a:lnTo>
                    <a:pt x="466" y="151"/>
                  </a:lnTo>
                  <a:lnTo>
                    <a:pt x="466" y="151"/>
                  </a:lnTo>
                  <a:lnTo>
                    <a:pt x="32" y="1422"/>
                  </a:lnTo>
                  <a:cubicBezTo>
                    <a:pt x="1" y="1515"/>
                    <a:pt x="1" y="1608"/>
                    <a:pt x="63" y="1670"/>
                  </a:cubicBezTo>
                  <a:cubicBezTo>
                    <a:pt x="94" y="1732"/>
                    <a:pt x="187" y="1795"/>
                    <a:pt x="280" y="1795"/>
                  </a:cubicBezTo>
                  <a:lnTo>
                    <a:pt x="1117" y="1795"/>
                  </a:lnTo>
                  <a:lnTo>
                    <a:pt x="776" y="2694"/>
                  </a:lnTo>
                  <a:cubicBezTo>
                    <a:pt x="745" y="2818"/>
                    <a:pt x="807" y="2973"/>
                    <a:pt x="962" y="3035"/>
                  </a:cubicBezTo>
                  <a:lnTo>
                    <a:pt x="1055" y="3035"/>
                  </a:lnTo>
                  <a:cubicBezTo>
                    <a:pt x="1148" y="3035"/>
                    <a:pt x="1272" y="2942"/>
                    <a:pt x="1304" y="2849"/>
                  </a:cubicBezTo>
                  <a:lnTo>
                    <a:pt x="1738" y="1639"/>
                  </a:lnTo>
                  <a:cubicBezTo>
                    <a:pt x="1800" y="1453"/>
                    <a:pt x="1676" y="1267"/>
                    <a:pt x="1490" y="1267"/>
                  </a:cubicBezTo>
                  <a:lnTo>
                    <a:pt x="652" y="1267"/>
                  </a:lnTo>
                  <a:lnTo>
                    <a:pt x="962" y="368"/>
                  </a:lnTo>
                  <a:cubicBezTo>
                    <a:pt x="1040" y="154"/>
                    <a:pt x="862" y="1"/>
                    <a:pt x="6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19;p58">
              <a:extLst>
                <a:ext uri="{FF2B5EF4-FFF2-40B4-BE49-F238E27FC236}">
                  <a16:creationId xmlns:a16="http://schemas.microsoft.com/office/drawing/2014/main" id="{76F63EBB-BD11-4898-97BE-063D34405201}"/>
                </a:ext>
              </a:extLst>
            </p:cNvPr>
            <p:cNvSpPr/>
            <p:nvPr/>
          </p:nvSpPr>
          <p:spPr>
            <a:xfrm>
              <a:off x="2616363" y="2284325"/>
              <a:ext cx="13975" cy="13400"/>
            </a:xfrm>
            <a:custGeom>
              <a:avLst/>
              <a:gdLst/>
              <a:ahLst/>
              <a:cxnLst/>
              <a:rect l="l" t="t" r="r" b="b"/>
              <a:pathLst>
                <a:path w="559" h="536" extrusionOk="0">
                  <a:moveTo>
                    <a:pt x="283" y="0"/>
                  </a:moveTo>
                  <a:cubicBezTo>
                    <a:pt x="209" y="0"/>
                    <a:pt x="140" y="23"/>
                    <a:pt x="93" y="70"/>
                  </a:cubicBezTo>
                  <a:cubicBezTo>
                    <a:pt x="31" y="132"/>
                    <a:pt x="0" y="194"/>
                    <a:pt x="0" y="256"/>
                  </a:cubicBezTo>
                  <a:cubicBezTo>
                    <a:pt x="0" y="411"/>
                    <a:pt x="124" y="535"/>
                    <a:pt x="279" y="535"/>
                  </a:cubicBezTo>
                  <a:cubicBezTo>
                    <a:pt x="372" y="535"/>
                    <a:pt x="434" y="504"/>
                    <a:pt x="496" y="473"/>
                  </a:cubicBezTo>
                  <a:cubicBezTo>
                    <a:pt x="527" y="411"/>
                    <a:pt x="558" y="349"/>
                    <a:pt x="558" y="256"/>
                  </a:cubicBezTo>
                  <a:cubicBezTo>
                    <a:pt x="558" y="194"/>
                    <a:pt x="527" y="132"/>
                    <a:pt x="496" y="70"/>
                  </a:cubicBezTo>
                  <a:cubicBezTo>
                    <a:pt x="434" y="23"/>
                    <a:pt x="357" y="0"/>
                    <a:pt x="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7 -3.33333E-6 L 0.42982 0.00672 " pathEditMode="relative" rAng="0" ptsTypes="AA">
                                      <p:cBhvr>
                                        <p:cTn id="6" dur="2000" fill="hold"/>
                                        <p:tgtEl>
                                          <p:spTgt spid="103"/>
                                        </p:tgtEl>
                                        <p:attrNameLst>
                                          <p:attrName>ppt_x</p:attrName>
                                          <p:attrName>ppt_y</p:attrName>
                                        </p:attrNameLst>
                                      </p:cBhvr>
                                      <p:rCtr x="21484" y="324"/>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9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3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D0FA5-DF77-41CD-B2BD-CF03C9C42365}"/>
              </a:ext>
            </a:extLst>
          </p:cNvPr>
          <p:cNvSpPr>
            <a:spLocks noGrp="1"/>
          </p:cNvSpPr>
          <p:nvPr>
            <p:ph type="title"/>
          </p:nvPr>
        </p:nvSpPr>
        <p:spPr>
          <a:xfrm>
            <a:off x="694800" y="403200"/>
            <a:ext cx="11305856" cy="1152000"/>
          </a:xfrm>
        </p:spPr>
        <p:txBody>
          <a:bodyPr/>
          <a:lstStyle/>
          <a:p>
            <a:r>
              <a:rPr lang="sv-SE"/>
              <a:t>Vilka kostnader omfattas </a:t>
            </a:r>
            <a:br>
              <a:rPr lang="sv-SE"/>
            </a:br>
            <a:r>
              <a:rPr lang="sv-SE"/>
              <a:t>av stödet, och hur mycket kan jag få?</a:t>
            </a:r>
          </a:p>
        </p:txBody>
      </p:sp>
      <p:cxnSp>
        <p:nvCxnSpPr>
          <p:cNvPr id="5" name="Rak pilkoppling 4">
            <a:extLst>
              <a:ext uri="{FF2B5EF4-FFF2-40B4-BE49-F238E27FC236}">
                <a16:creationId xmlns:a16="http://schemas.microsoft.com/office/drawing/2014/main" id="{C60ADFDB-AAF1-410F-A875-C02F2815520B}"/>
              </a:ext>
            </a:extLst>
          </p:cNvPr>
          <p:cNvCxnSpPr>
            <a:cxnSpLocks/>
          </p:cNvCxnSpPr>
          <p:nvPr/>
        </p:nvCxnSpPr>
        <p:spPr bwMode="auto">
          <a:xfrm flipV="1">
            <a:off x="1245731" y="2060848"/>
            <a:ext cx="0" cy="3856030"/>
          </a:xfrm>
          <a:prstGeom prst="straightConnector1">
            <a:avLst/>
          </a:prstGeom>
          <a:solidFill>
            <a:schemeClr val="hlink"/>
          </a:solidFill>
          <a:ln w="12700" cap="flat" cmpd="sng" algn="ctr">
            <a:solidFill>
              <a:schemeClr val="tx2">
                <a:lumMod val="65000"/>
                <a:lumOff val="35000"/>
              </a:schemeClr>
            </a:solidFill>
            <a:prstDash val="solid"/>
            <a:round/>
            <a:headEnd type="none" w="med" len="med"/>
            <a:tailEnd type="triangle"/>
          </a:ln>
          <a:effectLst/>
        </p:spPr>
      </p:cxnSp>
      <p:grpSp>
        <p:nvGrpSpPr>
          <p:cNvPr id="23" name="Grupp 22">
            <a:extLst>
              <a:ext uri="{FF2B5EF4-FFF2-40B4-BE49-F238E27FC236}">
                <a16:creationId xmlns:a16="http://schemas.microsoft.com/office/drawing/2014/main" id="{979B28C7-E2FE-431A-9354-0BCF66BA6777}"/>
              </a:ext>
            </a:extLst>
          </p:cNvPr>
          <p:cNvGrpSpPr/>
          <p:nvPr/>
        </p:nvGrpSpPr>
        <p:grpSpPr>
          <a:xfrm>
            <a:off x="150333" y="2010574"/>
            <a:ext cx="2723705" cy="646331"/>
            <a:chOff x="135277" y="2022046"/>
            <a:chExt cx="2723705" cy="646331"/>
          </a:xfrm>
        </p:grpSpPr>
        <p:sp>
          <p:nvSpPr>
            <p:cNvPr id="28" name="textruta 27">
              <a:extLst>
                <a:ext uri="{FF2B5EF4-FFF2-40B4-BE49-F238E27FC236}">
                  <a16:creationId xmlns:a16="http://schemas.microsoft.com/office/drawing/2014/main" id="{C5BC254D-0CAF-4472-ACB8-626A15430221}"/>
                </a:ext>
              </a:extLst>
            </p:cNvPr>
            <p:cNvSpPr txBox="1"/>
            <p:nvPr/>
          </p:nvSpPr>
          <p:spPr>
            <a:xfrm>
              <a:off x="135277" y="2022046"/>
              <a:ext cx="1050068" cy="646331"/>
            </a:xfrm>
            <a:prstGeom prst="rect">
              <a:avLst/>
            </a:prstGeom>
            <a:noFill/>
          </p:spPr>
          <p:txBody>
            <a:bodyPr wrap="square" rtlCol="0">
              <a:spAutoFit/>
            </a:bodyPr>
            <a:lstStyle/>
            <a:p>
              <a:r>
                <a:rPr lang="sv-SE" sz="1800">
                  <a:latin typeface="Arial Nova Light" panose="020B0304020202020204" pitchFamily="34" charset="0"/>
                </a:rPr>
                <a:t>max</a:t>
              </a:r>
            </a:p>
            <a:p>
              <a:r>
                <a:rPr lang="sv-SE" sz="1800">
                  <a:latin typeface="Arial Nova Light" panose="020B0304020202020204" pitchFamily="34" charset="0"/>
                </a:rPr>
                <a:t>220 Mkr</a:t>
              </a:r>
            </a:p>
          </p:txBody>
        </p:sp>
        <p:cxnSp>
          <p:nvCxnSpPr>
            <p:cNvPr id="10" name="Rak koppling 9">
              <a:extLst>
                <a:ext uri="{FF2B5EF4-FFF2-40B4-BE49-F238E27FC236}">
                  <a16:creationId xmlns:a16="http://schemas.microsoft.com/office/drawing/2014/main" id="{10304057-A9E6-46E0-97D8-CEF680AEB56D}"/>
                </a:ext>
              </a:extLst>
            </p:cNvPr>
            <p:cNvCxnSpPr>
              <a:cxnSpLocks/>
            </p:cNvCxnSpPr>
            <p:nvPr/>
          </p:nvCxnSpPr>
          <p:spPr bwMode="auto">
            <a:xfrm flipH="1">
              <a:off x="1127449" y="2411146"/>
              <a:ext cx="1731533" cy="1"/>
            </a:xfrm>
            <a:prstGeom prst="line">
              <a:avLst/>
            </a:prstGeom>
            <a:solidFill>
              <a:schemeClr val="hlink"/>
            </a:solidFill>
            <a:ln w="9525" cap="flat" cmpd="sng" algn="ctr">
              <a:solidFill>
                <a:schemeClr val="tx2">
                  <a:lumMod val="65000"/>
                  <a:lumOff val="35000"/>
                </a:schemeClr>
              </a:solidFill>
              <a:prstDash val="solid"/>
              <a:round/>
              <a:headEnd type="none" w="med" len="med"/>
              <a:tailEnd type="none" w="med" len="med"/>
            </a:ln>
            <a:effectLst/>
          </p:spPr>
        </p:cxnSp>
      </p:grpSp>
      <p:grpSp>
        <p:nvGrpSpPr>
          <p:cNvPr id="21" name="Grupp 20">
            <a:extLst>
              <a:ext uri="{FF2B5EF4-FFF2-40B4-BE49-F238E27FC236}">
                <a16:creationId xmlns:a16="http://schemas.microsoft.com/office/drawing/2014/main" id="{8297562B-1644-4C56-ABCF-1CE777339095}"/>
              </a:ext>
            </a:extLst>
          </p:cNvPr>
          <p:cNvGrpSpPr/>
          <p:nvPr/>
        </p:nvGrpSpPr>
        <p:grpSpPr>
          <a:xfrm>
            <a:off x="1476270" y="2411146"/>
            <a:ext cx="1377961" cy="3571666"/>
            <a:chOff x="1577860" y="2411147"/>
            <a:chExt cx="1377961" cy="3571666"/>
          </a:xfrm>
        </p:grpSpPr>
        <p:sp>
          <p:nvSpPr>
            <p:cNvPr id="14" name="Google Shape;997;p37">
              <a:extLst>
                <a:ext uri="{FF2B5EF4-FFF2-40B4-BE49-F238E27FC236}">
                  <a16:creationId xmlns:a16="http://schemas.microsoft.com/office/drawing/2014/main" id="{0C1E8097-2C22-42BA-B4F8-7B340BF9C92F}"/>
                </a:ext>
              </a:extLst>
            </p:cNvPr>
            <p:cNvSpPr/>
            <p:nvPr/>
          </p:nvSpPr>
          <p:spPr>
            <a:xfrm>
              <a:off x="1577860" y="2411147"/>
              <a:ext cx="1377961" cy="3571666"/>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textruta 44">
              <a:extLst>
                <a:ext uri="{FF2B5EF4-FFF2-40B4-BE49-F238E27FC236}">
                  <a16:creationId xmlns:a16="http://schemas.microsoft.com/office/drawing/2014/main" id="{AAA41BA1-F109-4222-91C7-C3CEDE7C9A8E}"/>
                </a:ext>
              </a:extLst>
            </p:cNvPr>
            <p:cNvSpPr txBox="1"/>
            <p:nvPr/>
          </p:nvSpPr>
          <p:spPr>
            <a:xfrm rot="16200000">
              <a:off x="1268735" y="3663100"/>
              <a:ext cx="1975139" cy="430887"/>
            </a:xfrm>
            <a:prstGeom prst="rect">
              <a:avLst/>
            </a:prstGeom>
            <a:noFill/>
          </p:spPr>
          <p:txBody>
            <a:bodyPr wrap="square" rtlCol="0">
              <a:spAutoFit/>
            </a:bodyPr>
            <a:lstStyle/>
            <a:p>
              <a:r>
                <a:rPr lang="sv-SE">
                  <a:latin typeface="Arial Nova Light" panose="020B0304020202020204" pitchFamily="34" charset="0"/>
                </a:rPr>
                <a:t>Kostnader</a:t>
              </a:r>
            </a:p>
          </p:txBody>
        </p:sp>
      </p:grpSp>
      <p:grpSp>
        <p:nvGrpSpPr>
          <p:cNvPr id="22" name="Grupp 21">
            <a:extLst>
              <a:ext uri="{FF2B5EF4-FFF2-40B4-BE49-F238E27FC236}">
                <a16:creationId xmlns:a16="http://schemas.microsoft.com/office/drawing/2014/main" id="{C50C56B2-AEE4-45C3-9313-ED3E15406278}"/>
              </a:ext>
            </a:extLst>
          </p:cNvPr>
          <p:cNvGrpSpPr/>
          <p:nvPr/>
        </p:nvGrpSpPr>
        <p:grpSpPr>
          <a:xfrm>
            <a:off x="1482466" y="2411146"/>
            <a:ext cx="2226370" cy="3571666"/>
            <a:chOff x="2968994" y="2411147"/>
            <a:chExt cx="2226370" cy="3571666"/>
          </a:xfrm>
        </p:grpSpPr>
        <p:grpSp>
          <p:nvGrpSpPr>
            <p:cNvPr id="20" name="Grupp 19">
              <a:extLst>
                <a:ext uri="{FF2B5EF4-FFF2-40B4-BE49-F238E27FC236}">
                  <a16:creationId xmlns:a16="http://schemas.microsoft.com/office/drawing/2014/main" id="{477E1477-EFF6-4E1B-A5E7-A87E099EB87F}"/>
                </a:ext>
              </a:extLst>
            </p:cNvPr>
            <p:cNvGrpSpPr/>
            <p:nvPr/>
          </p:nvGrpSpPr>
          <p:grpSpPr>
            <a:xfrm>
              <a:off x="2968994" y="2411147"/>
              <a:ext cx="1377961" cy="3571666"/>
              <a:chOff x="7590879" y="2345212"/>
              <a:chExt cx="1377961" cy="3571666"/>
            </a:xfrm>
          </p:grpSpPr>
          <p:sp>
            <p:nvSpPr>
              <p:cNvPr id="15" name="Google Shape;998;p37">
                <a:extLst>
                  <a:ext uri="{FF2B5EF4-FFF2-40B4-BE49-F238E27FC236}">
                    <a16:creationId xmlns:a16="http://schemas.microsoft.com/office/drawing/2014/main" id="{26B201EC-E9F9-46E1-B1DC-0AF1335A4992}"/>
                  </a:ext>
                </a:extLst>
              </p:cNvPr>
              <p:cNvSpPr/>
              <p:nvPr/>
            </p:nvSpPr>
            <p:spPr>
              <a:xfrm>
                <a:off x="7590879" y="2345212"/>
                <a:ext cx="1377961" cy="3571666"/>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ruta 7">
                <a:extLst>
                  <a:ext uri="{FF2B5EF4-FFF2-40B4-BE49-F238E27FC236}">
                    <a16:creationId xmlns:a16="http://schemas.microsoft.com/office/drawing/2014/main" id="{70A74F64-00A2-48A8-812D-8496373C2C84}"/>
                  </a:ext>
                </a:extLst>
              </p:cNvPr>
              <p:cNvSpPr txBox="1"/>
              <p:nvPr/>
            </p:nvSpPr>
            <p:spPr>
              <a:xfrm rot="16200000">
                <a:off x="7167879" y="3800967"/>
                <a:ext cx="2145024" cy="430887"/>
              </a:xfrm>
              <a:prstGeom prst="rect">
                <a:avLst/>
              </a:prstGeom>
              <a:noFill/>
            </p:spPr>
            <p:txBody>
              <a:bodyPr wrap="square" rtlCol="0">
                <a:spAutoFit/>
              </a:bodyPr>
              <a:lstStyle/>
              <a:p>
                <a:r>
                  <a:rPr lang="sv-SE" b="1">
                    <a:latin typeface="Arial Nova Light" panose="020B0304020202020204" pitchFamily="34" charset="0"/>
                  </a:rPr>
                  <a:t>Stöd 100 %</a:t>
                </a:r>
              </a:p>
            </p:txBody>
          </p:sp>
        </p:grpSp>
        <p:sp>
          <p:nvSpPr>
            <p:cNvPr id="46" name="textruta 45">
              <a:extLst>
                <a:ext uri="{FF2B5EF4-FFF2-40B4-BE49-F238E27FC236}">
                  <a16:creationId xmlns:a16="http://schemas.microsoft.com/office/drawing/2014/main" id="{07064A7F-1F8F-4849-96F4-40DA2D1B2F01}"/>
                </a:ext>
              </a:extLst>
            </p:cNvPr>
            <p:cNvSpPr txBox="1"/>
            <p:nvPr/>
          </p:nvSpPr>
          <p:spPr>
            <a:xfrm>
              <a:off x="3220225" y="3315390"/>
              <a:ext cx="1975139" cy="430887"/>
            </a:xfrm>
            <a:prstGeom prst="rect">
              <a:avLst/>
            </a:prstGeom>
            <a:noFill/>
          </p:spPr>
          <p:txBody>
            <a:bodyPr wrap="square" rtlCol="0">
              <a:spAutoFit/>
            </a:bodyPr>
            <a:lstStyle/>
            <a:p>
              <a:endParaRPr lang="sv-SE">
                <a:latin typeface="Arial Nova Light" panose="020B0304020202020204" pitchFamily="34" charset="0"/>
              </a:endParaRPr>
            </a:p>
          </p:txBody>
        </p:sp>
      </p:grpSp>
      <p:grpSp>
        <p:nvGrpSpPr>
          <p:cNvPr id="73" name="Grupp 72">
            <a:extLst>
              <a:ext uri="{FF2B5EF4-FFF2-40B4-BE49-F238E27FC236}">
                <a16:creationId xmlns:a16="http://schemas.microsoft.com/office/drawing/2014/main" id="{5D001A0D-6088-4BC2-B951-2628B02919FA}"/>
              </a:ext>
            </a:extLst>
          </p:cNvPr>
          <p:cNvGrpSpPr/>
          <p:nvPr/>
        </p:nvGrpSpPr>
        <p:grpSpPr>
          <a:xfrm>
            <a:off x="2948742" y="2257539"/>
            <a:ext cx="7528853" cy="4057861"/>
            <a:chOff x="2948742" y="2257539"/>
            <a:chExt cx="7528853" cy="4057861"/>
          </a:xfrm>
        </p:grpSpPr>
        <p:grpSp>
          <p:nvGrpSpPr>
            <p:cNvPr id="30" name="Grupp 29">
              <a:extLst>
                <a:ext uri="{FF2B5EF4-FFF2-40B4-BE49-F238E27FC236}">
                  <a16:creationId xmlns:a16="http://schemas.microsoft.com/office/drawing/2014/main" id="{DC619EB1-CCCC-435A-9C0E-BE64F2BF0AA5}"/>
                </a:ext>
              </a:extLst>
            </p:cNvPr>
            <p:cNvGrpSpPr/>
            <p:nvPr/>
          </p:nvGrpSpPr>
          <p:grpSpPr>
            <a:xfrm>
              <a:off x="2948742" y="2257539"/>
              <a:ext cx="7528853" cy="4057861"/>
              <a:chOff x="2969864" y="2500779"/>
              <a:chExt cx="7528853" cy="4057861"/>
            </a:xfrm>
          </p:grpSpPr>
          <p:sp>
            <p:nvSpPr>
              <p:cNvPr id="26" name="Pil: femhörning 25">
                <a:extLst>
                  <a:ext uri="{FF2B5EF4-FFF2-40B4-BE49-F238E27FC236}">
                    <a16:creationId xmlns:a16="http://schemas.microsoft.com/office/drawing/2014/main" id="{DCEF9C80-F339-4991-BF20-3D2B085651D8}"/>
                  </a:ext>
                </a:extLst>
              </p:cNvPr>
              <p:cNvSpPr/>
              <p:nvPr/>
            </p:nvSpPr>
            <p:spPr bwMode="auto">
              <a:xfrm rot="10800000">
                <a:off x="2969864" y="2500779"/>
                <a:ext cx="7528853" cy="4057861"/>
              </a:xfrm>
              <a:prstGeom prst="homePlate">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solidFill>
                    <a:schemeClr val="tx1"/>
                  </a:solidFill>
                  <a:effectLst/>
                  <a:latin typeface="Arial" charset="0"/>
                </a:endParaRPr>
              </a:p>
            </p:txBody>
          </p:sp>
          <p:sp>
            <p:nvSpPr>
              <p:cNvPr id="47" name="textruta 46">
                <a:extLst>
                  <a:ext uri="{FF2B5EF4-FFF2-40B4-BE49-F238E27FC236}">
                    <a16:creationId xmlns:a16="http://schemas.microsoft.com/office/drawing/2014/main" id="{A88B152E-EABE-4E46-915F-85450CF7BBC6}"/>
                  </a:ext>
                </a:extLst>
              </p:cNvPr>
              <p:cNvSpPr txBox="1"/>
              <p:nvPr/>
            </p:nvSpPr>
            <p:spPr>
              <a:xfrm>
                <a:off x="4820368" y="2765818"/>
                <a:ext cx="5425256" cy="3785652"/>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sv-SE" sz="2000" b="0" i="0">
                    <a:solidFill>
                      <a:srgbClr val="1B1B1B"/>
                    </a:solidFill>
                    <a:effectLst/>
                    <a:latin typeface="Arial Nova Light"/>
                  </a:rPr>
                  <a:t>kostnader för själva laddnings- eller tankningsinfrastrukturen</a:t>
                </a:r>
              </a:p>
              <a:p>
                <a:pPr marL="342900" indent="-342900">
                  <a:buFont typeface="Arial" panose="020B0604020202020204" pitchFamily="34" charset="0"/>
                  <a:buChar char="•"/>
                </a:pPr>
                <a:endParaRPr lang="sv-SE" sz="2000">
                  <a:solidFill>
                    <a:srgbClr val="1B1B1B"/>
                  </a:solidFill>
                  <a:latin typeface="Arial Nova Light" panose="020B0304020202020204" pitchFamily="34" charset="0"/>
                </a:endParaRPr>
              </a:p>
              <a:p>
                <a:pPr marL="342900" indent="-342900">
                  <a:buFont typeface="Arial" panose="020B0604020202020204" pitchFamily="34" charset="0"/>
                  <a:buChar char="•"/>
                </a:pPr>
                <a:r>
                  <a:rPr lang="sv-SE" sz="2000">
                    <a:solidFill>
                      <a:srgbClr val="1B1B1B"/>
                    </a:solidFill>
                    <a:latin typeface="Arial Nova Light"/>
                  </a:rPr>
                  <a:t>transformatorer och utrustning för att ansluta till elnät eller vätgaslagring</a:t>
                </a:r>
                <a:br>
                  <a:rPr lang="sv-SE" sz="2000">
                    <a:latin typeface="Arial Nova Light" panose="020B0304020202020204" pitchFamily="34" charset="0"/>
                  </a:rPr>
                </a:br>
                <a:endParaRPr lang="sv-SE" sz="2000">
                  <a:solidFill>
                    <a:srgbClr val="1B1B1B"/>
                  </a:solidFill>
                  <a:latin typeface="Arial Nova Light" panose="020B0304020202020204" pitchFamily="34" charset="0"/>
                </a:endParaRPr>
              </a:p>
              <a:p>
                <a:pPr marL="342900" indent="-342900">
                  <a:buFont typeface="Arial" panose="020B0604020202020204" pitchFamily="34" charset="0"/>
                  <a:buChar char="•"/>
                </a:pPr>
                <a:r>
                  <a:rPr lang="sv-SE" sz="2000">
                    <a:solidFill>
                      <a:srgbClr val="1B1B1B"/>
                    </a:solidFill>
                    <a:latin typeface="Arial Nova Light"/>
                  </a:rPr>
                  <a:t>anläggningsarbeten, mark- eller väganpassningar, kostnader för installation och tillstånd</a:t>
                </a:r>
                <a:br>
                  <a:rPr lang="sv-SE" sz="2000">
                    <a:latin typeface="Arial Nova Light" panose="020B0304020202020204" pitchFamily="34" charset="0"/>
                  </a:rPr>
                </a:br>
                <a:endParaRPr lang="sv-SE" sz="2000">
                  <a:solidFill>
                    <a:srgbClr val="1B1B1B"/>
                  </a:solidFill>
                  <a:latin typeface="Arial Nova Light" panose="020B0304020202020204" pitchFamily="34" charset="0"/>
                </a:endParaRPr>
              </a:p>
              <a:p>
                <a:pPr marL="342900" indent="-342900">
                  <a:buFont typeface="Arial" panose="020B0604020202020204" pitchFamily="34" charset="0"/>
                  <a:buChar char="•"/>
                </a:pPr>
                <a:endParaRPr lang="sv-SE" sz="2000">
                  <a:solidFill>
                    <a:srgbClr val="1B1B1B"/>
                  </a:solidFill>
                  <a:latin typeface="Arial Nova Light" panose="020B0304020202020204" pitchFamily="34" charset="0"/>
                </a:endParaRPr>
              </a:p>
              <a:p>
                <a:pPr marL="342900" indent="-342900">
                  <a:buFont typeface="Arial" panose="020B0604020202020204" pitchFamily="34" charset="0"/>
                  <a:buChar char="•"/>
                </a:pPr>
                <a:endParaRPr lang="sv-SE" sz="2000">
                  <a:latin typeface="Arial Nova Light" panose="020B0304020202020204" pitchFamily="34" charset="0"/>
                </a:endParaRPr>
              </a:p>
            </p:txBody>
          </p:sp>
        </p:grpSp>
        <p:grpSp>
          <p:nvGrpSpPr>
            <p:cNvPr id="33" name="Grupp 32">
              <a:extLst>
                <a:ext uri="{FF2B5EF4-FFF2-40B4-BE49-F238E27FC236}">
                  <a16:creationId xmlns:a16="http://schemas.microsoft.com/office/drawing/2014/main" id="{ABEA297D-424E-4AD7-ACB1-06FE3059E688}"/>
                </a:ext>
              </a:extLst>
            </p:cNvPr>
            <p:cNvGrpSpPr/>
            <p:nvPr/>
          </p:nvGrpSpPr>
          <p:grpSpPr>
            <a:xfrm>
              <a:off x="4757223" y="2639543"/>
              <a:ext cx="371922" cy="371894"/>
              <a:chOff x="2709124" y="5425416"/>
              <a:chExt cx="762285" cy="762230"/>
            </a:xfrm>
          </p:grpSpPr>
          <p:grpSp>
            <p:nvGrpSpPr>
              <p:cNvPr id="34" name="Google Shape;2923;p58">
                <a:extLst>
                  <a:ext uri="{FF2B5EF4-FFF2-40B4-BE49-F238E27FC236}">
                    <a16:creationId xmlns:a16="http://schemas.microsoft.com/office/drawing/2014/main" id="{673B7E99-D0EA-409B-A87D-83733C763933}"/>
                  </a:ext>
                </a:extLst>
              </p:cNvPr>
              <p:cNvGrpSpPr/>
              <p:nvPr/>
            </p:nvGrpSpPr>
            <p:grpSpPr>
              <a:xfrm>
                <a:off x="2709124" y="5425416"/>
                <a:ext cx="762285" cy="762230"/>
                <a:chOff x="1768738" y="1677325"/>
                <a:chExt cx="349000" cy="348975"/>
              </a:xfrm>
            </p:grpSpPr>
            <p:sp>
              <p:nvSpPr>
                <p:cNvPr id="37" name="Google Shape;2924;p58">
                  <a:extLst>
                    <a:ext uri="{FF2B5EF4-FFF2-40B4-BE49-F238E27FC236}">
                      <a16:creationId xmlns:a16="http://schemas.microsoft.com/office/drawing/2014/main" id="{33C671F9-02CE-4408-A756-484887DF5A39}"/>
                    </a:ext>
                  </a:extLst>
                </p:cNvPr>
                <p:cNvSpPr/>
                <p:nvPr/>
              </p:nvSpPr>
              <p:spPr>
                <a:xfrm>
                  <a:off x="2038613" y="1750200"/>
                  <a:ext cx="65950" cy="65950"/>
                </a:xfrm>
                <a:custGeom>
                  <a:avLst/>
                  <a:gdLst/>
                  <a:ahLst/>
                  <a:cxnLst/>
                  <a:rect l="l" t="t" r="r" b="b"/>
                  <a:pathLst>
                    <a:path w="2638" h="2638" extrusionOk="0">
                      <a:moveTo>
                        <a:pt x="1" y="1"/>
                      </a:moveTo>
                      <a:lnTo>
                        <a:pt x="1" y="1303"/>
                      </a:lnTo>
                      <a:cubicBezTo>
                        <a:pt x="1" y="2048"/>
                        <a:pt x="590" y="2637"/>
                        <a:pt x="1303" y="2637"/>
                      </a:cubicBezTo>
                      <a:cubicBezTo>
                        <a:pt x="2048" y="2637"/>
                        <a:pt x="2637" y="2048"/>
                        <a:pt x="2637" y="1303"/>
                      </a:cubicBezTo>
                      <a:lnTo>
                        <a:pt x="2637" y="1"/>
                      </a:lnTo>
                      <a:close/>
                    </a:path>
                  </a:pathLst>
                </a:custGeom>
                <a:solidFill>
                  <a:srgbClr val="91DE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25;p58">
                  <a:extLst>
                    <a:ext uri="{FF2B5EF4-FFF2-40B4-BE49-F238E27FC236}">
                      <a16:creationId xmlns:a16="http://schemas.microsoft.com/office/drawing/2014/main" id="{942A49F3-BC3A-462C-89A1-777A1B8769A6}"/>
                    </a:ext>
                  </a:extLst>
                </p:cNvPr>
                <p:cNvSpPr/>
                <p:nvPr/>
              </p:nvSpPr>
              <p:spPr>
                <a:xfrm>
                  <a:off x="1792788" y="1691275"/>
                  <a:ext cx="179950" cy="297025"/>
                </a:xfrm>
                <a:custGeom>
                  <a:avLst/>
                  <a:gdLst/>
                  <a:ahLst/>
                  <a:cxnLst/>
                  <a:rect l="l" t="t" r="r" b="b"/>
                  <a:pathLst>
                    <a:path w="7198" h="11881" extrusionOk="0">
                      <a:moveTo>
                        <a:pt x="1334" y="0"/>
                      </a:moveTo>
                      <a:cubicBezTo>
                        <a:pt x="590" y="0"/>
                        <a:pt x="1" y="590"/>
                        <a:pt x="1" y="1303"/>
                      </a:cubicBezTo>
                      <a:lnTo>
                        <a:pt x="1" y="11880"/>
                      </a:lnTo>
                      <a:lnTo>
                        <a:pt x="7197" y="11880"/>
                      </a:lnTo>
                      <a:lnTo>
                        <a:pt x="7197" y="1303"/>
                      </a:lnTo>
                      <a:cubicBezTo>
                        <a:pt x="7197" y="590"/>
                        <a:pt x="6608" y="0"/>
                        <a:pt x="5894" y="0"/>
                      </a:cubicBezTo>
                      <a:close/>
                    </a:path>
                  </a:pathLst>
                </a:custGeom>
                <a:solidFill>
                  <a:srgbClr val="C8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26;p58">
                  <a:extLst>
                    <a:ext uri="{FF2B5EF4-FFF2-40B4-BE49-F238E27FC236}">
                      <a16:creationId xmlns:a16="http://schemas.microsoft.com/office/drawing/2014/main" id="{C2201CB1-FDD0-4BC0-B262-AE7A2C6ADCCB}"/>
                    </a:ext>
                  </a:extLst>
                </p:cNvPr>
                <p:cNvSpPr/>
                <p:nvPr/>
              </p:nvSpPr>
              <p:spPr>
                <a:xfrm>
                  <a:off x="1825363" y="1730825"/>
                  <a:ext cx="114800" cy="81450"/>
                </a:xfrm>
                <a:custGeom>
                  <a:avLst/>
                  <a:gdLst/>
                  <a:ahLst/>
                  <a:cxnLst/>
                  <a:rect l="l" t="t" r="r" b="b"/>
                  <a:pathLst>
                    <a:path w="4592" h="3258" extrusionOk="0">
                      <a:moveTo>
                        <a:pt x="0" y="0"/>
                      </a:moveTo>
                      <a:lnTo>
                        <a:pt x="0" y="3257"/>
                      </a:lnTo>
                      <a:lnTo>
                        <a:pt x="4591" y="3257"/>
                      </a:lnTo>
                      <a:lnTo>
                        <a:pt x="4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27;p58">
                  <a:extLst>
                    <a:ext uri="{FF2B5EF4-FFF2-40B4-BE49-F238E27FC236}">
                      <a16:creationId xmlns:a16="http://schemas.microsoft.com/office/drawing/2014/main" id="{46BE195F-5E00-4B58-9791-FD94C126D6C0}"/>
                    </a:ext>
                  </a:extLst>
                </p:cNvPr>
                <p:cNvSpPr/>
                <p:nvPr/>
              </p:nvSpPr>
              <p:spPr>
                <a:xfrm>
                  <a:off x="1768738" y="1988275"/>
                  <a:ext cx="231125" cy="38025"/>
                </a:xfrm>
                <a:custGeom>
                  <a:avLst/>
                  <a:gdLst/>
                  <a:ahLst/>
                  <a:cxnLst/>
                  <a:rect l="l" t="t" r="r" b="b"/>
                  <a:pathLst>
                    <a:path w="9245" h="1521" extrusionOk="0">
                      <a:moveTo>
                        <a:pt x="869" y="0"/>
                      </a:moveTo>
                      <a:cubicBezTo>
                        <a:pt x="373" y="0"/>
                        <a:pt x="1" y="404"/>
                        <a:pt x="1" y="869"/>
                      </a:cubicBezTo>
                      <a:lnTo>
                        <a:pt x="1" y="1520"/>
                      </a:lnTo>
                      <a:lnTo>
                        <a:pt x="9245" y="1520"/>
                      </a:lnTo>
                      <a:lnTo>
                        <a:pt x="9245" y="869"/>
                      </a:lnTo>
                      <a:cubicBezTo>
                        <a:pt x="9245" y="404"/>
                        <a:pt x="8872" y="0"/>
                        <a:pt x="8376" y="0"/>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29;p58">
                  <a:extLst>
                    <a:ext uri="{FF2B5EF4-FFF2-40B4-BE49-F238E27FC236}">
                      <a16:creationId xmlns:a16="http://schemas.microsoft.com/office/drawing/2014/main" id="{48DB7676-681F-4E30-B8F0-41C74A859F21}"/>
                    </a:ext>
                  </a:extLst>
                </p:cNvPr>
                <p:cNvSpPr/>
                <p:nvPr/>
              </p:nvSpPr>
              <p:spPr>
                <a:xfrm>
                  <a:off x="1819163" y="1723825"/>
                  <a:ext cx="127975" cy="95425"/>
                </a:xfrm>
                <a:custGeom>
                  <a:avLst/>
                  <a:gdLst/>
                  <a:ahLst/>
                  <a:cxnLst/>
                  <a:rect l="l" t="t" r="r" b="b"/>
                  <a:pathLst>
                    <a:path w="5119" h="3817" extrusionOk="0">
                      <a:moveTo>
                        <a:pt x="4560" y="559"/>
                      </a:moveTo>
                      <a:lnTo>
                        <a:pt x="4560" y="3289"/>
                      </a:lnTo>
                      <a:lnTo>
                        <a:pt x="559" y="3289"/>
                      </a:lnTo>
                      <a:lnTo>
                        <a:pt x="559" y="559"/>
                      </a:lnTo>
                      <a:close/>
                      <a:moveTo>
                        <a:pt x="279" y="1"/>
                      </a:moveTo>
                      <a:cubicBezTo>
                        <a:pt x="124" y="1"/>
                        <a:pt x="0" y="125"/>
                        <a:pt x="0" y="280"/>
                      </a:cubicBezTo>
                      <a:lnTo>
                        <a:pt x="0" y="3537"/>
                      </a:lnTo>
                      <a:cubicBezTo>
                        <a:pt x="0" y="3692"/>
                        <a:pt x="124" y="3816"/>
                        <a:pt x="279" y="3816"/>
                      </a:cubicBezTo>
                      <a:lnTo>
                        <a:pt x="4839" y="3816"/>
                      </a:lnTo>
                      <a:cubicBezTo>
                        <a:pt x="4994" y="3816"/>
                        <a:pt x="5118" y="3692"/>
                        <a:pt x="5118" y="3537"/>
                      </a:cubicBezTo>
                      <a:lnTo>
                        <a:pt x="5118" y="280"/>
                      </a:lnTo>
                      <a:cubicBezTo>
                        <a:pt x="5118" y="125"/>
                        <a:pt x="4994" y="1"/>
                        <a:pt x="48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31;p58">
                  <a:extLst>
                    <a:ext uri="{FF2B5EF4-FFF2-40B4-BE49-F238E27FC236}">
                      <a16:creationId xmlns:a16="http://schemas.microsoft.com/office/drawing/2014/main" id="{F9B5827A-5C7B-4C21-BC22-6D758D78C61D}"/>
                    </a:ext>
                  </a:extLst>
                </p:cNvPr>
                <p:cNvSpPr/>
                <p:nvPr/>
              </p:nvSpPr>
              <p:spPr>
                <a:xfrm>
                  <a:off x="1768738" y="1677325"/>
                  <a:ext cx="349000" cy="348975"/>
                </a:xfrm>
                <a:custGeom>
                  <a:avLst/>
                  <a:gdLst/>
                  <a:ahLst/>
                  <a:cxnLst/>
                  <a:rect l="l" t="t" r="r" b="b"/>
                  <a:pathLst>
                    <a:path w="13960" h="13959" extrusionOk="0">
                      <a:moveTo>
                        <a:pt x="13401" y="2916"/>
                      </a:moveTo>
                      <a:lnTo>
                        <a:pt x="13401" y="3939"/>
                      </a:lnTo>
                      <a:cubicBezTo>
                        <a:pt x="13370" y="4591"/>
                        <a:pt x="12874" y="4917"/>
                        <a:pt x="12377" y="4917"/>
                      </a:cubicBezTo>
                      <a:cubicBezTo>
                        <a:pt x="11881" y="4917"/>
                        <a:pt x="11385" y="4591"/>
                        <a:pt x="11354" y="3939"/>
                      </a:cubicBezTo>
                      <a:lnTo>
                        <a:pt x="11354" y="2916"/>
                      </a:lnTo>
                      <a:close/>
                      <a:moveTo>
                        <a:pt x="7135" y="558"/>
                      </a:moveTo>
                      <a:cubicBezTo>
                        <a:pt x="7725" y="558"/>
                        <a:pt x="8190" y="1024"/>
                        <a:pt x="8190" y="1582"/>
                      </a:cubicBezTo>
                      <a:lnTo>
                        <a:pt x="8190" y="11880"/>
                      </a:lnTo>
                      <a:lnTo>
                        <a:pt x="6081" y="11880"/>
                      </a:lnTo>
                      <a:cubicBezTo>
                        <a:pt x="5708" y="11880"/>
                        <a:pt x="5708" y="12439"/>
                        <a:pt x="6081" y="12439"/>
                      </a:cubicBezTo>
                      <a:lnTo>
                        <a:pt x="8655" y="12439"/>
                      </a:lnTo>
                      <a:cubicBezTo>
                        <a:pt x="8996" y="12439"/>
                        <a:pt x="9245" y="12687"/>
                        <a:pt x="9245" y="13028"/>
                      </a:cubicBezTo>
                      <a:lnTo>
                        <a:pt x="9276" y="13028"/>
                      </a:lnTo>
                      <a:lnTo>
                        <a:pt x="9276" y="13431"/>
                      </a:lnTo>
                      <a:lnTo>
                        <a:pt x="559" y="13431"/>
                      </a:lnTo>
                      <a:lnTo>
                        <a:pt x="559" y="13028"/>
                      </a:lnTo>
                      <a:cubicBezTo>
                        <a:pt x="559" y="12687"/>
                        <a:pt x="807" y="12439"/>
                        <a:pt x="1148" y="12439"/>
                      </a:cubicBezTo>
                      <a:lnTo>
                        <a:pt x="3630" y="12439"/>
                      </a:lnTo>
                      <a:cubicBezTo>
                        <a:pt x="3971" y="12439"/>
                        <a:pt x="3971" y="11880"/>
                        <a:pt x="3630" y="11880"/>
                      </a:cubicBezTo>
                      <a:lnTo>
                        <a:pt x="1521" y="11880"/>
                      </a:lnTo>
                      <a:lnTo>
                        <a:pt x="1521" y="1582"/>
                      </a:lnTo>
                      <a:cubicBezTo>
                        <a:pt x="1521" y="1024"/>
                        <a:pt x="1986" y="558"/>
                        <a:pt x="2575" y="558"/>
                      </a:cubicBezTo>
                      <a:close/>
                      <a:moveTo>
                        <a:pt x="2575" y="0"/>
                      </a:moveTo>
                      <a:cubicBezTo>
                        <a:pt x="1676" y="0"/>
                        <a:pt x="993" y="713"/>
                        <a:pt x="993" y="1582"/>
                      </a:cubicBezTo>
                      <a:lnTo>
                        <a:pt x="993" y="11911"/>
                      </a:lnTo>
                      <a:cubicBezTo>
                        <a:pt x="404" y="11973"/>
                        <a:pt x="1" y="12470"/>
                        <a:pt x="1" y="13028"/>
                      </a:cubicBezTo>
                      <a:lnTo>
                        <a:pt x="1" y="13679"/>
                      </a:lnTo>
                      <a:cubicBezTo>
                        <a:pt x="1" y="13835"/>
                        <a:pt x="125" y="13959"/>
                        <a:pt x="280" y="13959"/>
                      </a:cubicBezTo>
                      <a:lnTo>
                        <a:pt x="9555" y="13959"/>
                      </a:lnTo>
                      <a:cubicBezTo>
                        <a:pt x="9679" y="13959"/>
                        <a:pt x="9803" y="13835"/>
                        <a:pt x="9803" y="13679"/>
                      </a:cubicBezTo>
                      <a:lnTo>
                        <a:pt x="9803" y="13028"/>
                      </a:lnTo>
                      <a:cubicBezTo>
                        <a:pt x="9803" y="12439"/>
                        <a:pt x="9338" y="11911"/>
                        <a:pt x="8717" y="11880"/>
                      </a:cubicBezTo>
                      <a:lnTo>
                        <a:pt x="8717" y="7258"/>
                      </a:lnTo>
                      <a:lnTo>
                        <a:pt x="8996" y="7258"/>
                      </a:lnTo>
                      <a:cubicBezTo>
                        <a:pt x="9400" y="7258"/>
                        <a:pt x="9710" y="7569"/>
                        <a:pt x="9710" y="7972"/>
                      </a:cubicBezTo>
                      <a:lnTo>
                        <a:pt x="9710" y="9275"/>
                      </a:lnTo>
                      <a:cubicBezTo>
                        <a:pt x="9710" y="10252"/>
                        <a:pt x="10447" y="10740"/>
                        <a:pt x="11183" y="10740"/>
                      </a:cubicBezTo>
                      <a:cubicBezTo>
                        <a:pt x="11920" y="10740"/>
                        <a:pt x="12657" y="10252"/>
                        <a:pt x="12657" y="9275"/>
                      </a:cubicBezTo>
                      <a:lnTo>
                        <a:pt x="12657" y="5521"/>
                      </a:lnTo>
                      <a:cubicBezTo>
                        <a:pt x="13401" y="5366"/>
                        <a:pt x="13959" y="4715"/>
                        <a:pt x="13959" y="3970"/>
                      </a:cubicBezTo>
                      <a:lnTo>
                        <a:pt x="13959" y="2637"/>
                      </a:lnTo>
                      <a:cubicBezTo>
                        <a:pt x="13959" y="2482"/>
                        <a:pt x="13835" y="2388"/>
                        <a:pt x="13680" y="2388"/>
                      </a:cubicBezTo>
                      <a:lnTo>
                        <a:pt x="13308" y="2388"/>
                      </a:lnTo>
                      <a:lnTo>
                        <a:pt x="13308" y="1737"/>
                      </a:lnTo>
                      <a:cubicBezTo>
                        <a:pt x="13308" y="1566"/>
                        <a:pt x="13168" y="1481"/>
                        <a:pt x="13033" y="1481"/>
                      </a:cubicBezTo>
                      <a:cubicBezTo>
                        <a:pt x="12897" y="1481"/>
                        <a:pt x="12765" y="1566"/>
                        <a:pt x="12781" y="1737"/>
                      </a:cubicBezTo>
                      <a:lnTo>
                        <a:pt x="12781" y="2388"/>
                      </a:lnTo>
                      <a:lnTo>
                        <a:pt x="12005" y="2388"/>
                      </a:lnTo>
                      <a:lnTo>
                        <a:pt x="12005" y="1737"/>
                      </a:lnTo>
                      <a:cubicBezTo>
                        <a:pt x="11974" y="1582"/>
                        <a:pt x="11842" y="1504"/>
                        <a:pt x="11714" y="1504"/>
                      </a:cubicBezTo>
                      <a:cubicBezTo>
                        <a:pt x="11586" y="1504"/>
                        <a:pt x="11462" y="1582"/>
                        <a:pt x="11447" y="1737"/>
                      </a:cubicBezTo>
                      <a:lnTo>
                        <a:pt x="11447" y="2388"/>
                      </a:lnTo>
                      <a:lnTo>
                        <a:pt x="11044" y="2388"/>
                      </a:lnTo>
                      <a:cubicBezTo>
                        <a:pt x="10920" y="2388"/>
                        <a:pt x="10795" y="2482"/>
                        <a:pt x="10795" y="2637"/>
                      </a:cubicBezTo>
                      <a:lnTo>
                        <a:pt x="10795" y="3939"/>
                      </a:lnTo>
                      <a:cubicBezTo>
                        <a:pt x="10795" y="4715"/>
                        <a:pt x="11323" y="5366"/>
                        <a:pt x="12098" y="5521"/>
                      </a:cubicBezTo>
                      <a:lnTo>
                        <a:pt x="12098" y="9275"/>
                      </a:lnTo>
                      <a:cubicBezTo>
                        <a:pt x="12098" y="9895"/>
                        <a:pt x="11633" y="10205"/>
                        <a:pt x="11168" y="10205"/>
                      </a:cubicBezTo>
                      <a:cubicBezTo>
                        <a:pt x="10702" y="10205"/>
                        <a:pt x="10237" y="9895"/>
                        <a:pt x="10237" y="9275"/>
                      </a:cubicBezTo>
                      <a:lnTo>
                        <a:pt x="10237" y="7972"/>
                      </a:lnTo>
                      <a:cubicBezTo>
                        <a:pt x="10237" y="7258"/>
                        <a:pt x="9679" y="6700"/>
                        <a:pt x="8996" y="6700"/>
                      </a:cubicBezTo>
                      <a:lnTo>
                        <a:pt x="8717" y="6700"/>
                      </a:lnTo>
                      <a:lnTo>
                        <a:pt x="8717" y="1582"/>
                      </a:lnTo>
                      <a:cubicBezTo>
                        <a:pt x="8717" y="713"/>
                        <a:pt x="8004" y="0"/>
                        <a:pt x="7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32;p58">
                  <a:extLst>
                    <a:ext uri="{FF2B5EF4-FFF2-40B4-BE49-F238E27FC236}">
                      <a16:creationId xmlns:a16="http://schemas.microsoft.com/office/drawing/2014/main" id="{F1A576B9-1835-45C0-B2D2-40C5B19FCAA1}"/>
                    </a:ext>
                  </a:extLst>
                </p:cNvPr>
                <p:cNvSpPr/>
                <p:nvPr/>
              </p:nvSpPr>
              <p:spPr>
                <a:xfrm>
                  <a:off x="1876538" y="1981300"/>
                  <a:ext cx="13200" cy="13975"/>
                </a:xfrm>
                <a:custGeom>
                  <a:avLst/>
                  <a:gdLst/>
                  <a:ahLst/>
                  <a:cxnLst/>
                  <a:rect l="l" t="t" r="r" b="b"/>
                  <a:pathLst>
                    <a:path w="528" h="559" extrusionOk="0">
                      <a:moveTo>
                        <a:pt x="249" y="0"/>
                      </a:moveTo>
                      <a:cubicBezTo>
                        <a:pt x="187" y="0"/>
                        <a:pt x="125" y="31"/>
                        <a:pt x="63" y="93"/>
                      </a:cubicBezTo>
                      <a:cubicBezTo>
                        <a:pt x="1" y="124"/>
                        <a:pt x="1" y="217"/>
                        <a:pt x="1" y="279"/>
                      </a:cubicBezTo>
                      <a:cubicBezTo>
                        <a:pt x="1" y="342"/>
                        <a:pt x="1" y="435"/>
                        <a:pt x="63" y="466"/>
                      </a:cubicBezTo>
                      <a:cubicBezTo>
                        <a:pt x="125" y="528"/>
                        <a:pt x="194" y="559"/>
                        <a:pt x="264" y="559"/>
                      </a:cubicBezTo>
                      <a:cubicBezTo>
                        <a:pt x="334" y="559"/>
                        <a:pt x="404" y="528"/>
                        <a:pt x="466" y="466"/>
                      </a:cubicBezTo>
                      <a:cubicBezTo>
                        <a:pt x="497" y="435"/>
                        <a:pt x="528" y="342"/>
                        <a:pt x="528" y="279"/>
                      </a:cubicBezTo>
                      <a:cubicBezTo>
                        <a:pt x="528" y="217"/>
                        <a:pt x="497" y="124"/>
                        <a:pt x="466" y="93"/>
                      </a:cubicBezTo>
                      <a:cubicBezTo>
                        <a:pt x="404" y="31"/>
                        <a:pt x="342"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458;p58">
                <a:extLst>
                  <a:ext uri="{FF2B5EF4-FFF2-40B4-BE49-F238E27FC236}">
                    <a16:creationId xmlns:a16="http://schemas.microsoft.com/office/drawing/2014/main" id="{A2F92984-BEDD-4D18-AAB3-721B58907440}"/>
                  </a:ext>
                </a:extLst>
              </p:cNvPr>
              <p:cNvSpPr/>
              <p:nvPr/>
            </p:nvSpPr>
            <p:spPr>
              <a:xfrm>
                <a:off x="2886439" y="5781166"/>
                <a:ext cx="159762" cy="240425"/>
              </a:xfrm>
              <a:custGeom>
                <a:avLst/>
                <a:gdLst/>
                <a:ahLst/>
                <a:cxnLst/>
                <a:rect l="l" t="t" r="r" b="b"/>
                <a:pathLst>
                  <a:path w="4033" h="6232" extrusionOk="0">
                    <a:moveTo>
                      <a:pt x="2265" y="1206"/>
                    </a:moveTo>
                    <a:lnTo>
                      <a:pt x="2265" y="2664"/>
                    </a:lnTo>
                    <a:cubicBezTo>
                      <a:pt x="2265" y="2819"/>
                      <a:pt x="2389" y="2943"/>
                      <a:pt x="2544" y="2943"/>
                    </a:cubicBezTo>
                    <a:lnTo>
                      <a:pt x="3257" y="2943"/>
                    </a:lnTo>
                    <a:lnTo>
                      <a:pt x="1861" y="5053"/>
                    </a:lnTo>
                    <a:lnTo>
                      <a:pt x="1861" y="3626"/>
                    </a:lnTo>
                    <a:cubicBezTo>
                      <a:pt x="1861" y="3471"/>
                      <a:pt x="1737" y="3347"/>
                      <a:pt x="1582" y="3347"/>
                    </a:cubicBezTo>
                    <a:lnTo>
                      <a:pt x="869" y="3347"/>
                    </a:lnTo>
                    <a:lnTo>
                      <a:pt x="2265" y="1206"/>
                    </a:lnTo>
                    <a:close/>
                    <a:moveTo>
                      <a:pt x="2523" y="1"/>
                    </a:moveTo>
                    <a:cubicBezTo>
                      <a:pt x="2440" y="1"/>
                      <a:pt x="2354" y="38"/>
                      <a:pt x="2296" y="121"/>
                    </a:cubicBezTo>
                    <a:lnTo>
                      <a:pt x="124" y="3440"/>
                    </a:lnTo>
                    <a:cubicBezTo>
                      <a:pt x="0" y="3626"/>
                      <a:pt x="155" y="3874"/>
                      <a:pt x="372" y="3874"/>
                    </a:cubicBezTo>
                    <a:lnTo>
                      <a:pt x="1303" y="3874"/>
                    </a:lnTo>
                    <a:lnTo>
                      <a:pt x="1303" y="5983"/>
                    </a:lnTo>
                    <a:cubicBezTo>
                      <a:pt x="1303" y="6107"/>
                      <a:pt x="1396" y="6200"/>
                      <a:pt x="1489" y="6231"/>
                    </a:cubicBezTo>
                    <a:lnTo>
                      <a:pt x="1582" y="6231"/>
                    </a:lnTo>
                    <a:cubicBezTo>
                      <a:pt x="1675" y="6231"/>
                      <a:pt x="1737" y="6200"/>
                      <a:pt x="1799" y="6107"/>
                    </a:cubicBezTo>
                    <a:lnTo>
                      <a:pt x="3971" y="2788"/>
                    </a:lnTo>
                    <a:cubicBezTo>
                      <a:pt x="4033" y="2695"/>
                      <a:pt x="4033" y="2602"/>
                      <a:pt x="3971" y="2509"/>
                    </a:cubicBezTo>
                    <a:lnTo>
                      <a:pt x="3971" y="2509"/>
                    </a:lnTo>
                    <a:lnTo>
                      <a:pt x="4002" y="2540"/>
                    </a:lnTo>
                    <a:cubicBezTo>
                      <a:pt x="3940" y="2447"/>
                      <a:pt x="3847" y="2385"/>
                      <a:pt x="3753" y="2385"/>
                    </a:cubicBezTo>
                    <a:lnTo>
                      <a:pt x="2792" y="2385"/>
                    </a:lnTo>
                    <a:lnTo>
                      <a:pt x="2792" y="276"/>
                    </a:lnTo>
                    <a:cubicBezTo>
                      <a:pt x="2792" y="102"/>
                      <a:pt x="2660" y="1"/>
                      <a:pt x="25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51;p58">
                <a:extLst>
                  <a:ext uri="{FF2B5EF4-FFF2-40B4-BE49-F238E27FC236}">
                    <a16:creationId xmlns:a16="http://schemas.microsoft.com/office/drawing/2014/main" id="{956C961B-B4FC-428F-9165-B69D9E2D448E}"/>
                  </a:ext>
                </a:extLst>
              </p:cNvPr>
              <p:cNvSpPr/>
              <p:nvPr/>
            </p:nvSpPr>
            <p:spPr>
              <a:xfrm>
                <a:off x="2917564" y="5818409"/>
                <a:ext cx="97512" cy="164605"/>
              </a:xfrm>
              <a:custGeom>
                <a:avLst/>
                <a:gdLst/>
                <a:ahLst/>
                <a:cxnLst/>
                <a:rect l="l" t="t" r="r" b="b"/>
                <a:pathLst>
                  <a:path w="3382" h="5709" extrusionOk="0">
                    <a:moveTo>
                      <a:pt x="2172" y="1"/>
                    </a:moveTo>
                    <a:lnTo>
                      <a:pt x="0" y="3320"/>
                    </a:lnTo>
                    <a:lnTo>
                      <a:pt x="1210" y="3320"/>
                    </a:lnTo>
                    <a:lnTo>
                      <a:pt x="1210" y="5708"/>
                    </a:lnTo>
                    <a:lnTo>
                      <a:pt x="3381" y="2389"/>
                    </a:lnTo>
                    <a:lnTo>
                      <a:pt x="2172" y="2389"/>
                    </a:lnTo>
                    <a:lnTo>
                      <a:pt x="2172" y="1"/>
                    </a:ln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2475;p58">
              <a:extLst>
                <a:ext uri="{FF2B5EF4-FFF2-40B4-BE49-F238E27FC236}">
                  <a16:creationId xmlns:a16="http://schemas.microsoft.com/office/drawing/2014/main" id="{4F8F60F2-54B1-44FC-9767-3EBA723C8EFD}"/>
                </a:ext>
              </a:extLst>
            </p:cNvPr>
            <p:cNvGrpSpPr/>
            <p:nvPr/>
          </p:nvGrpSpPr>
          <p:grpSpPr>
            <a:xfrm>
              <a:off x="4760043" y="4370875"/>
              <a:ext cx="286220" cy="403078"/>
              <a:chOff x="7841563" y="2804350"/>
              <a:chExt cx="248175" cy="349500"/>
            </a:xfrm>
          </p:grpSpPr>
          <p:sp>
            <p:nvSpPr>
              <p:cNvPr id="49" name="Google Shape;2476;p58">
                <a:extLst>
                  <a:ext uri="{FF2B5EF4-FFF2-40B4-BE49-F238E27FC236}">
                    <a16:creationId xmlns:a16="http://schemas.microsoft.com/office/drawing/2014/main" id="{9533FAA7-C480-459D-A4CC-E57B1319B723}"/>
                  </a:ext>
                </a:extLst>
              </p:cNvPr>
              <p:cNvSpPr/>
              <p:nvPr/>
            </p:nvSpPr>
            <p:spPr>
              <a:xfrm>
                <a:off x="7848538" y="3059600"/>
                <a:ext cx="235000" cy="87250"/>
              </a:xfrm>
              <a:custGeom>
                <a:avLst/>
                <a:gdLst/>
                <a:ahLst/>
                <a:cxnLst/>
                <a:rect l="l" t="t" r="r" b="b"/>
                <a:pathLst>
                  <a:path w="9400" h="3490" extrusionOk="0">
                    <a:moveTo>
                      <a:pt x="4684" y="0"/>
                    </a:moveTo>
                    <a:cubicBezTo>
                      <a:pt x="3568" y="0"/>
                      <a:pt x="2451" y="698"/>
                      <a:pt x="2203" y="2094"/>
                    </a:cubicBezTo>
                    <a:cubicBezTo>
                      <a:pt x="1986" y="1989"/>
                      <a:pt x="1763" y="1941"/>
                      <a:pt x="1545" y="1941"/>
                    </a:cubicBezTo>
                    <a:cubicBezTo>
                      <a:pt x="733" y="1941"/>
                      <a:pt x="0" y="2609"/>
                      <a:pt x="0" y="3490"/>
                    </a:cubicBezTo>
                    <a:lnTo>
                      <a:pt x="9399" y="3490"/>
                    </a:lnTo>
                    <a:cubicBezTo>
                      <a:pt x="9399" y="2652"/>
                      <a:pt x="8686" y="1939"/>
                      <a:pt x="7848" y="1939"/>
                    </a:cubicBezTo>
                    <a:cubicBezTo>
                      <a:pt x="7600" y="1939"/>
                      <a:pt x="7383" y="2001"/>
                      <a:pt x="7166" y="2094"/>
                    </a:cubicBezTo>
                    <a:cubicBezTo>
                      <a:pt x="6918" y="698"/>
                      <a:pt x="5801" y="0"/>
                      <a:pt x="4684" y="0"/>
                    </a:cubicBezTo>
                    <a:close/>
                  </a:path>
                </a:pathLst>
              </a:custGeom>
              <a:solidFill>
                <a:srgbClr val="DCA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77;p58">
                <a:extLst>
                  <a:ext uri="{FF2B5EF4-FFF2-40B4-BE49-F238E27FC236}">
                    <a16:creationId xmlns:a16="http://schemas.microsoft.com/office/drawing/2014/main" id="{B4150C70-739C-4D16-8E3F-81839C734256}"/>
                  </a:ext>
                </a:extLst>
              </p:cNvPr>
              <p:cNvSpPr/>
              <p:nvPr/>
            </p:nvSpPr>
            <p:spPr>
              <a:xfrm>
                <a:off x="7965638" y="2892475"/>
                <a:ext cx="87650" cy="86875"/>
              </a:xfrm>
              <a:custGeom>
                <a:avLst/>
                <a:gdLst/>
                <a:ahLst/>
                <a:cxnLst/>
                <a:rect l="l" t="t" r="r" b="b"/>
                <a:pathLst>
                  <a:path w="3506" h="3475" extrusionOk="0">
                    <a:moveTo>
                      <a:pt x="2364" y="0"/>
                    </a:moveTo>
                    <a:cubicBezTo>
                      <a:pt x="1056" y="0"/>
                      <a:pt x="0" y="1074"/>
                      <a:pt x="0" y="2389"/>
                    </a:cubicBezTo>
                    <a:lnTo>
                      <a:pt x="0" y="3475"/>
                    </a:lnTo>
                    <a:lnTo>
                      <a:pt x="1086" y="3475"/>
                    </a:lnTo>
                    <a:cubicBezTo>
                      <a:pt x="2420" y="3475"/>
                      <a:pt x="3506" y="2389"/>
                      <a:pt x="3506" y="1055"/>
                    </a:cubicBezTo>
                    <a:lnTo>
                      <a:pt x="3506" y="1"/>
                    </a:lnTo>
                    <a:lnTo>
                      <a:pt x="2420" y="1"/>
                    </a:lnTo>
                    <a:cubicBezTo>
                      <a:pt x="2401" y="0"/>
                      <a:pt x="2383" y="0"/>
                      <a:pt x="2364" y="0"/>
                    </a:cubicBez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78;p58">
                <a:extLst>
                  <a:ext uri="{FF2B5EF4-FFF2-40B4-BE49-F238E27FC236}">
                    <a16:creationId xmlns:a16="http://schemas.microsoft.com/office/drawing/2014/main" id="{C34A50D1-A008-49CC-9723-3AECD841BCD1}"/>
                  </a:ext>
                </a:extLst>
              </p:cNvPr>
              <p:cNvSpPr/>
              <p:nvPr/>
            </p:nvSpPr>
            <p:spPr>
              <a:xfrm>
                <a:off x="7878788" y="2892475"/>
                <a:ext cx="86875" cy="86875"/>
              </a:xfrm>
              <a:custGeom>
                <a:avLst/>
                <a:gdLst/>
                <a:ahLst/>
                <a:cxnLst/>
                <a:rect l="l" t="t" r="r" b="b"/>
                <a:pathLst>
                  <a:path w="3475" h="3475" extrusionOk="0">
                    <a:moveTo>
                      <a:pt x="1111" y="0"/>
                    </a:moveTo>
                    <a:cubicBezTo>
                      <a:pt x="1092" y="0"/>
                      <a:pt x="1073" y="0"/>
                      <a:pt x="1055" y="1"/>
                    </a:cubicBezTo>
                    <a:lnTo>
                      <a:pt x="0" y="1"/>
                    </a:lnTo>
                    <a:lnTo>
                      <a:pt x="0" y="1055"/>
                    </a:lnTo>
                    <a:cubicBezTo>
                      <a:pt x="0" y="2389"/>
                      <a:pt x="1055" y="3475"/>
                      <a:pt x="2389" y="3475"/>
                    </a:cubicBezTo>
                    <a:lnTo>
                      <a:pt x="3474" y="3475"/>
                    </a:lnTo>
                    <a:lnTo>
                      <a:pt x="3474" y="2389"/>
                    </a:lnTo>
                    <a:cubicBezTo>
                      <a:pt x="3474" y="1074"/>
                      <a:pt x="2419" y="0"/>
                      <a:pt x="1111" y="0"/>
                    </a:cubicBez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79;p58">
                <a:extLst>
                  <a:ext uri="{FF2B5EF4-FFF2-40B4-BE49-F238E27FC236}">
                    <a16:creationId xmlns:a16="http://schemas.microsoft.com/office/drawing/2014/main" id="{D80665B1-D6AA-4900-9B11-893DC58D7AAA}"/>
                  </a:ext>
                </a:extLst>
              </p:cNvPr>
              <p:cNvSpPr/>
              <p:nvPr/>
            </p:nvSpPr>
            <p:spPr>
              <a:xfrm>
                <a:off x="7841563" y="2885500"/>
                <a:ext cx="248175" cy="268350"/>
              </a:xfrm>
              <a:custGeom>
                <a:avLst/>
                <a:gdLst/>
                <a:ahLst/>
                <a:cxnLst/>
                <a:rect l="l" t="t" r="r" b="b"/>
                <a:pathLst>
                  <a:path w="9927" h="10734" extrusionOk="0">
                    <a:moveTo>
                      <a:pt x="2544" y="528"/>
                    </a:moveTo>
                    <a:cubicBezTo>
                      <a:pt x="3723" y="528"/>
                      <a:pt x="4684" y="1489"/>
                      <a:pt x="4684" y="2668"/>
                    </a:cubicBezTo>
                    <a:lnTo>
                      <a:pt x="4684" y="3102"/>
                    </a:lnTo>
                    <a:lnTo>
                      <a:pt x="3412" y="1831"/>
                    </a:lnTo>
                    <a:cubicBezTo>
                      <a:pt x="3357" y="1782"/>
                      <a:pt x="3297" y="1762"/>
                      <a:pt x="3239" y="1762"/>
                    </a:cubicBezTo>
                    <a:cubicBezTo>
                      <a:pt x="3040" y="1762"/>
                      <a:pt x="2872" y="2010"/>
                      <a:pt x="3040" y="2203"/>
                    </a:cubicBezTo>
                    <a:lnTo>
                      <a:pt x="4312" y="3475"/>
                    </a:lnTo>
                    <a:lnTo>
                      <a:pt x="3878" y="3475"/>
                    </a:lnTo>
                    <a:cubicBezTo>
                      <a:pt x="2699" y="3475"/>
                      <a:pt x="1737" y="2513"/>
                      <a:pt x="1737" y="1334"/>
                    </a:cubicBezTo>
                    <a:lnTo>
                      <a:pt x="1737" y="528"/>
                    </a:lnTo>
                    <a:close/>
                    <a:moveTo>
                      <a:pt x="1489" y="1"/>
                    </a:moveTo>
                    <a:cubicBezTo>
                      <a:pt x="1334" y="1"/>
                      <a:pt x="1210" y="125"/>
                      <a:pt x="1210" y="280"/>
                    </a:cubicBezTo>
                    <a:lnTo>
                      <a:pt x="1210" y="1334"/>
                    </a:lnTo>
                    <a:cubicBezTo>
                      <a:pt x="1210" y="2823"/>
                      <a:pt x="2420" y="4033"/>
                      <a:pt x="3878" y="4033"/>
                    </a:cubicBezTo>
                    <a:lnTo>
                      <a:pt x="4715" y="4033"/>
                    </a:lnTo>
                    <a:lnTo>
                      <a:pt x="4715" y="6701"/>
                    </a:lnTo>
                    <a:cubicBezTo>
                      <a:pt x="3567" y="6825"/>
                      <a:pt x="2606" y="7600"/>
                      <a:pt x="2296" y="8686"/>
                    </a:cubicBezTo>
                    <a:cubicBezTo>
                      <a:pt x="2140" y="8644"/>
                      <a:pt x="1985" y="8624"/>
                      <a:pt x="1833" y="8624"/>
                    </a:cubicBezTo>
                    <a:cubicBezTo>
                      <a:pt x="859" y="8624"/>
                      <a:pt x="0" y="9435"/>
                      <a:pt x="0" y="10454"/>
                    </a:cubicBezTo>
                    <a:cubicBezTo>
                      <a:pt x="0" y="10609"/>
                      <a:pt x="124" y="10733"/>
                      <a:pt x="279" y="10733"/>
                    </a:cubicBezTo>
                    <a:cubicBezTo>
                      <a:pt x="435" y="10733"/>
                      <a:pt x="559" y="10609"/>
                      <a:pt x="559" y="10454"/>
                    </a:cubicBezTo>
                    <a:cubicBezTo>
                      <a:pt x="559" y="9741"/>
                      <a:pt x="1117" y="9182"/>
                      <a:pt x="1830" y="9182"/>
                    </a:cubicBezTo>
                    <a:cubicBezTo>
                      <a:pt x="2017" y="9182"/>
                      <a:pt x="2203" y="9213"/>
                      <a:pt x="2358" y="9306"/>
                    </a:cubicBezTo>
                    <a:cubicBezTo>
                      <a:pt x="2404" y="9322"/>
                      <a:pt x="2451" y="9330"/>
                      <a:pt x="2493" y="9330"/>
                    </a:cubicBezTo>
                    <a:cubicBezTo>
                      <a:pt x="2536" y="9330"/>
                      <a:pt x="2575" y="9322"/>
                      <a:pt x="2606" y="9306"/>
                    </a:cubicBezTo>
                    <a:cubicBezTo>
                      <a:pt x="2699" y="9275"/>
                      <a:pt x="2730" y="9182"/>
                      <a:pt x="2761" y="9089"/>
                    </a:cubicBezTo>
                    <a:cubicBezTo>
                      <a:pt x="2978" y="7864"/>
                      <a:pt x="3978" y="7251"/>
                      <a:pt x="4979" y="7251"/>
                    </a:cubicBezTo>
                    <a:cubicBezTo>
                      <a:pt x="5979" y="7251"/>
                      <a:pt x="6980" y="7864"/>
                      <a:pt x="7197" y="9089"/>
                    </a:cubicBezTo>
                    <a:cubicBezTo>
                      <a:pt x="7197" y="9182"/>
                      <a:pt x="7259" y="9275"/>
                      <a:pt x="7321" y="9306"/>
                    </a:cubicBezTo>
                    <a:cubicBezTo>
                      <a:pt x="7367" y="9322"/>
                      <a:pt x="7414" y="9330"/>
                      <a:pt x="7457" y="9330"/>
                    </a:cubicBezTo>
                    <a:cubicBezTo>
                      <a:pt x="7499" y="9330"/>
                      <a:pt x="7538" y="9322"/>
                      <a:pt x="7569" y="9306"/>
                    </a:cubicBezTo>
                    <a:cubicBezTo>
                      <a:pt x="7755" y="9213"/>
                      <a:pt x="7910" y="9182"/>
                      <a:pt x="8127" y="9182"/>
                    </a:cubicBezTo>
                    <a:cubicBezTo>
                      <a:pt x="8810" y="9182"/>
                      <a:pt x="9399" y="9741"/>
                      <a:pt x="9399" y="10454"/>
                    </a:cubicBezTo>
                    <a:cubicBezTo>
                      <a:pt x="9415" y="10625"/>
                      <a:pt x="9539" y="10710"/>
                      <a:pt x="9663" y="10710"/>
                    </a:cubicBezTo>
                    <a:cubicBezTo>
                      <a:pt x="9787" y="10710"/>
                      <a:pt x="9911" y="10625"/>
                      <a:pt x="9926" y="10454"/>
                    </a:cubicBezTo>
                    <a:cubicBezTo>
                      <a:pt x="9926" y="9461"/>
                      <a:pt x="9120" y="8624"/>
                      <a:pt x="8127" y="8624"/>
                    </a:cubicBezTo>
                    <a:lnTo>
                      <a:pt x="8096" y="8624"/>
                    </a:lnTo>
                    <a:cubicBezTo>
                      <a:pt x="7941" y="8624"/>
                      <a:pt x="7786" y="8655"/>
                      <a:pt x="7631" y="8686"/>
                    </a:cubicBezTo>
                    <a:cubicBezTo>
                      <a:pt x="7321" y="7600"/>
                      <a:pt x="6359" y="6825"/>
                      <a:pt x="5243" y="6701"/>
                    </a:cubicBezTo>
                    <a:lnTo>
                      <a:pt x="5243" y="4033"/>
                    </a:lnTo>
                    <a:lnTo>
                      <a:pt x="6049" y="4033"/>
                    </a:lnTo>
                    <a:cubicBezTo>
                      <a:pt x="6297" y="4033"/>
                      <a:pt x="6514" y="4002"/>
                      <a:pt x="6762" y="3940"/>
                    </a:cubicBezTo>
                    <a:cubicBezTo>
                      <a:pt x="7075" y="3826"/>
                      <a:pt x="6971" y="3401"/>
                      <a:pt x="6690" y="3401"/>
                    </a:cubicBezTo>
                    <a:cubicBezTo>
                      <a:pt x="6664" y="3401"/>
                      <a:pt x="6636" y="3405"/>
                      <a:pt x="6607" y="3413"/>
                    </a:cubicBezTo>
                    <a:cubicBezTo>
                      <a:pt x="6421" y="3444"/>
                      <a:pt x="6235" y="3475"/>
                      <a:pt x="6049" y="3475"/>
                    </a:cubicBezTo>
                    <a:lnTo>
                      <a:pt x="5615" y="3475"/>
                    </a:lnTo>
                    <a:lnTo>
                      <a:pt x="6918" y="2203"/>
                    </a:lnTo>
                    <a:cubicBezTo>
                      <a:pt x="7086" y="2010"/>
                      <a:pt x="6899" y="1762"/>
                      <a:pt x="6691" y="1762"/>
                    </a:cubicBezTo>
                    <a:cubicBezTo>
                      <a:pt x="6632" y="1762"/>
                      <a:pt x="6570" y="1782"/>
                      <a:pt x="6514" y="1831"/>
                    </a:cubicBezTo>
                    <a:lnTo>
                      <a:pt x="5243" y="3102"/>
                    </a:lnTo>
                    <a:lnTo>
                      <a:pt x="5243" y="2668"/>
                    </a:lnTo>
                    <a:cubicBezTo>
                      <a:pt x="5243" y="1489"/>
                      <a:pt x="6204" y="528"/>
                      <a:pt x="7383" y="528"/>
                    </a:cubicBezTo>
                    <a:lnTo>
                      <a:pt x="8189" y="528"/>
                    </a:lnTo>
                    <a:lnTo>
                      <a:pt x="8189" y="1334"/>
                    </a:lnTo>
                    <a:cubicBezTo>
                      <a:pt x="8189" y="1521"/>
                      <a:pt x="8158" y="1738"/>
                      <a:pt x="8127" y="1924"/>
                    </a:cubicBezTo>
                    <a:cubicBezTo>
                      <a:pt x="8054" y="2126"/>
                      <a:pt x="8210" y="2263"/>
                      <a:pt x="8368" y="2263"/>
                    </a:cubicBezTo>
                    <a:cubicBezTo>
                      <a:pt x="8476" y="2263"/>
                      <a:pt x="8586" y="2199"/>
                      <a:pt x="8624" y="2048"/>
                    </a:cubicBezTo>
                    <a:cubicBezTo>
                      <a:pt x="8686" y="1831"/>
                      <a:pt x="8748" y="1583"/>
                      <a:pt x="8748" y="1334"/>
                    </a:cubicBezTo>
                    <a:lnTo>
                      <a:pt x="8748" y="280"/>
                    </a:lnTo>
                    <a:cubicBezTo>
                      <a:pt x="8748" y="125"/>
                      <a:pt x="8624" y="1"/>
                      <a:pt x="8469" y="1"/>
                    </a:cubicBezTo>
                    <a:lnTo>
                      <a:pt x="7383" y="1"/>
                    </a:lnTo>
                    <a:cubicBezTo>
                      <a:pt x="6359" y="1"/>
                      <a:pt x="5429" y="590"/>
                      <a:pt x="4963" y="1489"/>
                    </a:cubicBezTo>
                    <a:cubicBezTo>
                      <a:pt x="4529" y="590"/>
                      <a:pt x="3599" y="1"/>
                      <a:pt x="25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80;p58">
                <a:extLst>
                  <a:ext uri="{FF2B5EF4-FFF2-40B4-BE49-F238E27FC236}">
                    <a16:creationId xmlns:a16="http://schemas.microsoft.com/office/drawing/2014/main" id="{DCF450E8-550D-4665-8B4A-28E1ACB1193A}"/>
                  </a:ext>
                </a:extLst>
              </p:cNvPr>
              <p:cNvSpPr/>
              <p:nvPr/>
            </p:nvSpPr>
            <p:spPr>
              <a:xfrm>
                <a:off x="7944688" y="2804350"/>
                <a:ext cx="42675" cy="72450"/>
              </a:xfrm>
              <a:custGeom>
                <a:avLst/>
                <a:gdLst/>
                <a:ahLst/>
                <a:cxnLst/>
                <a:rect l="l" t="t" r="r" b="b"/>
                <a:pathLst>
                  <a:path w="1707" h="2898" extrusionOk="0">
                    <a:moveTo>
                      <a:pt x="661" y="1"/>
                    </a:moveTo>
                    <a:cubicBezTo>
                      <a:pt x="558" y="1"/>
                      <a:pt x="453" y="79"/>
                      <a:pt x="404" y="176"/>
                    </a:cubicBezTo>
                    <a:lnTo>
                      <a:pt x="32" y="1354"/>
                    </a:lnTo>
                    <a:cubicBezTo>
                      <a:pt x="1" y="1447"/>
                      <a:pt x="1" y="1541"/>
                      <a:pt x="63" y="1603"/>
                    </a:cubicBezTo>
                    <a:cubicBezTo>
                      <a:pt x="94" y="1665"/>
                      <a:pt x="187" y="1727"/>
                      <a:pt x="280" y="1727"/>
                    </a:cubicBezTo>
                    <a:lnTo>
                      <a:pt x="1024" y="1727"/>
                    </a:lnTo>
                    <a:lnTo>
                      <a:pt x="745" y="2533"/>
                    </a:lnTo>
                    <a:cubicBezTo>
                      <a:pt x="683" y="2688"/>
                      <a:pt x="776" y="2843"/>
                      <a:pt x="900" y="2874"/>
                    </a:cubicBezTo>
                    <a:cubicBezTo>
                      <a:pt x="916" y="2890"/>
                      <a:pt x="931" y="2898"/>
                      <a:pt x="947" y="2898"/>
                    </a:cubicBezTo>
                    <a:cubicBezTo>
                      <a:pt x="962" y="2898"/>
                      <a:pt x="978" y="2890"/>
                      <a:pt x="993" y="2874"/>
                    </a:cubicBezTo>
                    <a:cubicBezTo>
                      <a:pt x="1118" y="2874"/>
                      <a:pt x="1211" y="2812"/>
                      <a:pt x="1242" y="2719"/>
                    </a:cubicBezTo>
                    <a:lnTo>
                      <a:pt x="1645" y="1541"/>
                    </a:lnTo>
                    <a:cubicBezTo>
                      <a:pt x="1707" y="1354"/>
                      <a:pt x="1583" y="1199"/>
                      <a:pt x="1397" y="1168"/>
                    </a:cubicBezTo>
                    <a:lnTo>
                      <a:pt x="652" y="1168"/>
                    </a:lnTo>
                    <a:lnTo>
                      <a:pt x="931" y="362"/>
                    </a:lnTo>
                    <a:cubicBezTo>
                      <a:pt x="962" y="238"/>
                      <a:pt x="900" y="83"/>
                      <a:pt x="745" y="21"/>
                    </a:cubicBezTo>
                    <a:cubicBezTo>
                      <a:pt x="718" y="7"/>
                      <a:pt x="689" y="1"/>
                      <a:pt x="6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81;p58">
                <a:extLst>
                  <a:ext uri="{FF2B5EF4-FFF2-40B4-BE49-F238E27FC236}">
                    <a16:creationId xmlns:a16="http://schemas.microsoft.com/office/drawing/2014/main" id="{2F993CBC-77BF-4862-B468-6AEAB618912C}"/>
                  </a:ext>
                </a:extLst>
              </p:cNvPr>
              <p:cNvSpPr/>
              <p:nvPr/>
            </p:nvSpPr>
            <p:spPr>
              <a:xfrm>
                <a:off x="8028438" y="2955000"/>
                <a:ext cx="14000" cy="13500"/>
              </a:xfrm>
              <a:custGeom>
                <a:avLst/>
                <a:gdLst/>
                <a:ahLst/>
                <a:cxnLst/>
                <a:rect l="l" t="t" r="r" b="b"/>
                <a:pathLst>
                  <a:path w="560" h="540" extrusionOk="0">
                    <a:moveTo>
                      <a:pt x="225" y="0"/>
                    </a:moveTo>
                    <a:cubicBezTo>
                      <a:pt x="173" y="0"/>
                      <a:pt x="117" y="29"/>
                      <a:pt x="94" y="74"/>
                    </a:cubicBezTo>
                    <a:cubicBezTo>
                      <a:pt x="32" y="136"/>
                      <a:pt x="1" y="198"/>
                      <a:pt x="1" y="260"/>
                    </a:cubicBezTo>
                    <a:cubicBezTo>
                      <a:pt x="1" y="353"/>
                      <a:pt x="32" y="416"/>
                      <a:pt x="94" y="478"/>
                    </a:cubicBezTo>
                    <a:cubicBezTo>
                      <a:pt x="125" y="509"/>
                      <a:pt x="218" y="540"/>
                      <a:pt x="280" y="540"/>
                    </a:cubicBezTo>
                    <a:cubicBezTo>
                      <a:pt x="435" y="540"/>
                      <a:pt x="559" y="416"/>
                      <a:pt x="559" y="260"/>
                    </a:cubicBezTo>
                    <a:cubicBezTo>
                      <a:pt x="559" y="198"/>
                      <a:pt x="528" y="136"/>
                      <a:pt x="466" y="74"/>
                    </a:cubicBezTo>
                    <a:cubicBezTo>
                      <a:pt x="421" y="29"/>
                      <a:pt x="375" y="0"/>
                      <a:pt x="330" y="0"/>
                    </a:cubicBezTo>
                    <a:cubicBezTo>
                      <a:pt x="313" y="0"/>
                      <a:pt x="297" y="4"/>
                      <a:pt x="280" y="12"/>
                    </a:cubicBezTo>
                    <a:cubicBezTo>
                      <a:pt x="263" y="4"/>
                      <a:pt x="245"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2601;p58">
              <a:extLst>
                <a:ext uri="{FF2B5EF4-FFF2-40B4-BE49-F238E27FC236}">
                  <a16:creationId xmlns:a16="http://schemas.microsoft.com/office/drawing/2014/main" id="{F6BFC6E0-1D94-4EA3-A8AE-064FE9C2E17C}"/>
                </a:ext>
              </a:extLst>
            </p:cNvPr>
            <p:cNvGrpSpPr/>
            <p:nvPr/>
          </p:nvGrpSpPr>
          <p:grpSpPr>
            <a:xfrm>
              <a:off x="4796018" y="3532409"/>
              <a:ext cx="245970" cy="403828"/>
              <a:chOff x="4845088" y="2246900"/>
              <a:chExt cx="213275" cy="350150"/>
            </a:xfrm>
          </p:grpSpPr>
          <p:sp>
            <p:nvSpPr>
              <p:cNvPr id="57" name="Google Shape;2602;p58">
                <a:extLst>
                  <a:ext uri="{FF2B5EF4-FFF2-40B4-BE49-F238E27FC236}">
                    <a16:creationId xmlns:a16="http://schemas.microsoft.com/office/drawing/2014/main" id="{DE825260-FB72-4842-AA75-E29CB25F39FF}"/>
                  </a:ext>
                </a:extLst>
              </p:cNvPr>
              <p:cNvSpPr/>
              <p:nvPr/>
            </p:nvSpPr>
            <p:spPr>
              <a:xfrm>
                <a:off x="4865738" y="2304625"/>
                <a:ext cx="167825" cy="30375"/>
              </a:xfrm>
              <a:custGeom>
                <a:avLst/>
                <a:gdLst/>
                <a:ahLst/>
                <a:cxnLst/>
                <a:rect l="l" t="t" r="r" b="b"/>
                <a:pathLst>
                  <a:path w="6713" h="1215" extrusionOk="0">
                    <a:moveTo>
                      <a:pt x="792" y="0"/>
                    </a:moveTo>
                    <a:cubicBezTo>
                      <a:pt x="0" y="0"/>
                      <a:pt x="0" y="1214"/>
                      <a:pt x="792" y="1214"/>
                    </a:cubicBezTo>
                    <a:cubicBezTo>
                      <a:pt x="811" y="1214"/>
                      <a:pt x="830" y="1213"/>
                      <a:pt x="850" y="1212"/>
                    </a:cubicBezTo>
                    <a:lnTo>
                      <a:pt x="5999" y="1212"/>
                    </a:lnTo>
                    <a:cubicBezTo>
                      <a:pt x="6712" y="1150"/>
                      <a:pt x="6712" y="64"/>
                      <a:pt x="5999" y="2"/>
                    </a:cubicBezTo>
                    <a:lnTo>
                      <a:pt x="850" y="2"/>
                    </a:lnTo>
                    <a:cubicBezTo>
                      <a:pt x="830" y="1"/>
                      <a:pt x="811" y="0"/>
                      <a:pt x="792" y="0"/>
                    </a:cubicBezTo>
                    <a:close/>
                  </a:path>
                </a:pathLst>
              </a:custGeom>
              <a:solidFill>
                <a:srgbClr val="CFF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03;p58">
                <a:extLst>
                  <a:ext uri="{FF2B5EF4-FFF2-40B4-BE49-F238E27FC236}">
                    <a16:creationId xmlns:a16="http://schemas.microsoft.com/office/drawing/2014/main" id="{BEDDDFC4-B849-4D2C-9572-34D66E17A303}"/>
                  </a:ext>
                </a:extLst>
              </p:cNvPr>
              <p:cNvSpPr/>
              <p:nvPr/>
            </p:nvSpPr>
            <p:spPr>
              <a:xfrm>
                <a:off x="4903263" y="2253875"/>
                <a:ext cx="30250" cy="50825"/>
              </a:xfrm>
              <a:custGeom>
                <a:avLst/>
                <a:gdLst/>
                <a:ahLst/>
                <a:cxnLst/>
                <a:rect l="l" t="t" r="r" b="b"/>
                <a:pathLst>
                  <a:path w="1210" h="2033" extrusionOk="0">
                    <a:moveTo>
                      <a:pt x="605" y="1"/>
                    </a:moveTo>
                    <a:cubicBezTo>
                      <a:pt x="302" y="1"/>
                      <a:pt x="0" y="202"/>
                      <a:pt x="0" y="605"/>
                    </a:cubicBezTo>
                    <a:lnTo>
                      <a:pt x="0" y="2032"/>
                    </a:lnTo>
                    <a:lnTo>
                      <a:pt x="1210" y="2032"/>
                    </a:lnTo>
                    <a:lnTo>
                      <a:pt x="1210" y="605"/>
                    </a:lnTo>
                    <a:cubicBezTo>
                      <a:pt x="1210" y="202"/>
                      <a:pt x="907" y="1"/>
                      <a:pt x="605" y="1"/>
                    </a:cubicBez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04;p58">
                <a:extLst>
                  <a:ext uri="{FF2B5EF4-FFF2-40B4-BE49-F238E27FC236}">
                    <a16:creationId xmlns:a16="http://schemas.microsoft.com/office/drawing/2014/main" id="{89B2FA51-7D3B-403A-8532-D149D41717F3}"/>
                  </a:ext>
                </a:extLst>
              </p:cNvPr>
              <p:cNvSpPr/>
              <p:nvPr/>
            </p:nvSpPr>
            <p:spPr>
              <a:xfrm>
                <a:off x="4968388" y="2255050"/>
                <a:ext cx="30275" cy="49650"/>
              </a:xfrm>
              <a:custGeom>
                <a:avLst/>
                <a:gdLst/>
                <a:ahLst/>
                <a:cxnLst/>
                <a:rect l="l" t="t" r="r" b="b"/>
                <a:pathLst>
                  <a:path w="1211" h="1986" extrusionOk="0">
                    <a:moveTo>
                      <a:pt x="606" y="0"/>
                    </a:moveTo>
                    <a:cubicBezTo>
                      <a:pt x="319" y="0"/>
                      <a:pt x="32" y="186"/>
                      <a:pt x="1" y="558"/>
                    </a:cubicBezTo>
                    <a:lnTo>
                      <a:pt x="1" y="1985"/>
                    </a:lnTo>
                    <a:lnTo>
                      <a:pt x="1210" y="1985"/>
                    </a:lnTo>
                    <a:lnTo>
                      <a:pt x="1210" y="558"/>
                    </a:lnTo>
                    <a:cubicBezTo>
                      <a:pt x="1179" y="186"/>
                      <a:pt x="892" y="0"/>
                      <a:pt x="606" y="0"/>
                    </a:cubicBez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05;p58">
                <a:extLst>
                  <a:ext uri="{FF2B5EF4-FFF2-40B4-BE49-F238E27FC236}">
                    <a16:creationId xmlns:a16="http://schemas.microsoft.com/office/drawing/2014/main" id="{7CDDE9D5-47F2-47AC-8D97-7672F03206FF}"/>
                  </a:ext>
                </a:extLst>
              </p:cNvPr>
              <p:cNvSpPr/>
              <p:nvPr/>
            </p:nvSpPr>
            <p:spPr>
              <a:xfrm>
                <a:off x="4936588" y="2452000"/>
                <a:ext cx="29500" cy="137300"/>
              </a:xfrm>
              <a:custGeom>
                <a:avLst/>
                <a:gdLst/>
                <a:ahLst/>
                <a:cxnLst/>
                <a:rect l="l" t="t" r="r" b="b"/>
                <a:pathLst>
                  <a:path w="1180" h="5492" extrusionOk="0">
                    <a:moveTo>
                      <a:pt x="1" y="1"/>
                    </a:moveTo>
                    <a:lnTo>
                      <a:pt x="1" y="5491"/>
                    </a:lnTo>
                    <a:lnTo>
                      <a:pt x="1180" y="5491"/>
                    </a:lnTo>
                    <a:lnTo>
                      <a:pt x="1180" y="1"/>
                    </a:ln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06;p58">
                <a:extLst>
                  <a:ext uri="{FF2B5EF4-FFF2-40B4-BE49-F238E27FC236}">
                    <a16:creationId xmlns:a16="http://schemas.microsoft.com/office/drawing/2014/main" id="{8E5B58B4-35DF-4838-826D-16700653128F}"/>
                  </a:ext>
                </a:extLst>
              </p:cNvPr>
              <p:cNvSpPr/>
              <p:nvPr/>
            </p:nvSpPr>
            <p:spPr>
              <a:xfrm>
                <a:off x="4924188" y="2421775"/>
                <a:ext cx="54300" cy="30250"/>
              </a:xfrm>
              <a:custGeom>
                <a:avLst/>
                <a:gdLst/>
                <a:ahLst/>
                <a:cxnLst/>
                <a:rect l="l" t="t" r="r" b="b"/>
                <a:pathLst>
                  <a:path w="2172" h="1210" extrusionOk="0">
                    <a:moveTo>
                      <a:pt x="1" y="0"/>
                    </a:moveTo>
                    <a:lnTo>
                      <a:pt x="1" y="1210"/>
                    </a:lnTo>
                    <a:lnTo>
                      <a:pt x="2172" y="1210"/>
                    </a:lnTo>
                    <a:lnTo>
                      <a:pt x="2172" y="0"/>
                    </a:lnTo>
                    <a:close/>
                  </a:path>
                </a:pathLst>
              </a:custGeom>
              <a:solidFill>
                <a:srgbClr val="CFF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07;p58">
                <a:extLst>
                  <a:ext uri="{FF2B5EF4-FFF2-40B4-BE49-F238E27FC236}">
                    <a16:creationId xmlns:a16="http://schemas.microsoft.com/office/drawing/2014/main" id="{E0B8C610-9BCB-4465-B7C4-17F6D3CFE165}"/>
                  </a:ext>
                </a:extLst>
              </p:cNvPr>
              <p:cNvSpPr/>
              <p:nvPr/>
            </p:nvSpPr>
            <p:spPr>
              <a:xfrm>
                <a:off x="4888513" y="2334925"/>
                <a:ext cx="125650" cy="86875"/>
              </a:xfrm>
              <a:custGeom>
                <a:avLst/>
                <a:gdLst/>
                <a:ahLst/>
                <a:cxnLst/>
                <a:rect l="l" t="t" r="r" b="b"/>
                <a:pathLst>
                  <a:path w="5026" h="3475" extrusionOk="0">
                    <a:moveTo>
                      <a:pt x="1" y="0"/>
                    </a:moveTo>
                    <a:lnTo>
                      <a:pt x="1" y="2078"/>
                    </a:lnTo>
                    <a:cubicBezTo>
                      <a:pt x="1" y="2854"/>
                      <a:pt x="652" y="3474"/>
                      <a:pt x="1428" y="3474"/>
                    </a:cubicBezTo>
                    <a:lnTo>
                      <a:pt x="3599" y="3474"/>
                    </a:lnTo>
                    <a:cubicBezTo>
                      <a:pt x="4374" y="3474"/>
                      <a:pt x="5026" y="2854"/>
                      <a:pt x="5026" y="2078"/>
                    </a:cubicBezTo>
                    <a:lnTo>
                      <a:pt x="5026" y="0"/>
                    </a:lnTo>
                    <a:close/>
                  </a:path>
                </a:pathLst>
              </a:custGeom>
              <a:solidFill>
                <a:srgbClr val="91DE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08;p58">
                <a:extLst>
                  <a:ext uri="{FF2B5EF4-FFF2-40B4-BE49-F238E27FC236}">
                    <a16:creationId xmlns:a16="http://schemas.microsoft.com/office/drawing/2014/main" id="{9DB4835F-D4DE-45A1-8212-21E90849EB22}"/>
                  </a:ext>
                </a:extLst>
              </p:cNvPr>
              <p:cNvSpPr/>
              <p:nvPr/>
            </p:nvSpPr>
            <p:spPr>
              <a:xfrm>
                <a:off x="4966838" y="2504750"/>
                <a:ext cx="84550" cy="84550"/>
              </a:xfrm>
              <a:custGeom>
                <a:avLst/>
                <a:gdLst/>
                <a:ahLst/>
                <a:cxnLst/>
                <a:rect l="l" t="t" r="r" b="b"/>
                <a:pathLst>
                  <a:path w="3382" h="3382" extrusionOk="0">
                    <a:moveTo>
                      <a:pt x="2327" y="0"/>
                    </a:moveTo>
                    <a:cubicBezTo>
                      <a:pt x="1024" y="0"/>
                      <a:pt x="1" y="1055"/>
                      <a:pt x="1" y="2327"/>
                    </a:cubicBezTo>
                    <a:lnTo>
                      <a:pt x="1" y="3381"/>
                    </a:lnTo>
                    <a:lnTo>
                      <a:pt x="1055" y="3381"/>
                    </a:lnTo>
                    <a:cubicBezTo>
                      <a:pt x="2327" y="3381"/>
                      <a:pt x="3382" y="2358"/>
                      <a:pt x="3382" y="1055"/>
                    </a:cubicBezTo>
                    <a:lnTo>
                      <a:pt x="3382" y="0"/>
                    </a:ln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09;p58">
                <a:extLst>
                  <a:ext uri="{FF2B5EF4-FFF2-40B4-BE49-F238E27FC236}">
                    <a16:creationId xmlns:a16="http://schemas.microsoft.com/office/drawing/2014/main" id="{FAFD697E-B5A3-45AA-BAB6-337BA656D5DF}"/>
                  </a:ext>
                </a:extLst>
              </p:cNvPr>
              <p:cNvSpPr/>
              <p:nvPr/>
            </p:nvSpPr>
            <p:spPr>
              <a:xfrm>
                <a:off x="4852063" y="2504750"/>
                <a:ext cx="83775" cy="84550"/>
              </a:xfrm>
              <a:custGeom>
                <a:avLst/>
                <a:gdLst/>
                <a:ahLst/>
                <a:cxnLst/>
                <a:rect l="l" t="t" r="r" b="b"/>
                <a:pathLst>
                  <a:path w="3351" h="3382" extrusionOk="0">
                    <a:moveTo>
                      <a:pt x="1" y="0"/>
                    </a:moveTo>
                    <a:lnTo>
                      <a:pt x="1" y="1055"/>
                    </a:lnTo>
                    <a:cubicBezTo>
                      <a:pt x="1" y="2358"/>
                      <a:pt x="1024" y="3381"/>
                      <a:pt x="2327" y="3381"/>
                    </a:cubicBezTo>
                    <a:lnTo>
                      <a:pt x="3351" y="3381"/>
                    </a:lnTo>
                    <a:lnTo>
                      <a:pt x="3351" y="2327"/>
                    </a:lnTo>
                    <a:cubicBezTo>
                      <a:pt x="3351" y="1055"/>
                      <a:pt x="2327" y="0"/>
                      <a:pt x="1024" y="0"/>
                    </a:cubicBez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0;p58">
                <a:extLst>
                  <a:ext uri="{FF2B5EF4-FFF2-40B4-BE49-F238E27FC236}">
                    <a16:creationId xmlns:a16="http://schemas.microsoft.com/office/drawing/2014/main" id="{18A428EF-36D3-4ED0-BD41-20EAC4236693}"/>
                  </a:ext>
                </a:extLst>
              </p:cNvPr>
              <p:cNvSpPr/>
              <p:nvPr/>
            </p:nvSpPr>
            <p:spPr>
              <a:xfrm>
                <a:off x="4845088" y="2246900"/>
                <a:ext cx="213275" cy="350150"/>
              </a:xfrm>
              <a:custGeom>
                <a:avLst/>
                <a:gdLst/>
                <a:ahLst/>
                <a:cxnLst/>
                <a:rect l="l" t="t" r="r" b="b"/>
                <a:pathLst>
                  <a:path w="8531" h="14006" extrusionOk="0">
                    <a:moveTo>
                      <a:pt x="2932" y="590"/>
                    </a:moveTo>
                    <a:cubicBezTo>
                      <a:pt x="3095" y="590"/>
                      <a:pt x="3258" y="698"/>
                      <a:pt x="3258" y="915"/>
                    </a:cubicBezTo>
                    <a:lnTo>
                      <a:pt x="3258" y="2063"/>
                    </a:lnTo>
                    <a:lnTo>
                      <a:pt x="2606" y="2063"/>
                    </a:lnTo>
                    <a:lnTo>
                      <a:pt x="2606" y="915"/>
                    </a:lnTo>
                    <a:cubicBezTo>
                      <a:pt x="2606" y="698"/>
                      <a:pt x="2769" y="590"/>
                      <a:pt x="2932" y="590"/>
                    </a:cubicBezTo>
                    <a:close/>
                    <a:moveTo>
                      <a:pt x="5549" y="613"/>
                    </a:moveTo>
                    <a:cubicBezTo>
                      <a:pt x="5700" y="613"/>
                      <a:pt x="5848" y="714"/>
                      <a:pt x="5863" y="915"/>
                    </a:cubicBezTo>
                    <a:lnTo>
                      <a:pt x="5863" y="2063"/>
                    </a:lnTo>
                    <a:lnTo>
                      <a:pt x="5212" y="2063"/>
                    </a:lnTo>
                    <a:lnTo>
                      <a:pt x="5212" y="915"/>
                    </a:lnTo>
                    <a:cubicBezTo>
                      <a:pt x="5243" y="714"/>
                      <a:pt x="5398" y="613"/>
                      <a:pt x="5549" y="613"/>
                    </a:cubicBezTo>
                    <a:close/>
                    <a:moveTo>
                      <a:pt x="1652" y="2587"/>
                    </a:moveTo>
                    <a:cubicBezTo>
                      <a:pt x="1669" y="2587"/>
                      <a:pt x="1688" y="2588"/>
                      <a:pt x="1707" y="2590"/>
                    </a:cubicBezTo>
                    <a:lnTo>
                      <a:pt x="6825" y="2590"/>
                    </a:lnTo>
                    <a:cubicBezTo>
                      <a:pt x="7197" y="2621"/>
                      <a:pt x="7197" y="3180"/>
                      <a:pt x="6825" y="3242"/>
                    </a:cubicBezTo>
                    <a:lnTo>
                      <a:pt x="5491" y="3242"/>
                    </a:lnTo>
                    <a:cubicBezTo>
                      <a:pt x="5336" y="3242"/>
                      <a:pt x="5212" y="3366"/>
                      <a:pt x="5212" y="3521"/>
                    </a:cubicBezTo>
                    <a:cubicBezTo>
                      <a:pt x="5212" y="3676"/>
                      <a:pt x="5336" y="3800"/>
                      <a:pt x="5491" y="3800"/>
                    </a:cubicBezTo>
                    <a:lnTo>
                      <a:pt x="6484" y="3800"/>
                    </a:lnTo>
                    <a:lnTo>
                      <a:pt x="6484" y="5599"/>
                    </a:lnTo>
                    <a:cubicBezTo>
                      <a:pt x="6484" y="6220"/>
                      <a:pt x="5956" y="6747"/>
                      <a:pt x="5336" y="6747"/>
                    </a:cubicBezTo>
                    <a:lnTo>
                      <a:pt x="3165" y="6716"/>
                    </a:lnTo>
                    <a:cubicBezTo>
                      <a:pt x="2513" y="6716"/>
                      <a:pt x="2017" y="6189"/>
                      <a:pt x="2017" y="5568"/>
                    </a:cubicBezTo>
                    <a:lnTo>
                      <a:pt x="2017" y="3800"/>
                    </a:lnTo>
                    <a:lnTo>
                      <a:pt x="3040" y="3800"/>
                    </a:lnTo>
                    <a:cubicBezTo>
                      <a:pt x="3196" y="3800"/>
                      <a:pt x="3289" y="3676"/>
                      <a:pt x="3289" y="3521"/>
                    </a:cubicBezTo>
                    <a:cubicBezTo>
                      <a:pt x="3289" y="3366"/>
                      <a:pt x="3165" y="3242"/>
                      <a:pt x="3040" y="3242"/>
                    </a:cubicBezTo>
                    <a:lnTo>
                      <a:pt x="1707" y="3242"/>
                    </a:lnTo>
                    <a:cubicBezTo>
                      <a:pt x="1688" y="3244"/>
                      <a:pt x="1669" y="3245"/>
                      <a:pt x="1652" y="3245"/>
                    </a:cubicBezTo>
                    <a:cubicBezTo>
                      <a:pt x="1229" y="3245"/>
                      <a:pt x="1229" y="2587"/>
                      <a:pt x="1652" y="2587"/>
                    </a:cubicBezTo>
                    <a:close/>
                    <a:moveTo>
                      <a:pt x="5088" y="7274"/>
                    </a:moveTo>
                    <a:lnTo>
                      <a:pt x="5088" y="7926"/>
                    </a:lnTo>
                    <a:lnTo>
                      <a:pt x="3444" y="7926"/>
                    </a:lnTo>
                    <a:lnTo>
                      <a:pt x="3444" y="7274"/>
                    </a:lnTo>
                    <a:close/>
                    <a:moveTo>
                      <a:pt x="1303" y="10624"/>
                    </a:moveTo>
                    <a:cubicBezTo>
                      <a:pt x="2451" y="10624"/>
                      <a:pt x="3382" y="11524"/>
                      <a:pt x="3382" y="12672"/>
                    </a:cubicBezTo>
                    <a:lnTo>
                      <a:pt x="3382" y="13075"/>
                    </a:lnTo>
                    <a:lnTo>
                      <a:pt x="2141" y="11834"/>
                    </a:lnTo>
                    <a:cubicBezTo>
                      <a:pt x="2084" y="11777"/>
                      <a:pt x="2020" y="11753"/>
                      <a:pt x="1959" y="11753"/>
                    </a:cubicBezTo>
                    <a:cubicBezTo>
                      <a:pt x="1754" y="11753"/>
                      <a:pt x="1578" y="12023"/>
                      <a:pt x="1769" y="12237"/>
                    </a:cubicBezTo>
                    <a:lnTo>
                      <a:pt x="2978" y="13447"/>
                    </a:lnTo>
                    <a:lnTo>
                      <a:pt x="2606" y="13447"/>
                    </a:lnTo>
                    <a:cubicBezTo>
                      <a:pt x="1459" y="13447"/>
                      <a:pt x="528" y="12517"/>
                      <a:pt x="528" y="11400"/>
                    </a:cubicBezTo>
                    <a:lnTo>
                      <a:pt x="528" y="10624"/>
                    </a:lnTo>
                    <a:close/>
                    <a:moveTo>
                      <a:pt x="4591" y="8484"/>
                    </a:moveTo>
                    <a:lnTo>
                      <a:pt x="4591" y="13447"/>
                    </a:lnTo>
                    <a:lnTo>
                      <a:pt x="3940" y="13447"/>
                    </a:lnTo>
                    <a:lnTo>
                      <a:pt x="3940" y="8484"/>
                    </a:lnTo>
                    <a:close/>
                    <a:moveTo>
                      <a:pt x="7973" y="10593"/>
                    </a:moveTo>
                    <a:lnTo>
                      <a:pt x="7973" y="11369"/>
                    </a:lnTo>
                    <a:cubicBezTo>
                      <a:pt x="7973" y="12517"/>
                      <a:pt x="7042" y="13416"/>
                      <a:pt x="5925" y="13447"/>
                    </a:cubicBezTo>
                    <a:lnTo>
                      <a:pt x="5522" y="13447"/>
                    </a:lnTo>
                    <a:lnTo>
                      <a:pt x="6763" y="12206"/>
                    </a:lnTo>
                    <a:cubicBezTo>
                      <a:pt x="6856" y="12113"/>
                      <a:pt x="6856" y="11927"/>
                      <a:pt x="6763" y="11834"/>
                    </a:cubicBezTo>
                    <a:cubicBezTo>
                      <a:pt x="6701" y="11772"/>
                      <a:pt x="6623" y="11741"/>
                      <a:pt x="6550" y="11741"/>
                    </a:cubicBezTo>
                    <a:cubicBezTo>
                      <a:pt x="6476" y="11741"/>
                      <a:pt x="6406" y="11772"/>
                      <a:pt x="6360" y="11834"/>
                    </a:cubicBezTo>
                    <a:lnTo>
                      <a:pt x="5150" y="13044"/>
                    </a:lnTo>
                    <a:lnTo>
                      <a:pt x="5150" y="12672"/>
                    </a:lnTo>
                    <a:cubicBezTo>
                      <a:pt x="5150" y="11524"/>
                      <a:pt x="6049" y="10593"/>
                      <a:pt x="7197" y="10593"/>
                    </a:cubicBezTo>
                    <a:close/>
                    <a:moveTo>
                      <a:pt x="2978" y="0"/>
                    </a:moveTo>
                    <a:cubicBezTo>
                      <a:pt x="2544" y="0"/>
                      <a:pt x="2110" y="295"/>
                      <a:pt x="2110" y="884"/>
                    </a:cubicBezTo>
                    <a:lnTo>
                      <a:pt x="2110" y="2032"/>
                    </a:lnTo>
                    <a:lnTo>
                      <a:pt x="1707" y="2032"/>
                    </a:lnTo>
                    <a:cubicBezTo>
                      <a:pt x="683" y="2063"/>
                      <a:pt x="497" y="3490"/>
                      <a:pt x="1490" y="3769"/>
                    </a:cubicBezTo>
                    <a:lnTo>
                      <a:pt x="1490" y="5599"/>
                    </a:lnTo>
                    <a:cubicBezTo>
                      <a:pt x="1490" y="6406"/>
                      <a:pt x="2079" y="7119"/>
                      <a:pt x="2916" y="7243"/>
                    </a:cubicBezTo>
                    <a:lnTo>
                      <a:pt x="2916" y="8205"/>
                    </a:lnTo>
                    <a:cubicBezTo>
                      <a:pt x="2916" y="8360"/>
                      <a:pt x="3040" y="8484"/>
                      <a:pt x="3165" y="8484"/>
                    </a:cubicBezTo>
                    <a:lnTo>
                      <a:pt x="3413" y="8484"/>
                    </a:lnTo>
                    <a:lnTo>
                      <a:pt x="3413" y="11059"/>
                    </a:lnTo>
                    <a:cubicBezTo>
                      <a:pt x="2885" y="10438"/>
                      <a:pt x="2110" y="10066"/>
                      <a:pt x="1303" y="10066"/>
                    </a:cubicBezTo>
                    <a:lnTo>
                      <a:pt x="280" y="10066"/>
                    </a:lnTo>
                    <a:cubicBezTo>
                      <a:pt x="125" y="10066"/>
                      <a:pt x="1" y="10190"/>
                      <a:pt x="1" y="10345"/>
                    </a:cubicBezTo>
                    <a:lnTo>
                      <a:pt x="1" y="11400"/>
                    </a:lnTo>
                    <a:cubicBezTo>
                      <a:pt x="1" y="12827"/>
                      <a:pt x="1148" y="14005"/>
                      <a:pt x="2606" y="14005"/>
                    </a:cubicBezTo>
                    <a:lnTo>
                      <a:pt x="5925" y="14005"/>
                    </a:lnTo>
                    <a:cubicBezTo>
                      <a:pt x="7352" y="14005"/>
                      <a:pt x="8531" y="12827"/>
                      <a:pt x="8531" y="11400"/>
                    </a:cubicBezTo>
                    <a:lnTo>
                      <a:pt x="8531" y="10314"/>
                    </a:lnTo>
                    <a:cubicBezTo>
                      <a:pt x="8500" y="10190"/>
                      <a:pt x="8376" y="10066"/>
                      <a:pt x="8252" y="10066"/>
                    </a:cubicBezTo>
                    <a:lnTo>
                      <a:pt x="7197" y="10066"/>
                    </a:lnTo>
                    <a:cubicBezTo>
                      <a:pt x="6391" y="10066"/>
                      <a:pt x="5615" y="10438"/>
                      <a:pt x="5150" y="11059"/>
                    </a:cubicBezTo>
                    <a:lnTo>
                      <a:pt x="5150" y="8484"/>
                    </a:lnTo>
                    <a:lnTo>
                      <a:pt x="5367" y="8484"/>
                    </a:lnTo>
                    <a:cubicBezTo>
                      <a:pt x="5491" y="8484"/>
                      <a:pt x="5615" y="8360"/>
                      <a:pt x="5615" y="8205"/>
                    </a:cubicBezTo>
                    <a:lnTo>
                      <a:pt x="5615" y="7243"/>
                    </a:lnTo>
                    <a:cubicBezTo>
                      <a:pt x="6453" y="7119"/>
                      <a:pt x="7042" y="6406"/>
                      <a:pt x="7042" y="5599"/>
                    </a:cubicBezTo>
                    <a:lnTo>
                      <a:pt x="7042" y="3769"/>
                    </a:lnTo>
                    <a:cubicBezTo>
                      <a:pt x="8066" y="3521"/>
                      <a:pt x="7880" y="2032"/>
                      <a:pt x="6825" y="2032"/>
                    </a:cubicBezTo>
                    <a:lnTo>
                      <a:pt x="6453" y="2032"/>
                    </a:lnTo>
                    <a:lnTo>
                      <a:pt x="6453" y="884"/>
                    </a:lnTo>
                    <a:cubicBezTo>
                      <a:pt x="6453" y="295"/>
                      <a:pt x="6011" y="0"/>
                      <a:pt x="5569" y="0"/>
                    </a:cubicBezTo>
                    <a:cubicBezTo>
                      <a:pt x="5127" y="0"/>
                      <a:pt x="4685" y="295"/>
                      <a:pt x="4685" y="884"/>
                    </a:cubicBezTo>
                    <a:lnTo>
                      <a:pt x="4685" y="2032"/>
                    </a:lnTo>
                    <a:lnTo>
                      <a:pt x="3847" y="2032"/>
                    </a:lnTo>
                    <a:lnTo>
                      <a:pt x="3847" y="884"/>
                    </a:lnTo>
                    <a:cubicBezTo>
                      <a:pt x="3847" y="295"/>
                      <a:pt x="3413" y="0"/>
                      <a:pt x="29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11;p58">
                <a:extLst>
                  <a:ext uri="{FF2B5EF4-FFF2-40B4-BE49-F238E27FC236}">
                    <a16:creationId xmlns:a16="http://schemas.microsoft.com/office/drawing/2014/main" id="{6B423D41-7435-4631-ABEF-4F22408BC956}"/>
                  </a:ext>
                </a:extLst>
              </p:cNvPr>
              <p:cNvSpPr/>
              <p:nvPr/>
            </p:nvSpPr>
            <p:spPr>
              <a:xfrm>
                <a:off x="4924963" y="2371350"/>
                <a:ext cx="52750" cy="14000"/>
              </a:xfrm>
              <a:custGeom>
                <a:avLst/>
                <a:gdLst/>
                <a:ahLst/>
                <a:cxnLst/>
                <a:rect l="l" t="t" r="r" b="b"/>
                <a:pathLst>
                  <a:path w="2110" h="560" extrusionOk="0">
                    <a:moveTo>
                      <a:pt x="280" y="1"/>
                    </a:moveTo>
                    <a:cubicBezTo>
                      <a:pt x="125" y="1"/>
                      <a:pt x="1" y="125"/>
                      <a:pt x="1" y="280"/>
                    </a:cubicBezTo>
                    <a:cubicBezTo>
                      <a:pt x="1" y="435"/>
                      <a:pt x="125" y="559"/>
                      <a:pt x="280" y="559"/>
                    </a:cubicBezTo>
                    <a:lnTo>
                      <a:pt x="1862" y="559"/>
                    </a:lnTo>
                    <a:cubicBezTo>
                      <a:pt x="1986" y="559"/>
                      <a:pt x="2110" y="435"/>
                      <a:pt x="2110" y="280"/>
                    </a:cubicBezTo>
                    <a:cubicBezTo>
                      <a:pt x="2110" y="125"/>
                      <a:pt x="1986" y="1"/>
                      <a:pt x="18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12;p58">
                <a:extLst>
                  <a:ext uri="{FF2B5EF4-FFF2-40B4-BE49-F238E27FC236}">
                    <a16:creationId xmlns:a16="http://schemas.microsoft.com/office/drawing/2014/main" id="{1E7427EF-87B7-40F2-A7FB-AEBD878C94FF}"/>
                  </a:ext>
                </a:extLst>
              </p:cNvPr>
              <p:cNvSpPr/>
              <p:nvPr/>
            </p:nvSpPr>
            <p:spPr>
              <a:xfrm>
                <a:off x="4942038" y="2327750"/>
                <a:ext cx="18625" cy="14175"/>
              </a:xfrm>
              <a:custGeom>
                <a:avLst/>
                <a:gdLst/>
                <a:ahLst/>
                <a:cxnLst/>
                <a:rect l="l" t="t" r="r" b="b"/>
                <a:pathLst>
                  <a:path w="745" h="567" extrusionOk="0">
                    <a:moveTo>
                      <a:pt x="372" y="0"/>
                    </a:moveTo>
                    <a:cubicBezTo>
                      <a:pt x="302" y="0"/>
                      <a:pt x="233" y="23"/>
                      <a:pt x="186" y="70"/>
                    </a:cubicBezTo>
                    <a:cubicBezTo>
                      <a:pt x="0" y="256"/>
                      <a:pt x="124" y="535"/>
                      <a:pt x="372" y="566"/>
                    </a:cubicBezTo>
                    <a:cubicBezTo>
                      <a:pt x="620" y="566"/>
                      <a:pt x="744" y="256"/>
                      <a:pt x="558" y="70"/>
                    </a:cubicBezTo>
                    <a:cubicBezTo>
                      <a:pt x="512" y="23"/>
                      <a:pt x="442" y="0"/>
                      <a:pt x="3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 name="Grupp 71">
            <a:extLst>
              <a:ext uri="{FF2B5EF4-FFF2-40B4-BE49-F238E27FC236}">
                <a16:creationId xmlns:a16="http://schemas.microsoft.com/office/drawing/2014/main" id="{B6AA5264-98C5-4683-ADBA-AAF048303FA2}"/>
              </a:ext>
            </a:extLst>
          </p:cNvPr>
          <p:cNvGrpSpPr/>
          <p:nvPr/>
        </p:nvGrpSpPr>
        <p:grpSpPr>
          <a:xfrm>
            <a:off x="4755997" y="5412426"/>
            <a:ext cx="7970451" cy="707886"/>
            <a:chOff x="4755997" y="5412426"/>
            <a:chExt cx="7970451" cy="707886"/>
          </a:xfrm>
        </p:grpSpPr>
        <p:pic>
          <p:nvPicPr>
            <p:cNvPr id="32" name="Bild 31" descr="Stäng med hel fyllning">
              <a:extLst>
                <a:ext uri="{FF2B5EF4-FFF2-40B4-BE49-F238E27FC236}">
                  <a16:creationId xmlns:a16="http://schemas.microsoft.com/office/drawing/2014/main" id="{1798243E-0D96-4DDE-B992-F9C4463D1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5997" y="5525612"/>
              <a:ext cx="363306" cy="363306"/>
            </a:xfrm>
            <a:prstGeom prst="rect">
              <a:avLst/>
            </a:prstGeom>
          </p:spPr>
        </p:pic>
        <p:sp>
          <p:nvSpPr>
            <p:cNvPr id="71" name="textruta 70">
              <a:extLst>
                <a:ext uri="{FF2B5EF4-FFF2-40B4-BE49-F238E27FC236}">
                  <a16:creationId xmlns:a16="http://schemas.microsoft.com/office/drawing/2014/main" id="{88C0D83F-03B2-46D4-886F-C62ABBDD8AAF}"/>
                </a:ext>
              </a:extLst>
            </p:cNvPr>
            <p:cNvSpPr txBox="1"/>
            <p:nvPr/>
          </p:nvSpPr>
          <p:spPr>
            <a:xfrm>
              <a:off x="5169948" y="5412426"/>
              <a:ext cx="7556500" cy="707886"/>
            </a:xfrm>
            <a:prstGeom prst="rect">
              <a:avLst/>
            </a:prstGeom>
            <a:noFill/>
          </p:spPr>
          <p:txBody>
            <a:bodyPr wrap="square">
              <a:spAutoFit/>
            </a:bodyPr>
            <a:lstStyle/>
            <a:p>
              <a:r>
                <a:rPr lang="sv-SE" sz="2000">
                  <a:solidFill>
                    <a:srgbClr val="B06B70"/>
                  </a:solidFill>
                  <a:latin typeface="Arial Nova Light" panose="020B0304020202020204" pitchFamily="34" charset="0"/>
                </a:rPr>
                <a:t>Gäller </a:t>
              </a:r>
              <a:r>
                <a:rPr lang="sv-SE" sz="2000" u="sng">
                  <a:solidFill>
                    <a:srgbClr val="B06B70"/>
                  </a:solidFill>
                  <a:latin typeface="Arial Nova Light" panose="020B0304020202020204" pitchFamily="34" charset="0"/>
                </a:rPr>
                <a:t>ej </a:t>
              </a:r>
              <a:r>
                <a:rPr lang="sv-SE" sz="2000">
                  <a:latin typeface="Arial Nova Light" panose="020B0304020202020204" pitchFamily="34" charset="0"/>
                </a:rPr>
                <a:t>för lagring av el eller </a:t>
              </a:r>
              <a:br>
                <a:rPr lang="sv-SE" sz="2000">
                  <a:latin typeface="Arial Nova Light" panose="020B0304020202020204" pitchFamily="34" charset="0"/>
                </a:rPr>
              </a:br>
              <a:r>
                <a:rPr lang="sv-SE" sz="2000">
                  <a:latin typeface="Arial Nova Light" panose="020B0304020202020204" pitchFamily="34" charset="0"/>
                </a:rPr>
                <a:t>lokal produktion av vätgas</a:t>
              </a:r>
            </a:p>
          </p:txBody>
        </p:sp>
      </p:grpSp>
    </p:spTree>
    <p:extLst>
      <p:ext uri="{BB962C8B-B14F-4D97-AF65-F5344CB8AC3E}">
        <p14:creationId xmlns:p14="http://schemas.microsoft.com/office/powerpoint/2010/main" val="322192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750"/>
                                        <p:tgtEl>
                                          <p:spTgt spid="22"/>
                                        </p:tgtEl>
                                      </p:cBhvr>
                                    </p:animEffect>
                                  </p:childTnLst>
                                </p:cTn>
                              </p:par>
                              <p:par>
                                <p:cTn id="8" presetID="1" presetClass="entr" presetSubtype="0" fill="hold" nodeType="withEffect">
                                  <p:stCondLst>
                                    <p:cond delay="50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500"/>
                                        <p:tgtEl>
                                          <p:spTgt spid="7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69;p28">
            <a:extLst>
              <a:ext uri="{FF2B5EF4-FFF2-40B4-BE49-F238E27FC236}">
                <a16:creationId xmlns:a16="http://schemas.microsoft.com/office/drawing/2014/main" id="{7B2900E1-D0CB-4293-B49F-2238FA6D3682}"/>
              </a:ext>
            </a:extLst>
          </p:cNvPr>
          <p:cNvSpPr/>
          <p:nvPr/>
        </p:nvSpPr>
        <p:spPr>
          <a:xfrm>
            <a:off x="7460879" y="3418901"/>
            <a:ext cx="1571680" cy="463319"/>
          </a:xfrm>
          <a:prstGeom prst="homePlate">
            <a:avLst>
              <a:gd name="adj" fmla="val 50000"/>
            </a:avLst>
          </a:prstGeom>
          <a:solidFill>
            <a:srgbClr val="029C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SE" sz="1800"/>
              <a:t>           Sep</a:t>
            </a:r>
            <a:endParaRPr sz="1800"/>
          </a:p>
        </p:txBody>
      </p:sp>
      <p:sp>
        <p:nvSpPr>
          <p:cNvPr id="123" name="Google Shape;255;p28">
            <a:extLst>
              <a:ext uri="{FF2B5EF4-FFF2-40B4-BE49-F238E27FC236}">
                <a16:creationId xmlns:a16="http://schemas.microsoft.com/office/drawing/2014/main" id="{7C5DE6E7-1FE2-4B1D-954F-61D964A3BD79}"/>
              </a:ext>
            </a:extLst>
          </p:cNvPr>
          <p:cNvSpPr/>
          <p:nvPr/>
        </p:nvSpPr>
        <p:spPr>
          <a:xfrm>
            <a:off x="5087888" y="3365641"/>
            <a:ext cx="2361465" cy="484800"/>
          </a:xfrm>
          <a:prstGeom prst="homePlate">
            <a:avLst>
              <a:gd name="adj" fmla="val 50000"/>
            </a:avLst>
          </a:prstGeom>
          <a:solidFill>
            <a:srgbClr val="9B7C55"/>
          </a:solidFill>
          <a:ln w="3175">
            <a:solidFill>
              <a:schemeClr val="bg2">
                <a:lumMod val="60000"/>
                <a:lumOff val="40000"/>
              </a:schemeClr>
            </a:solidFill>
            <a:prstDash val="sysDot"/>
          </a:ln>
        </p:spPr>
        <p:txBody>
          <a:bodyPr spcFirstLastPara="1" wrap="square" lIns="91425" tIns="91425" rIns="91425" bIns="91425" anchor="ctr" anchorCtr="0">
            <a:noAutofit/>
          </a:bodyPr>
          <a:lstStyle/>
          <a:p>
            <a:pPr marL="0" lvl="0" indent="0" algn="ctr" rtl="0">
              <a:spcBef>
                <a:spcPts val="0"/>
              </a:spcBef>
              <a:spcAft>
                <a:spcPts val="0"/>
              </a:spcAft>
              <a:buNone/>
            </a:pPr>
            <a:r>
              <a:rPr lang="sv-SE"/>
              <a:t>     </a:t>
            </a:r>
            <a:r>
              <a:rPr lang="sv-SE" sz="1800"/>
              <a:t>2022-2023</a:t>
            </a:r>
            <a:endParaRPr sz="1800"/>
          </a:p>
        </p:txBody>
      </p:sp>
      <p:sp>
        <p:nvSpPr>
          <p:cNvPr id="2" name="Rubrik 1">
            <a:extLst>
              <a:ext uri="{FF2B5EF4-FFF2-40B4-BE49-F238E27FC236}">
                <a16:creationId xmlns:a16="http://schemas.microsoft.com/office/drawing/2014/main" id="{6B1A7551-0B4B-42FE-9291-D7DEE452AA00}"/>
              </a:ext>
            </a:extLst>
          </p:cNvPr>
          <p:cNvSpPr>
            <a:spLocks noGrp="1"/>
          </p:cNvSpPr>
          <p:nvPr>
            <p:ph type="title"/>
          </p:nvPr>
        </p:nvSpPr>
        <p:spPr>
          <a:xfrm>
            <a:off x="585531" y="444820"/>
            <a:ext cx="10800000" cy="1152000"/>
          </a:xfrm>
        </p:spPr>
        <p:txBody>
          <a:bodyPr/>
          <a:lstStyle/>
          <a:p>
            <a:r>
              <a:rPr lang="sv-SE"/>
              <a:t>Tidplan – från ansökan till färdigt projekt</a:t>
            </a:r>
          </a:p>
        </p:txBody>
      </p:sp>
      <p:sp>
        <p:nvSpPr>
          <p:cNvPr id="4" name="Google Shape;255;p28">
            <a:extLst>
              <a:ext uri="{FF2B5EF4-FFF2-40B4-BE49-F238E27FC236}">
                <a16:creationId xmlns:a16="http://schemas.microsoft.com/office/drawing/2014/main" id="{55C6CCA2-700C-4A8A-8321-94795BE6D99F}"/>
              </a:ext>
            </a:extLst>
          </p:cNvPr>
          <p:cNvSpPr/>
          <p:nvPr/>
        </p:nvSpPr>
        <p:spPr>
          <a:xfrm>
            <a:off x="3122912" y="3357473"/>
            <a:ext cx="1913764" cy="484800"/>
          </a:xfrm>
          <a:prstGeom prst="homePlate">
            <a:avLst>
              <a:gd name="adj" fmla="val 50000"/>
            </a:avLst>
          </a:prstGeom>
          <a:solidFill>
            <a:srgbClr val="05D19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SE"/>
              <a:t>  </a:t>
            </a:r>
            <a:r>
              <a:rPr lang="sv-SE" sz="1800"/>
              <a:t>Juni</a:t>
            </a:r>
            <a:endParaRPr sz="1800"/>
          </a:p>
        </p:txBody>
      </p:sp>
      <p:grpSp>
        <p:nvGrpSpPr>
          <p:cNvPr id="12" name="Google Shape;263;p28">
            <a:extLst>
              <a:ext uri="{FF2B5EF4-FFF2-40B4-BE49-F238E27FC236}">
                <a16:creationId xmlns:a16="http://schemas.microsoft.com/office/drawing/2014/main" id="{79D0640D-18F7-4E9E-9661-9D31774E44DC}"/>
              </a:ext>
            </a:extLst>
          </p:cNvPr>
          <p:cNvGrpSpPr/>
          <p:nvPr/>
        </p:nvGrpSpPr>
        <p:grpSpPr>
          <a:xfrm>
            <a:off x="3327379" y="4079734"/>
            <a:ext cx="1935300" cy="1873799"/>
            <a:chOff x="2959663" y="3293763"/>
            <a:chExt cx="1935300" cy="1873799"/>
          </a:xfrm>
        </p:grpSpPr>
        <p:cxnSp>
          <p:nvCxnSpPr>
            <p:cNvPr id="17" name="Google Shape;268;p28">
              <a:extLst>
                <a:ext uri="{FF2B5EF4-FFF2-40B4-BE49-F238E27FC236}">
                  <a16:creationId xmlns:a16="http://schemas.microsoft.com/office/drawing/2014/main" id="{F278B3D7-F417-45BC-8D7E-AEB16DE855F6}"/>
                </a:ext>
              </a:extLst>
            </p:cNvPr>
            <p:cNvCxnSpPr>
              <a:cxnSpLocks/>
            </p:cNvCxnSpPr>
            <p:nvPr/>
          </p:nvCxnSpPr>
          <p:spPr>
            <a:xfrm>
              <a:off x="3241320" y="3293763"/>
              <a:ext cx="20" cy="306350"/>
            </a:xfrm>
            <a:prstGeom prst="straightConnector1">
              <a:avLst/>
            </a:prstGeom>
            <a:noFill/>
            <a:ln w="19050" cap="flat" cmpd="sng">
              <a:solidFill>
                <a:schemeClr val="dk1"/>
              </a:solidFill>
              <a:prstDash val="dot"/>
              <a:round/>
              <a:headEnd type="none" w="med" len="med"/>
              <a:tailEnd type="none" w="med" len="med"/>
            </a:ln>
          </p:spPr>
        </p:cxnSp>
        <p:sp>
          <p:nvSpPr>
            <p:cNvPr id="13" name="Google Shape;264;p28">
              <a:extLst>
                <a:ext uri="{FF2B5EF4-FFF2-40B4-BE49-F238E27FC236}">
                  <a16:creationId xmlns:a16="http://schemas.microsoft.com/office/drawing/2014/main" id="{27C7BD47-1A2A-4A3B-8331-9B6E41E55049}"/>
                </a:ext>
              </a:extLst>
            </p:cNvPr>
            <p:cNvSpPr/>
            <p:nvPr/>
          </p:nvSpPr>
          <p:spPr>
            <a:xfrm>
              <a:off x="2959663" y="3600113"/>
              <a:ext cx="1935300" cy="1567449"/>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5;p28">
              <a:extLst>
                <a:ext uri="{FF2B5EF4-FFF2-40B4-BE49-F238E27FC236}">
                  <a16:creationId xmlns:a16="http://schemas.microsoft.com/office/drawing/2014/main" id="{A7C5A7BB-6E17-4257-ACAA-050C9386BFC1}"/>
                </a:ext>
              </a:extLst>
            </p:cNvPr>
            <p:cNvSpPr txBox="1"/>
            <p:nvPr/>
          </p:nvSpPr>
          <p:spPr>
            <a:xfrm>
              <a:off x="3036013" y="3684189"/>
              <a:ext cx="1782600" cy="33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Arial Nova Light" panose="020B0304020202020204" pitchFamily="34" charset="0"/>
                  <a:ea typeface="Fira Sans Extra Condensed SemiBold"/>
                  <a:cs typeface="Fira Sans Extra Condensed SemiBold"/>
                  <a:sym typeface="Fira Sans Extra Condensed SemiBold"/>
                </a:rPr>
                <a:t>Projektstart</a:t>
              </a:r>
              <a:endParaRPr sz="1600">
                <a:solidFill>
                  <a:srgbClr val="000000"/>
                </a:solidFill>
                <a:latin typeface="Arial Nova Light" panose="020B0304020202020204" pitchFamily="34" charset="0"/>
                <a:ea typeface="Fira Sans Extra Condensed SemiBold"/>
                <a:cs typeface="Fira Sans Extra Condensed SemiBold"/>
                <a:sym typeface="Fira Sans Extra Condensed SemiBold"/>
              </a:endParaRPr>
            </a:p>
          </p:txBody>
        </p:sp>
        <p:sp>
          <p:nvSpPr>
            <p:cNvPr id="15" name="Google Shape;266;p28">
              <a:extLst>
                <a:ext uri="{FF2B5EF4-FFF2-40B4-BE49-F238E27FC236}">
                  <a16:creationId xmlns:a16="http://schemas.microsoft.com/office/drawing/2014/main" id="{3773643F-19DA-4BDE-BDE7-9216BFAF2B65}"/>
                </a:ext>
              </a:extLst>
            </p:cNvPr>
            <p:cNvSpPr txBox="1"/>
            <p:nvPr/>
          </p:nvSpPr>
          <p:spPr>
            <a:xfrm>
              <a:off x="3036013" y="4019889"/>
              <a:ext cx="17826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n-lt"/>
                  <a:ea typeface="Roboto"/>
                  <a:cs typeface="Roboto"/>
                  <a:sym typeface="Roboto"/>
                </a:rPr>
                <a:t>Projektet kan startas så snart sökande fått beslut och beviljat medel</a:t>
              </a:r>
            </a:p>
            <a:p>
              <a:pPr marL="0" lvl="0" indent="0" algn="ctr" rtl="0">
                <a:spcBef>
                  <a:spcPts val="0"/>
                </a:spcBef>
                <a:spcAft>
                  <a:spcPts val="0"/>
                </a:spcAft>
                <a:buNone/>
              </a:pPr>
              <a:endParaRPr sz="1200">
                <a:solidFill>
                  <a:srgbClr val="000000"/>
                </a:solidFill>
                <a:latin typeface="Roboto"/>
                <a:ea typeface="Roboto"/>
                <a:cs typeface="Roboto"/>
                <a:sym typeface="Roboto"/>
              </a:endParaRPr>
            </a:p>
          </p:txBody>
        </p:sp>
      </p:grpSp>
      <p:sp>
        <p:nvSpPr>
          <p:cNvPr id="40" name="Google Shape;292;p28">
            <a:extLst>
              <a:ext uri="{FF2B5EF4-FFF2-40B4-BE49-F238E27FC236}">
                <a16:creationId xmlns:a16="http://schemas.microsoft.com/office/drawing/2014/main" id="{80C2EFB1-50FB-48A5-A5FC-FA7D7F7C8E76}"/>
              </a:ext>
            </a:extLst>
          </p:cNvPr>
          <p:cNvSpPr/>
          <p:nvPr/>
        </p:nvSpPr>
        <p:spPr>
          <a:xfrm>
            <a:off x="1132197" y="3357474"/>
            <a:ext cx="1938622" cy="491226"/>
          </a:xfrm>
          <a:prstGeom prst="homePlate">
            <a:avLst>
              <a:gd name="adj" fmla="val 50000"/>
            </a:avLst>
          </a:prstGeom>
          <a:solidFill>
            <a:srgbClr val="628EB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SE" sz="1800">
                <a:latin typeface="+mj-lt"/>
              </a:rPr>
              <a:t>      April</a:t>
            </a:r>
            <a:endParaRPr sz="1800">
              <a:latin typeface="+mj-lt"/>
            </a:endParaRPr>
          </a:p>
        </p:txBody>
      </p:sp>
      <p:cxnSp>
        <p:nvCxnSpPr>
          <p:cNvPr id="44" name="Google Shape;296;p28">
            <a:extLst>
              <a:ext uri="{FF2B5EF4-FFF2-40B4-BE49-F238E27FC236}">
                <a16:creationId xmlns:a16="http://schemas.microsoft.com/office/drawing/2014/main" id="{9C5D7C11-CB8B-4F3A-9D41-627BB0CC60A8}"/>
              </a:ext>
            </a:extLst>
          </p:cNvPr>
          <p:cNvCxnSpPr>
            <a:cxnSpLocks/>
            <a:stCxn id="41" idx="4"/>
            <a:endCxn id="39" idx="0"/>
          </p:cNvCxnSpPr>
          <p:nvPr/>
        </p:nvCxnSpPr>
        <p:spPr>
          <a:xfrm>
            <a:off x="1447002" y="4072500"/>
            <a:ext cx="24" cy="306350"/>
          </a:xfrm>
          <a:prstGeom prst="straightConnector1">
            <a:avLst/>
          </a:prstGeom>
          <a:noFill/>
          <a:ln w="19050" cap="flat" cmpd="sng">
            <a:solidFill>
              <a:schemeClr val="dk1"/>
            </a:solidFill>
            <a:prstDash val="dot"/>
            <a:round/>
            <a:headEnd type="none" w="med" len="med"/>
            <a:tailEnd type="none" w="med" len="med"/>
          </a:ln>
        </p:spPr>
      </p:cxnSp>
      <p:pic>
        <p:nvPicPr>
          <p:cNvPr id="121" name="Bildobjekt 120">
            <a:extLst>
              <a:ext uri="{FF2B5EF4-FFF2-40B4-BE49-F238E27FC236}">
                <a16:creationId xmlns:a16="http://schemas.microsoft.com/office/drawing/2014/main" id="{57437844-5439-43B3-B8E9-6057D44D6D1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5940"/>
          <a:stretch/>
        </p:blipFill>
        <p:spPr>
          <a:xfrm>
            <a:off x="9264352" y="0"/>
            <a:ext cx="5588947" cy="6893208"/>
          </a:xfrm>
          <a:prstGeom prst="parallelogram">
            <a:avLst/>
          </a:prstGeom>
        </p:spPr>
      </p:pic>
      <p:grpSp>
        <p:nvGrpSpPr>
          <p:cNvPr id="219" name="Grupp 218">
            <a:extLst>
              <a:ext uri="{FF2B5EF4-FFF2-40B4-BE49-F238E27FC236}">
                <a16:creationId xmlns:a16="http://schemas.microsoft.com/office/drawing/2014/main" id="{7031B369-7281-4800-A9E5-2D0CAEEF29A9}"/>
              </a:ext>
            </a:extLst>
          </p:cNvPr>
          <p:cNvGrpSpPr/>
          <p:nvPr/>
        </p:nvGrpSpPr>
        <p:grpSpPr>
          <a:xfrm>
            <a:off x="479376" y="3429000"/>
            <a:ext cx="1935300" cy="2479923"/>
            <a:chOff x="479376" y="3429000"/>
            <a:chExt cx="1935300" cy="2479923"/>
          </a:xfrm>
        </p:grpSpPr>
        <p:sp>
          <p:nvSpPr>
            <p:cNvPr id="39" name="Google Shape;291;p28">
              <a:extLst>
                <a:ext uri="{FF2B5EF4-FFF2-40B4-BE49-F238E27FC236}">
                  <a16:creationId xmlns:a16="http://schemas.microsoft.com/office/drawing/2014/main" id="{F84B56D1-FB9D-420D-AB85-2E5026BB7B04}"/>
                </a:ext>
              </a:extLst>
            </p:cNvPr>
            <p:cNvSpPr/>
            <p:nvPr/>
          </p:nvSpPr>
          <p:spPr>
            <a:xfrm>
              <a:off x="479376" y="4378850"/>
              <a:ext cx="1935300" cy="1530073"/>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3;p28">
              <a:extLst>
                <a:ext uri="{FF2B5EF4-FFF2-40B4-BE49-F238E27FC236}">
                  <a16:creationId xmlns:a16="http://schemas.microsoft.com/office/drawing/2014/main" id="{AFB31E7A-D2E6-4F10-BC4B-F6129B509562}"/>
                </a:ext>
              </a:extLst>
            </p:cNvPr>
            <p:cNvSpPr/>
            <p:nvPr/>
          </p:nvSpPr>
          <p:spPr>
            <a:xfrm>
              <a:off x="1125252" y="3429000"/>
              <a:ext cx="643500" cy="6435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4;p28">
              <a:extLst>
                <a:ext uri="{FF2B5EF4-FFF2-40B4-BE49-F238E27FC236}">
                  <a16:creationId xmlns:a16="http://schemas.microsoft.com/office/drawing/2014/main" id="{DCF7C746-3F02-435D-B83C-94400BB170ED}"/>
                </a:ext>
              </a:extLst>
            </p:cNvPr>
            <p:cNvSpPr txBox="1"/>
            <p:nvPr/>
          </p:nvSpPr>
          <p:spPr>
            <a:xfrm>
              <a:off x="555726" y="4516006"/>
              <a:ext cx="1782600" cy="33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SE" sz="1600">
                  <a:solidFill>
                    <a:srgbClr val="000000"/>
                  </a:solidFill>
                  <a:latin typeface="Arial Nova Light" panose="020B0304020202020204" pitchFamily="34" charset="0"/>
                  <a:ea typeface="Fira Sans Extra Condensed SemiBold"/>
                  <a:cs typeface="Fira Sans Extra Condensed SemiBold"/>
                  <a:sym typeface="Fira Sans Extra Condensed SemiBold"/>
                </a:rPr>
                <a:t>Sista ansökningsdag</a:t>
              </a:r>
              <a:endParaRPr sz="1600">
                <a:solidFill>
                  <a:srgbClr val="000000"/>
                </a:solidFill>
                <a:latin typeface="Arial Nova Light" panose="020B0304020202020204" pitchFamily="34" charset="0"/>
                <a:ea typeface="Fira Sans Extra Condensed SemiBold"/>
                <a:cs typeface="Fira Sans Extra Condensed SemiBold"/>
                <a:sym typeface="Fira Sans Extra Condensed SemiBold"/>
              </a:endParaRPr>
            </a:p>
          </p:txBody>
        </p:sp>
        <p:sp>
          <p:nvSpPr>
            <p:cNvPr id="43" name="Google Shape;295;p28">
              <a:extLst>
                <a:ext uri="{FF2B5EF4-FFF2-40B4-BE49-F238E27FC236}">
                  <a16:creationId xmlns:a16="http://schemas.microsoft.com/office/drawing/2014/main" id="{B07859CF-EB74-4CCB-A121-82FF255A3451}"/>
                </a:ext>
              </a:extLst>
            </p:cNvPr>
            <p:cNvSpPr txBox="1"/>
            <p:nvPr/>
          </p:nvSpPr>
          <p:spPr>
            <a:xfrm>
              <a:off x="555726" y="4799076"/>
              <a:ext cx="1782600" cy="484800"/>
            </a:xfrm>
            <a:prstGeom prst="rect">
              <a:avLst/>
            </a:prstGeom>
            <a:noFill/>
            <a:ln>
              <a:noFill/>
            </a:ln>
          </p:spPr>
          <p:txBody>
            <a:bodyPr spcFirstLastPara="1" wrap="square" lIns="91425" tIns="91425" rIns="91425" bIns="91425" anchor="t" anchorCtr="0">
              <a:noAutofit/>
            </a:bodyPr>
            <a:lstStyle/>
            <a:p>
              <a:endParaRPr lang="sv-SE" sz="1050"/>
            </a:p>
            <a:p>
              <a:pPr algn="ctr"/>
              <a:r>
                <a:rPr lang="sv-SE" sz="1200">
                  <a:latin typeface="+mn-lt"/>
                  <a:ea typeface="Roboto"/>
                  <a:cs typeface="Roboto"/>
                </a:rPr>
                <a:t>Sista dag att söka inom utlysning 1 är </a:t>
              </a:r>
              <a:br>
                <a:rPr lang="sv-SE" sz="1200">
                  <a:latin typeface="+mn-lt"/>
                  <a:ea typeface="Roboto"/>
                  <a:cs typeface="Roboto"/>
                </a:rPr>
              </a:br>
              <a:r>
                <a:rPr lang="sv-SE" sz="1200" b="1">
                  <a:latin typeface="+mn-lt"/>
                  <a:ea typeface="Roboto"/>
                  <a:cs typeface="Roboto"/>
                </a:rPr>
                <a:t>22 april, 2022</a:t>
              </a:r>
            </a:p>
          </p:txBody>
        </p:sp>
        <p:grpSp>
          <p:nvGrpSpPr>
            <p:cNvPr id="136" name="Google Shape;2802;p58">
              <a:extLst>
                <a:ext uri="{FF2B5EF4-FFF2-40B4-BE49-F238E27FC236}">
                  <a16:creationId xmlns:a16="http://schemas.microsoft.com/office/drawing/2014/main" id="{3520A2EC-A46C-4934-8134-88A43B082DF6}"/>
                </a:ext>
              </a:extLst>
            </p:cNvPr>
            <p:cNvGrpSpPr/>
            <p:nvPr/>
          </p:nvGrpSpPr>
          <p:grpSpPr>
            <a:xfrm>
              <a:off x="1301039" y="3528463"/>
              <a:ext cx="402473" cy="402502"/>
              <a:chOff x="1008788" y="3913775"/>
              <a:chExt cx="348975" cy="349000"/>
            </a:xfrm>
          </p:grpSpPr>
          <p:sp>
            <p:nvSpPr>
              <p:cNvPr id="137" name="Google Shape;2803;p58">
                <a:extLst>
                  <a:ext uri="{FF2B5EF4-FFF2-40B4-BE49-F238E27FC236}">
                    <a16:creationId xmlns:a16="http://schemas.microsoft.com/office/drawing/2014/main" id="{57FBB336-837F-4B4F-9717-05C98E244577}"/>
                  </a:ext>
                </a:extLst>
              </p:cNvPr>
              <p:cNvSpPr/>
              <p:nvPr/>
            </p:nvSpPr>
            <p:spPr>
              <a:xfrm>
                <a:off x="1015763" y="3955650"/>
                <a:ext cx="255925" cy="300150"/>
              </a:xfrm>
              <a:custGeom>
                <a:avLst/>
                <a:gdLst/>
                <a:ahLst/>
                <a:cxnLst/>
                <a:rect l="l" t="t" r="r" b="b"/>
                <a:pathLst>
                  <a:path w="10237" h="12006" extrusionOk="0">
                    <a:moveTo>
                      <a:pt x="1086" y="1"/>
                    </a:moveTo>
                    <a:cubicBezTo>
                      <a:pt x="496" y="1"/>
                      <a:pt x="0" y="497"/>
                      <a:pt x="0" y="1118"/>
                    </a:cubicBezTo>
                    <a:lnTo>
                      <a:pt x="0" y="10920"/>
                    </a:lnTo>
                    <a:cubicBezTo>
                      <a:pt x="0" y="11509"/>
                      <a:pt x="496" y="12005"/>
                      <a:pt x="1086" y="12005"/>
                    </a:cubicBezTo>
                    <a:lnTo>
                      <a:pt x="9151" y="12005"/>
                    </a:lnTo>
                    <a:cubicBezTo>
                      <a:pt x="9771" y="12005"/>
                      <a:pt x="10237" y="11509"/>
                      <a:pt x="10237" y="10920"/>
                    </a:cubicBezTo>
                    <a:lnTo>
                      <a:pt x="10237" y="1118"/>
                    </a:lnTo>
                    <a:cubicBezTo>
                      <a:pt x="10237" y="497"/>
                      <a:pt x="9771" y="1"/>
                      <a:pt x="9151" y="1"/>
                    </a:cubicBez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04;p58">
                <a:extLst>
                  <a:ext uri="{FF2B5EF4-FFF2-40B4-BE49-F238E27FC236}">
                    <a16:creationId xmlns:a16="http://schemas.microsoft.com/office/drawing/2014/main" id="{0D1689CF-5110-49FE-B08F-409F715517EA}"/>
                  </a:ext>
                </a:extLst>
              </p:cNvPr>
              <p:cNvSpPr/>
              <p:nvPr/>
            </p:nvSpPr>
            <p:spPr>
              <a:xfrm>
                <a:off x="1066938" y="3920575"/>
                <a:ext cx="153575" cy="51400"/>
              </a:xfrm>
              <a:custGeom>
                <a:avLst/>
                <a:gdLst/>
                <a:ahLst/>
                <a:cxnLst/>
                <a:rect l="l" t="t" r="r" b="b"/>
                <a:pathLst>
                  <a:path w="6143" h="2056" extrusionOk="0">
                    <a:moveTo>
                      <a:pt x="3083" y="0"/>
                    </a:moveTo>
                    <a:cubicBezTo>
                      <a:pt x="2660" y="0"/>
                      <a:pt x="2234" y="241"/>
                      <a:pt x="2079" y="721"/>
                    </a:cubicBezTo>
                    <a:lnTo>
                      <a:pt x="1303" y="721"/>
                    </a:lnTo>
                    <a:cubicBezTo>
                      <a:pt x="590" y="753"/>
                      <a:pt x="0" y="1342"/>
                      <a:pt x="31" y="2055"/>
                    </a:cubicBezTo>
                    <a:lnTo>
                      <a:pt x="6142" y="2055"/>
                    </a:lnTo>
                    <a:cubicBezTo>
                      <a:pt x="6142" y="1342"/>
                      <a:pt x="5553" y="753"/>
                      <a:pt x="4808" y="753"/>
                    </a:cubicBezTo>
                    <a:lnTo>
                      <a:pt x="4064" y="721"/>
                    </a:lnTo>
                    <a:cubicBezTo>
                      <a:pt x="3924" y="241"/>
                      <a:pt x="3506" y="0"/>
                      <a:pt x="3083" y="0"/>
                    </a:cubicBezTo>
                    <a:close/>
                  </a:path>
                </a:pathLst>
              </a:custGeom>
              <a:solidFill>
                <a:srgbClr val="91DE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805;p58">
                <a:extLst>
                  <a:ext uri="{FF2B5EF4-FFF2-40B4-BE49-F238E27FC236}">
                    <a16:creationId xmlns:a16="http://schemas.microsoft.com/office/drawing/2014/main" id="{B26FD134-CF25-4B14-A484-423AC402B9DB}"/>
                  </a:ext>
                </a:extLst>
              </p:cNvPr>
              <p:cNvSpPr/>
              <p:nvPr/>
            </p:nvSpPr>
            <p:spPr>
              <a:xfrm>
                <a:off x="1205738" y="4044075"/>
                <a:ext cx="145050" cy="124050"/>
              </a:xfrm>
              <a:custGeom>
                <a:avLst/>
                <a:gdLst/>
                <a:ahLst/>
                <a:cxnLst/>
                <a:rect l="l" t="t" r="r" b="b"/>
                <a:pathLst>
                  <a:path w="5802" h="4962" extrusionOk="0">
                    <a:moveTo>
                      <a:pt x="3320" y="0"/>
                    </a:moveTo>
                    <a:cubicBezTo>
                      <a:pt x="1118" y="0"/>
                      <a:pt x="1" y="2668"/>
                      <a:pt x="1583" y="4219"/>
                    </a:cubicBezTo>
                    <a:cubicBezTo>
                      <a:pt x="2086" y="4732"/>
                      <a:pt x="2707" y="4961"/>
                      <a:pt x="3317" y="4961"/>
                    </a:cubicBezTo>
                    <a:cubicBezTo>
                      <a:pt x="4585" y="4961"/>
                      <a:pt x="5802" y="3969"/>
                      <a:pt x="5802" y="2482"/>
                    </a:cubicBezTo>
                    <a:cubicBezTo>
                      <a:pt x="5802" y="1086"/>
                      <a:pt x="4685" y="0"/>
                      <a:pt x="3320" y="0"/>
                    </a:cubicBez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806;p58">
                <a:extLst>
                  <a:ext uri="{FF2B5EF4-FFF2-40B4-BE49-F238E27FC236}">
                    <a16:creationId xmlns:a16="http://schemas.microsoft.com/office/drawing/2014/main" id="{3112A009-20AE-474E-A5B9-E008E865699A}"/>
                  </a:ext>
                </a:extLst>
              </p:cNvPr>
              <p:cNvSpPr/>
              <p:nvPr/>
            </p:nvSpPr>
            <p:spPr>
              <a:xfrm>
                <a:off x="1008788" y="3913775"/>
                <a:ext cx="348975" cy="349000"/>
              </a:xfrm>
              <a:custGeom>
                <a:avLst/>
                <a:gdLst/>
                <a:ahLst/>
                <a:cxnLst/>
                <a:rect l="l" t="t" r="r" b="b"/>
                <a:pathLst>
                  <a:path w="13959" h="13960" extrusionOk="0">
                    <a:moveTo>
                      <a:pt x="5413" y="520"/>
                    </a:moveTo>
                    <a:cubicBezTo>
                      <a:pt x="5723" y="520"/>
                      <a:pt x="6033" y="699"/>
                      <a:pt x="6142" y="1056"/>
                    </a:cubicBezTo>
                    <a:cubicBezTo>
                      <a:pt x="6173" y="1180"/>
                      <a:pt x="6266" y="1273"/>
                      <a:pt x="6390" y="1273"/>
                    </a:cubicBezTo>
                    <a:lnTo>
                      <a:pt x="7165" y="1273"/>
                    </a:lnTo>
                    <a:cubicBezTo>
                      <a:pt x="7631" y="1273"/>
                      <a:pt x="8065" y="1583"/>
                      <a:pt x="8158" y="2048"/>
                    </a:cubicBezTo>
                    <a:lnTo>
                      <a:pt x="2668" y="2048"/>
                    </a:lnTo>
                    <a:cubicBezTo>
                      <a:pt x="2761" y="1583"/>
                      <a:pt x="3195" y="1273"/>
                      <a:pt x="3660" y="1273"/>
                    </a:cubicBezTo>
                    <a:lnTo>
                      <a:pt x="4436" y="1273"/>
                    </a:lnTo>
                    <a:cubicBezTo>
                      <a:pt x="4560" y="1273"/>
                      <a:pt x="4653" y="1180"/>
                      <a:pt x="4684" y="1056"/>
                    </a:cubicBezTo>
                    <a:cubicBezTo>
                      <a:pt x="4792" y="699"/>
                      <a:pt x="5103" y="520"/>
                      <a:pt x="5413" y="520"/>
                    </a:cubicBezTo>
                    <a:close/>
                    <a:moveTo>
                      <a:pt x="11187" y="5460"/>
                    </a:moveTo>
                    <a:cubicBezTo>
                      <a:pt x="12319" y="5460"/>
                      <a:pt x="13400" y="6349"/>
                      <a:pt x="13400" y="7694"/>
                    </a:cubicBezTo>
                    <a:cubicBezTo>
                      <a:pt x="13400" y="8903"/>
                      <a:pt x="12439" y="9896"/>
                      <a:pt x="11198" y="9896"/>
                    </a:cubicBezTo>
                    <a:cubicBezTo>
                      <a:pt x="9244" y="9896"/>
                      <a:pt x="8251" y="7508"/>
                      <a:pt x="9647" y="6112"/>
                    </a:cubicBezTo>
                    <a:cubicBezTo>
                      <a:pt x="10097" y="5661"/>
                      <a:pt x="10648" y="5460"/>
                      <a:pt x="11187" y="5460"/>
                    </a:cubicBezTo>
                    <a:close/>
                    <a:moveTo>
                      <a:pt x="5413" y="1"/>
                    </a:moveTo>
                    <a:cubicBezTo>
                      <a:pt x="4948" y="1"/>
                      <a:pt x="4482" y="249"/>
                      <a:pt x="4250" y="745"/>
                    </a:cubicBezTo>
                    <a:lnTo>
                      <a:pt x="3660" y="745"/>
                    </a:lnTo>
                    <a:cubicBezTo>
                      <a:pt x="3133" y="745"/>
                      <a:pt x="2637" y="993"/>
                      <a:pt x="2357" y="1428"/>
                    </a:cubicBezTo>
                    <a:lnTo>
                      <a:pt x="1365" y="1428"/>
                    </a:lnTo>
                    <a:cubicBezTo>
                      <a:pt x="620" y="1428"/>
                      <a:pt x="0" y="2017"/>
                      <a:pt x="0" y="2793"/>
                    </a:cubicBezTo>
                    <a:lnTo>
                      <a:pt x="0" y="12595"/>
                    </a:lnTo>
                    <a:cubicBezTo>
                      <a:pt x="0" y="13339"/>
                      <a:pt x="620" y="13959"/>
                      <a:pt x="1365" y="13959"/>
                    </a:cubicBezTo>
                    <a:lnTo>
                      <a:pt x="4188" y="13959"/>
                    </a:lnTo>
                    <a:cubicBezTo>
                      <a:pt x="4312" y="13959"/>
                      <a:pt x="4436" y="13835"/>
                      <a:pt x="4436" y="13680"/>
                    </a:cubicBezTo>
                    <a:cubicBezTo>
                      <a:pt x="4436" y="13525"/>
                      <a:pt x="4312" y="13401"/>
                      <a:pt x="4188" y="13401"/>
                    </a:cubicBezTo>
                    <a:lnTo>
                      <a:pt x="1365" y="13401"/>
                    </a:lnTo>
                    <a:cubicBezTo>
                      <a:pt x="900" y="13401"/>
                      <a:pt x="558" y="13060"/>
                      <a:pt x="558" y="12595"/>
                    </a:cubicBezTo>
                    <a:lnTo>
                      <a:pt x="558" y="2793"/>
                    </a:lnTo>
                    <a:cubicBezTo>
                      <a:pt x="558" y="2327"/>
                      <a:pt x="900" y="1955"/>
                      <a:pt x="1365" y="1955"/>
                    </a:cubicBezTo>
                    <a:lnTo>
                      <a:pt x="2109" y="1955"/>
                    </a:lnTo>
                    <a:cubicBezTo>
                      <a:pt x="2078" y="2079"/>
                      <a:pt x="2078" y="2203"/>
                      <a:pt x="2078" y="2327"/>
                    </a:cubicBezTo>
                    <a:cubicBezTo>
                      <a:pt x="2078" y="2482"/>
                      <a:pt x="2202" y="2575"/>
                      <a:pt x="2357" y="2575"/>
                    </a:cubicBezTo>
                    <a:lnTo>
                      <a:pt x="8468" y="2575"/>
                    </a:lnTo>
                    <a:cubicBezTo>
                      <a:pt x="8592" y="2575"/>
                      <a:pt x="8716" y="2451"/>
                      <a:pt x="8716" y="2327"/>
                    </a:cubicBezTo>
                    <a:cubicBezTo>
                      <a:pt x="8716" y="2203"/>
                      <a:pt x="8716" y="2079"/>
                      <a:pt x="8685" y="1955"/>
                    </a:cubicBezTo>
                    <a:lnTo>
                      <a:pt x="9430" y="1955"/>
                    </a:lnTo>
                    <a:cubicBezTo>
                      <a:pt x="9895" y="1955"/>
                      <a:pt x="10267" y="2327"/>
                      <a:pt x="10267" y="2793"/>
                    </a:cubicBezTo>
                    <a:lnTo>
                      <a:pt x="10267" y="5119"/>
                    </a:lnTo>
                    <a:cubicBezTo>
                      <a:pt x="7848" y="5988"/>
                      <a:pt x="7848" y="9369"/>
                      <a:pt x="10267" y="10268"/>
                    </a:cubicBezTo>
                    <a:lnTo>
                      <a:pt x="10267" y="12595"/>
                    </a:lnTo>
                    <a:cubicBezTo>
                      <a:pt x="10236" y="13060"/>
                      <a:pt x="9895" y="13401"/>
                      <a:pt x="9430" y="13401"/>
                    </a:cubicBezTo>
                    <a:lnTo>
                      <a:pt x="6638" y="13401"/>
                    </a:lnTo>
                    <a:cubicBezTo>
                      <a:pt x="6483" y="13401"/>
                      <a:pt x="6359" y="13525"/>
                      <a:pt x="6359" y="13680"/>
                    </a:cubicBezTo>
                    <a:cubicBezTo>
                      <a:pt x="6359" y="13835"/>
                      <a:pt x="6483" y="13959"/>
                      <a:pt x="6638" y="13959"/>
                    </a:cubicBezTo>
                    <a:lnTo>
                      <a:pt x="9430" y="13959"/>
                    </a:lnTo>
                    <a:cubicBezTo>
                      <a:pt x="10174" y="13959"/>
                      <a:pt x="10795" y="13339"/>
                      <a:pt x="10795" y="12595"/>
                    </a:cubicBezTo>
                    <a:lnTo>
                      <a:pt x="10795" y="10423"/>
                    </a:lnTo>
                    <a:cubicBezTo>
                      <a:pt x="10919" y="10423"/>
                      <a:pt x="11074" y="10454"/>
                      <a:pt x="11198" y="10454"/>
                    </a:cubicBezTo>
                    <a:cubicBezTo>
                      <a:pt x="12718" y="10423"/>
                      <a:pt x="13959" y="9214"/>
                      <a:pt x="13959" y="7694"/>
                    </a:cubicBezTo>
                    <a:cubicBezTo>
                      <a:pt x="13959" y="6174"/>
                      <a:pt x="12718" y="4933"/>
                      <a:pt x="11198" y="4933"/>
                    </a:cubicBezTo>
                    <a:cubicBezTo>
                      <a:pt x="11074" y="4933"/>
                      <a:pt x="10919" y="4933"/>
                      <a:pt x="10795" y="4964"/>
                    </a:cubicBezTo>
                    <a:lnTo>
                      <a:pt x="10795" y="2793"/>
                    </a:lnTo>
                    <a:cubicBezTo>
                      <a:pt x="10795" y="2017"/>
                      <a:pt x="10174" y="1428"/>
                      <a:pt x="9430" y="1428"/>
                    </a:cubicBezTo>
                    <a:lnTo>
                      <a:pt x="8437" y="1428"/>
                    </a:lnTo>
                    <a:cubicBezTo>
                      <a:pt x="8158" y="993"/>
                      <a:pt x="7662" y="745"/>
                      <a:pt x="7134" y="745"/>
                    </a:cubicBezTo>
                    <a:lnTo>
                      <a:pt x="6576" y="745"/>
                    </a:lnTo>
                    <a:cubicBezTo>
                      <a:pt x="6343" y="249"/>
                      <a:pt x="5878" y="1"/>
                      <a:pt x="54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07;p58">
                <a:extLst>
                  <a:ext uri="{FF2B5EF4-FFF2-40B4-BE49-F238E27FC236}">
                    <a16:creationId xmlns:a16="http://schemas.microsoft.com/office/drawing/2014/main" id="{7FB41E5B-B488-4F31-9333-C4207B6E7768}"/>
                  </a:ext>
                </a:extLst>
              </p:cNvPr>
              <p:cNvSpPr/>
              <p:nvPr/>
            </p:nvSpPr>
            <p:spPr>
              <a:xfrm>
                <a:off x="1266238" y="4067450"/>
                <a:ext cx="45775" cy="76675"/>
              </a:xfrm>
              <a:custGeom>
                <a:avLst/>
                <a:gdLst/>
                <a:ahLst/>
                <a:cxnLst/>
                <a:rect l="l" t="t" r="r" b="b"/>
                <a:pathLst>
                  <a:path w="1831" h="3067" extrusionOk="0">
                    <a:moveTo>
                      <a:pt x="718" y="1"/>
                    </a:moveTo>
                    <a:cubicBezTo>
                      <a:pt x="614" y="1"/>
                      <a:pt x="512" y="55"/>
                      <a:pt x="466" y="182"/>
                    </a:cubicBezTo>
                    <a:lnTo>
                      <a:pt x="31" y="1454"/>
                    </a:lnTo>
                    <a:cubicBezTo>
                      <a:pt x="0" y="1516"/>
                      <a:pt x="31" y="1609"/>
                      <a:pt x="93" y="1702"/>
                    </a:cubicBezTo>
                    <a:cubicBezTo>
                      <a:pt x="124" y="1764"/>
                      <a:pt x="218" y="1795"/>
                      <a:pt x="311" y="1826"/>
                    </a:cubicBezTo>
                    <a:lnTo>
                      <a:pt x="1117" y="1826"/>
                    </a:lnTo>
                    <a:lnTo>
                      <a:pt x="807" y="2694"/>
                    </a:lnTo>
                    <a:cubicBezTo>
                      <a:pt x="776" y="2849"/>
                      <a:pt x="838" y="3005"/>
                      <a:pt x="993" y="3067"/>
                    </a:cubicBezTo>
                    <a:lnTo>
                      <a:pt x="1055" y="3067"/>
                    </a:lnTo>
                    <a:cubicBezTo>
                      <a:pt x="1179" y="3036"/>
                      <a:pt x="1303" y="2973"/>
                      <a:pt x="1334" y="2880"/>
                    </a:cubicBezTo>
                    <a:lnTo>
                      <a:pt x="1769" y="1609"/>
                    </a:lnTo>
                    <a:cubicBezTo>
                      <a:pt x="1831" y="1423"/>
                      <a:pt x="1706" y="1236"/>
                      <a:pt x="1520" y="1236"/>
                    </a:cubicBezTo>
                    <a:lnTo>
                      <a:pt x="1520" y="1267"/>
                    </a:lnTo>
                    <a:lnTo>
                      <a:pt x="683" y="1267"/>
                    </a:lnTo>
                    <a:lnTo>
                      <a:pt x="993" y="368"/>
                    </a:lnTo>
                    <a:cubicBezTo>
                      <a:pt x="1071" y="154"/>
                      <a:pt x="892" y="1"/>
                      <a:pt x="7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08;p58">
                <a:extLst>
                  <a:ext uri="{FF2B5EF4-FFF2-40B4-BE49-F238E27FC236}">
                    <a16:creationId xmlns:a16="http://schemas.microsoft.com/office/drawing/2014/main" id="{B35B66D3-F8F8-45DB-85C9-AB7E1EBEF68D}"/>
                  </a:ext>
                </a:extLst>
              </p:cNvPr>
              <p:cNvSpPr/>
              <p:nvPr/>
            </p:nvSpPr>
            <p:spPr>
              <a:xfrm>
                <a:off x="1060738" y="4014600"/>
                <a:ext cx="140375" cy="98500"/>
              </a:xfrm>
              <a:custGeom>
                <a:avLst/>
                <a:gdLst/>
                <a:ahLst/>
                <a:cxnLst/>
                <a:rect l="l" t="t" r="r" b="b"/>
                <a:pathLst>
                  <a:path w="5615" h="3940" extrusionOk="0">
                    <a:moveTo>
                      <a:pt x="279" y="0"/>
                    </a:moveTo>
                    <a:lnTo>
                      <a:pt x="279" y="31"/>
                    </a:lnTo>
                    <a:cubicBezTo>
                      <a:pt x="124" y="31"/>
                      <a:pt x="0" y="155"/>
                      <a:pt x="0" y="311"/>
                    </a:cubicBezTo>
                    <a:lnTo>
                      <a:pt x="0" y="3661"/>
                    </a:lnTo>
                    <a:cubicBezTo>
                      <a:pt x="0" y="3816"/>
                      <a:pt x="124" y="3940"/>
                      <a:pt x="279" y="3940"/>
                    </a:cubicBezTo>
                    <a:lnTo>
                      <a:pt x="5336" y="3940"/>
                    </a:lnTo>
                    <a:cubicBezTo>
                      <a:pt x="5491" y="3909"/>
                      <a:pt x="5615" y="3785"/>
                      <a:pt x="5615" y="3661"/>
                    </a:cubicBezTo>
                    <a:cubicBezTo>
                      <a:pt x="5615" y="3506"/>
                      <a:pt x="5491" y="3381"/>
                      <a:pt x="5336" y="3381"/>
                    </a:cubicBezTo>
                    <a:lnTo>
                      <a:pt x="528" y="3381"/>
                    </a:lnTo>
                    <a:lnTo>
                      <a:pt x="528" y="280"/>
                    </a:lnTo>
                    <a:cubicBezTo>
                      <a:pt x="528" y="124"/>
                      <a:pt x="404"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809;p58">
                <a:extLst>
                  <a:ext uri="{FF2B5EF4-FFF2-40B4-BE49-F238E27FC236}">
                    <a16:creationId xmlns:a16="http://schemas.microsoft.com/office/drawing/2014/main" id="{7B3938E0-435E-4A5F-95F9-20C6FCF198AE}"/>
                  </a:ext>
                </a:extLst>
              </p:cNvPr>
              <p:cNvSpPr/>
              <p:nvPr/>
            </p:nvSpPr>
            <p:spPr>
              <a:xfrm>
                <a:off x="1060138" y="4147950"/>
                <a:ext cx="114425" cy="14050"/>
              </a:xfrm>
              <a:custGeom>
                <a:avLst/>
                <a:gdLst/>
                <a:ahLst/>
                <a:cxnLst/>
                <a:rect l="l" t="t" r="r" b="b"/>
                <a:pathLst>
                  <a:path w="4577" h="562" extrusionOk="0">
                    <a:moveTo>
                      <a:pt x="281" y="1"/>
                    </a:moveTo>
                    <a:cubicBezTo>
                      <a:pt x="1" y="1"/>
                      <a:pt x="1" y="561"/>
                      <a:pt x="281" y="561"/>
                    </a:cubicBezTo>
                    <a:cubicBezTo>
                      <a:pt x="289" y="561"/>
                      <a:pt x="296" y="561"/>
                      <a:pt x="303" y="560"/>
                    </a:cubicBezTo>
                    <a:lnTo>
                      <a:pt x="4274" y="560"/>
                    </a:lnTo>
                    <a:cubicBezTo>
                      <a:pt x="4282" y="561"/>
                      <a:pt x="4289" y="561"/>
                      <a:pt x="4296" y="561"/>
                    </a:cubicBezTo>
                    <a:cubicBezTo>
                      <a:pt x="4577" y="561"/>
                      <a:pt x="4577" y="1"/>
                      <a:pt x="4296" y="1"/>
                    </a:cubicBezTo>
                    <a:cubicBezTo>
                      <a:pt x="4289" y="1"/>
                      <a:pt x="4282" y="1"/>
                      <a:pt x="4274" y="2"/>
                    </a:cubicBezTo>
                    <a:lnTo>
                      <a:pt x="303" y="2"/>
                    </a:lnTo>
                    <a:cubicBezTo>
                      <a:pt x="296" y="1"/>
                      <a:pt x="289"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10;p58">
                <a:extLst>
                  <a:ext uri="{FF2B5EF4-FFF2-40B4-BE49-F238E27FC236}">
                    <a16:creationId xmlns:a16="http://schemas.microsoft.com/office/drawing/2014/main" id="{8887840D-F330-4B7D-A209-067448016318}"/>
                  </a:ext>
                </a:extLst>
              </p:cNvPr>
              <p:cNvSpPr/>
              <p:nvPr/>
            </p:nvSpPr>
            <p:spPr>
              <a:xfrm>
                <a:off x="1058413" y="4197575"/>
                <a:ext cx="76025" cy="13250"/>
              </a:xfrm>
              <a:custGeom>
                <a:avLst/>
                <a:gdLst/>
                <a:ahLst/>
                <a:cxnLst/>
                <a:rect l="l" t="t" r="r" b="b"/>
                <a:pathLst>
                  <a:path w="3041" h="530" extrusionOk="0">
                    <a:moveTo>
                      <a:pt x="343" y="1"/>
                    </a:moveTo>
                    <a:cubicBezTo>
                      <a:pt x="1" y="1"/>
                      <a:pt x="10" y="529"/>
                      <a:pt x="372" y="529"/>
                    </a:cubicBezTo>
                    <a:lnTo>
                      <a:pt x="2668" y="529"/>
                    </a:lnTo>
                    <a:cubicBezTo>
                      <a:pt x="3040" y="529"/>
                      <a:pt x="3040" y="2"/>
                      <a:pt x="2668" y="2"/>
                    </a:cubicBezTo>
                    <a:lnTo>
                      <a:pt x="372" y="2"/>
                    </a:lnTo>
                    <a:cubicBezTo>
                      <a:pt x="362" y="1"/>
                      <a:pt x="353"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11;p58">
                <a:extLst>
                  <a:ext uri="{FF2B5EF4-FFF2-40B4-BE49-F238E27FC236}">
                    <a16:creationId xmlns:a16="http://schemas.microsoft.com/office/drawing/2014/main" id="{51059D39-EFD1-4EA8-B9FB-04389B977019}"/>
                  </a:ext>
                </a:extLst>
              </p:cNvPr>
              <p:cNvSpPr/>
              <p:nvPr/>
            </p:nvSpPr>
            <p:spPr>
              <a:xfrm>
                <a:off x="1145263" y="4197500"/>
                <a:ext cx="73700" cy="13325"/>
              </a:xfrm>
              <a:custGeom>
                <a:avLst/>
                <a:gdLst/>
                <a:ahLst/>
                <a:cxnLst/>
                <a:rect l="l" t="t" r="r" b="b"/>
                <a:pathLst>
                  <a:path w="2948" h="533" extrusionOk="0">
                    <a:moveTo>
                      <a:pt x="2716" y="0"/>
                    </a:moveTo>
                    <a:cubicBezTo>
                      <a:pt x="2700" y="0"/>
                      <a:pt x="2684" y="2"/>
                      <a:pt x="2668" y="5"/>
                    </a:cubicBezTo>
                    <a:lnTo>
                      <a:pt x="373" y="5"/>
                    </a:lnTo>
                    <a:cubicBezTo>
                      <a:pt x="363" y="4"/>
                      <a:pt x="353" y="4"/>
                      <a:pt x="343" y="4"/>
                    </a:cubicBezTo>
                    <a:cubicBezTo>
                      <a:pt x="1" y="4"/>
                      <a:pt x="10" y="532"/>
                      <a:pt x="373" y="532"/>
                    </a:cubicBezTo>
                    <a:lnTo>
                      <a:pt x="2699" y="532"/>
                    </a:lnTo>
                    <a:cubicBezTo>
                      <a:pt x="2823" y="532"/>
                      <a:pt x="2947" y="408"/>
                      <a:pt x="2947" y="253"/>
                    </a:cubicBezTo>
                    <a:cubicBezTo>
                      <a:pt x="2947" y="114"/>
                      <a:pt x="2848" y="0"/>
                      <a:pt x="27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812;p58">
                <a:extLst>
                  <a:ext uri="{FF2B5EF4-FFF2-40B4-BE49-F238E27FC236}">
                    <a16:creationId xmlns:a16="http://schemas.microsoft.com/office/drawing/2014/main" id="{AC344B0D-B643-4465-A660-81A0C141CA1D}"/>
                  </a:ext>
                </a:extLst>
              </p:cNvPr>
              <p:cNvSpPr/>
              <p:nvPr/>
            </p:nvSpPr>
            <p:spPr>
              <a:xfrm>
                <a:off x="1085213" y="4016450"/>
                <a:ext cx="118950" cy="60400"/>
              </a:xfrm>
              <a:custGeom>
                <a:avLst/>
                <a:gdLst/>
                <a:ahLst/>
                <a:cxnLst/>
                <a:rect l="l" t="t" r="r" b="b"/>
                <a:pathLst>
                  <a:path w="4758" h="2416" extrusionOk="0">
                    <a:moveTo>
                      <a:pt x="4357" y="0"/>
                    </a:moveTo>
                    <a:cubicBezTo>
                      <a:pt x="4293" y="0"/>
                      <a:pt x="4228" y="24"/>
                      <a:pt x="4171" y="81"/>
                    </a:cubicBezTo>
                    <a:lnTo>
                      <a:pt x="2495" y="1756"/>
                    </a:lnTo>
                    <a:lnTo>
                      <a:pt x="1627" y="888"/>
                    </a:lnTo>
                    <a:cubicBezTo>
                      <a:pt x="1565" y="841"/>
                      <a:pt x="1495" y="818"/>
                      <a:pt x="1425" y="818"/>
                    </a:cubicBezTo>
                    <a:cubicBezTo>
                      <a:pt x="1355" y="818"/>
                      <a:pt x="1286" y="841"/>
                      <a:pt x="1224" y="888"/>
                    </a:cubicBezTo>
                    <a:lnTo>
                      <a:pt x="169" y="1943"/>
                    </a:lnTo>
                    <a:cubicBezTo>
                      <a:pt x="0" y="2135"/>
                      <a:pt x="187" y="2384"/>
                      <a:pt x="395" y="2384"/>
                    </a:cubicBezTo>
                    <a:cubicBezTo>
                      <a:pt x="455" y="2384"/>
                      <a:pt x="517" y="2363"/>
                      <a:pt x="572" y="2315"/>
                    </a:cubicBezTo>
                    <a:lnTo>
                      <a:pt x="1441" y="1477"/>
                    </a:lnTo>
                    <a:lnTo>
                      <a:pt x="2309" y="2346"/>
                    </a:lnTo>
                    <a:cubicBezTo>
                      <a:pt x="2356" y="2392"/>
                      <a:pt x="2426" y="2416"/>
                      <a:pt x="2495" y="2416"/>
                    </a:cubicBezTo>
                    <a:cubicBezTo>
                      <a:pt x="2565" y="2416"/>
                      <a:pt x="2635" y="2392"/>
                      <a:pt x="2682" y="2346"/>
                    </a:cubicBezTo>
                    <a:lnTo>
                      <a:pt x="4543" y="485"/>
                    </a:lnTo>
                    <a:cubicBezTo>
                      <a:pt x="4758" y="270"/>
                      <a:pt x="4568" y="0"/>
                      <a:pt x="43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813;p58">
                <a:extLst>
                  <a:ext uri="{FF2B5EF4-FFF2-40B4-BE49-F238E27FC236}">
                    <a16:creationId xmlns:a16="http://schemas.microsoft.com/office/drawing/2014/main" id="{60A8C994-055C-41BA-A04A-03843879D528}"/>
                  </a:ext>
                </a:extLst>
              </p:cNvPr>
              <p:cNvSpPr/>
              <p:nvPr/>
            </p:nvSpPr>
            <p:spPr>
              <a:xfrm>
                <a:off x="1136738" y="4248800"/>
                <a:ext cx="13975" cy="13975"/>
              </a:xfrm>
              <a:custGeom>
                <a:avLst/>
                <a:gdLst/>
                <a:ahLst/>
                <a:cxnLst/>
                <a:rect l="l" t="t" r="r" b="b"/>
                <a:pathLst>
                  <a:path w="559" h="559" extrusionOk="0">
                    <a:moveTo>
                      <a:pt x="279" y="0"/>
                    </a:moveTo>
                    <a:cubicBezTo>
                      <a:pt x="124" y="0"/>
                      <a:pt x="0" y="124"/>
                      <a:pt x="0" y="279"/>
                    </a:cubicBezTo>
                    <a:cubicBezTo>
                      <a:pt x="0" y="341"/>
                      <a:pt x="31" y="434"/>
                      <a:pt x="93" y="465"/>
                    </a:cubicBezTo>
                    <a:cubicBezTo>
                      <a:pt x="124" y="527"/>
                      <a:pt x="217" y="558"/>
                      <a:pt x="279" y="558"/>
                    </a:cubicBezTo>
                    <a:cubicBezTo>
                      <a:pt x="434" y="558"/>
                      <a:pt x="559" y="434"/>
                      <a:pt x="559" y="279"/>
                    </a:cubicBezTo>
                    <a:cubicBezTo>
                      <a:pt x="559" y="217"/>
                      <a:pt x="528" y="124"/>
                      <a:pt x="465" y="93"/>
                    </a:cubicBezTo>
                    <a:cubicBezTo>
                      <a:pt x="434" y="31"/>
                      <a:pt x="341"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 name="Grupp 221">
            <a:extLst>
              <a:ext uri="{FF2B5EF4-FFF2-40B4-BE49-F238E27FC236}">
                <a16:creationId xmlns:a16="http://schemas.microsoft.com/office/drawing/2014/main" id="{8410C227-2156-4661-A7A9-58023CBC11EC}"/>
              </a:ext>
            </a:extLst>
          </p:cNvPr>
          <p:cNvGrpSpPr/>
          <p:nvPr/>
        </p:nvGrpSpPr>
        <p:grpSpPr>
          <a:xfrm>
            <a:off x="7097263" y="3357473"/>
            <a:ext cx="1935300" cy="2610249"/>
            <a:chOff x="7097263" y="3357473"/>
            <a:chExt cx="1935300" cy="2610249"/>
          </a:xfrm>
        </p:grpSpPr>
        <p:cxnSp>
          <p:nvCxnSpPr>
            <p:cNvPr id="133" name="Google Shape;261;p28">
              <a:extLst>
                <a:ext uri="{FF2B5EF4-FFF2-40B4-BE49-F238E27FC236}">
                  <a16:creationId xmlns:a16="http://schemas.microsoft.com/office/drawing/2014/main" id="{18603F7F-DA40-440B-9E3B-20F686CA09B5}"/>
                </a:ext>
              </a:extLst>
            </p:cNvPr>
            <p:cNvCxnSpPr>
              <a:cxnSpLocks/>
            </p:cNvCxnSpPr>
            <p:nvPr/>
          </p:nvCxnSpPr>
          <p:spPr>
            <a:xfrm>
              <a:off x="7967608" y="4005064"/>
              <a:ext cx="0" cy="559091"/>
            </a:xfrm>
            <a:prstGeom prst="straightConnector1">
              <a:avLst/>
            </a:prstGeom>
            <a:noFill/>
            <a:ln w="19050" cap="flat" cmpd="sng">
              <a:solidFill>
                <a:schemeClr val="dk1"/>
              </a:solidFill>
              <a:prstDash val="dot"/>
              <a:round/>
              <a:headEnd type="none" w="med" len="med"/>
              <a:tailEnd type="none" w="med" len="med"/>
            </a:ln>
          </p:spPr>
        </p:cxnSp>
        <p:sp>
          <p:nvSpPr>
            <p:cNvPr id="20" name="Google Shape;271;p28">
              <a:extLst>
                <a:ext uri="{FF2B5EF4-FFF2-40B4-BE49-F238E27FC236}">
                  <a16:creationId xmlns:a16="http://schemas.microsoft.com/office/drawing/2014/main" id="{69AA65F0-AE12-4D4C-9547-F8D4824EB734}"/>
                </a:ext>
              </a:extLst>
            </p:cNvPr>
            <p:cNvSpPr/>
            <p:nvPr/>
          </p:nvSpPr>
          <p:spPr>
            <a:xfrm>
              <a:off x="7097263" y="4402972"/>
              <a:ext cx="1935300" cy="156475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2;p28">
              <a:extLst>
                <a:ext uri="{FF2B5EF4-FFF2-40B4-BE49-F238E27FC236}">
                  <a16:creationId xmlns:a16="http://schemas.microsoft.com/office/drawing/2014/main" id="{DFC249B7-4023-4AFD-BF5A-58D0F52C0561}"/>
                </a:ext>
              </a:extLst>
            </p:cNvPr>
            <p:cNvSpPr/>
            <p:nvPr/>
          </p:nvSpPr>
          <p:spPr>
            <a:xfrm>
              <a:off x="7597628" y="3357473"/>
              <a:ext cx="643500" cy="667369"/>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3;p28">
              <a:extLst>
                <a:ext uri="{FF2B5EF4-FFF2-40B4-BE49-F238E27FC236}">
                  <a16:creationId xmlns:a16="http://schemas.microsoft.com/office/drawing/2014/main" id="{9BF895B5-01E8-48F6-9648-49F33946CB49}"/>
                </a:ext>
              </a:extLst>
            </p:cNvPr>
            <p:cNvSpPr txBox="1"/>
            <p:nvPr/>
          </p:nvSpPr>
          <p:spPr>
            <a:xfrm>
              <a:off x="7195537" y="4524112"/>
              <a:ext cx="1782600" cy="34815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Arial Nova Light" panose="020B0304020202020204" pitchFamily="34" charset="0"/>
                  <a:ea typeface="Fira Sans Extra Condensed SemiBold"/>
                  <a:cs typeface="Fira Sans Extra Condensed SemiBold"/>
                  <a:sym typeface="Fira Sans Extra Condensed SemiBold"/>
                </a:rPr>
                <a:t>Projekt avslutas</a:t>
              </a:r>
              <a:endParaRPr sz="1600">
                <a:solidFill>
                  <a:srgbClr val="000000"/>
                </a:solidFill>
                <a:latin typeface="Arial Nova Light" panose="020B0304020202020204" pitchFamily="34" charset="0"/>
                <a:ea typeface="Fira Sans Extra Condensed SemiBold"/>
                <a:cs typeface="Fira Sans Extra Condensed SemiBold"/>
                <a:sym typeface="Fira Sans Extra Condensed SemiBold"/>
              </a:endParaRPr>
            </a:p>
          </p:txBody>
        </p:sp>
        <p:sp>
          <p:nvSpPr>
            <p:cNvPr id="23" name="Google Shape;274;p28">
              <a:extLst>
                <a:ext uri="{FF2B5EF4-FFF2-40B4-BE49-F238E27FC236}">
                  <a16:creationId xmlns:a16="http://schemas.microsoft.com/office/drawing/2014/main" id="{A5905823-0D06-436D-8DA6-3B0B70769225}"/>
                </a:ext>
              </a:extLst>
            </p:cNvPr>
            <p:cNvSpPr txBox="1"/>
            <p:nvPr/>
          </p:nvSpPr>
          <p:spPr>
            <a:xfrm>
              <a:off x="7224586" y="4892494"/>
              <a:ext cx="1782600" cy="5027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n-lt"/>
                  <a:ea typeface="Roboto"/>
                  <a:cs typeface="Roboto"/>
                  <a:sym typeface="Roboto"/>
                </a:rPr>
                <a:t>Projekt ska </a:t>
              </a:r>
              <a:r>
                <a:rPr lang="en" sz="1200" err="1">
                  <a:latin typeface="+mn-lt"/>
                  <a:ea typeface="Roboto"/>
                  <a:cs typeface="Roboto"/>
                  <a:sym typeface="Roboto"/>
                </a:rPr>
                <a:t>vara</a:t>
              </a:r>
              <a:r>
                <a:rPr lang="en" sz="1200">
                  <a:latin typeface="+mn-lt"/>
                  <a:ea typeface="Roboto"/>
                  <a:cs typeface="Roboto"/>
                  <a:sym typeface="Roboto"/>
                </a:rPr>
                <a:t> </a:t>
              </a:r>
              <a:r>
                <a:rPr lang="en" sz="1200" err="1">
                  <a:latin typeface="+mn-lt"/>
                  <a:ea typeface="Roboto"/>
                  <a:cs typeface="Roboto"/>
                  <a:sym typeface="Roboto"/>
                </a:rPr>
                <a:t>klart</a:t>
              </a:r>
              <a:r>
                <a:rPr lang="en" sz="1200">
                  <a:latin typeface="+mn-lt"/>
                  <a:ea typeface="Roboto"/>
                  <a:cs typeface="Roboto"/>
                  <a:sym typeface="Roboto"/>
                </a:rPr>
                <a:t> </a:t>
              </a:r>
              <a:r>
                <a:rPr lang="en" sz="1200" err="1">
                  <a:latin typeface="+mn-lt"/>
                  <a:ea typeface="Roboto"/>
                  <a:cs typeface="Roboto"/>
                  <a:sym typeface="Roboto"/>
                </a:rPr>
                <a:t>och</a:t>
              </a:r>
              <a:r>
                <a:rPr lang="en" sz="1200">
                  <a:latin typeface="+mn-lt"/>
                  <a:ea typeface="Roboto"/>
                  <a:cs typeface="Roboto"/>
                  <a:sym typeface="Roboto"/>
                </a:rPr>
                <a:t> </a:t>
              </a:r>
              <a:r>
                <a:rPr lang="en" sz="1200" err="1">
                  <a:latin typeface="+mn-lt"/>
                  <a:ea typeface="Roboto"/>
                  <a:cs typeface="Roboto"/>
                  <a:sym typeface="Roboto"/>
                </a:rPr>
                <a:t>slutrapporterat</a:t>
              </a:r>
              <a:r>
                <a:rPr lang="en" sz="1200">
                  <a:latin typeface="+mn-lt"/>
                  <a:ea typeface="Roboto"/>
                  <a:cs typeface="Roboto"/>
                  <a:sym typeface="Roboto"/>
                </a:rPr>
                <a:t> </a:t>
              </a:r>
              <a:br>
                <a:rPr lang="en" sz="1200">
                  <a:latin typeface="+mn-lt"/>
                  <a:ea typeface="Roboto"/>
                  <a:cs typeface="Roboto"/>
                </a:rPr>
              </a:br>
              <a:r>
                <a:rPr lang="en" sz="1200" b="1">
                  <a:latin typeface="+mn-lt"/>
                  <a:ea typeface="Roboto"/>
                  <a:cs typeface="Roboto"/>
                  <a:sym typeface="Roboto"/>
                </a:rPr>
                <a:t>30 </a:t>
              </a:r>
              <a:r>
                <a:rPr lang="en" sz="1200" b="1" err="1">
                  <a:latin typeface="+mn-lt"/>
                  <a:ea typeface="Roboto"/>
                  <a:cs typeface="Roboto"/>
                  <a:sym typeface="Roboto"/>
                </a:rPr>
                <a:t>september</a:t>
              </a:r>
              <a:r>
                <a:rPr lang="en" sz="1200" b="1">
                  <a:latin typeface="+mn-lt"/>
                  <a:ea typeface="Roboto"/>
                  <a:cs typeface="Roboto"/>
                  <a:sym typeface="Roboto"/>
                </a:rPr>
                <a:t>, 2023</a:t>
              </a:r>
              <a:endParaRPr sz="1200" b="1">
                <a:solidFill>
                  <a:srgbClr val="000000"/>
                </a:solidFill>
                <a:latin typeface="+mn-lt"/>
                <a:ea typeface="Roboto"/>
                <a:cs typeface="Roboto"/>
                <a:sym typeface="Roboto"/>
              </a:endParaRPr>
            </a:p>
          </p:txBody>
        </p:sp>
        <p:grpSp>
          <p:nvGrpSpPr>
            <p:cNvPr id="178" name="Google Shape;2705;p58">
              <a:extLst>
                <a:ext uri="{FF2B5EF4-FFF2-40B4-BE49-F238E27FC236}">
                  <a16:creationId xmlns:a16="http://schemas.microsoft.com/office/drawing/2014/main" id="{4C16C94C-1277-4956-9F69-8DB92D8D7E42}"/>
                </a:ext>
              </a:extLst>
            </p:cNvPr>
            <p:cNvGrpSpPr/>
            <p:nvPr/>
          </p:nvGrpSpPr>
          <p:grpSpPr>
            <a:xfrm>
              <a:off x="7737099" y="3518897"/>
              <a:ext cx="401608" cy="317071"/>
              <a:chOff x="2516313" y="2284325"/>
              <a:chExt cx="348225" cy="274925"/>
            </a:xfrm>
          </p:grpSpPr>
          <p:sp>
            <p:nvSpPr>
              <p:cNvPr id="179" name="Google Shape;2706;p58">
                <a:extLst>
                  <a:ext uri="{FF2B5EF4-FFF2-40B4-BE49-F238E27FC236}">
                    <a16:creationId xmlns:a16="http://schemas.microsoft.com/office/drawing/2014/main" id="{7A3809DF-F376-424E-BC65-11CFA5B2B747}"/>
                  </a:ext>
                </a:extLst>
              </p:cNvPr>
              <p:cNvSpPr/>
              <p:nvPr/>
            </p:nvSpPr>
            <p:spPr>
              <a:xfrm>
                <a:off x="2724913" y="2368250"/>
                <a:ext cx="133425" cy="152025"/>
              </a:xfrm>
              <a:custGeom>
                <a:avLst/>
                <a:gdLst/>
                <a:ahLst/>
                <a:cxnLst/>
                <a:rect l="l" t="t" r="r" b="b"/>
                <a:pathLst>
                  <a:path w="5337" h="6081" extrusionOk="0">
                    <a:moveTo>
                      <a:pt x="1" y="1"/>
                    </a:moveTo>
                    <a:lnTo>
                      <a:pt x="1" y="6081"/>
                    </a:lnTo>
                    <a:lnTo>
                      <a:pt x="5336" y="6081"/>
                    </a:lnTo>
                    <a:lnTo>
                      <a:pt x="5336" y="2544"/>
                    </a:lnTo>
                    <a:lnTo>
                      <a:pt x="2793" y="1"/>
                    </a:ln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07;p58">
                <a:extLst>
                  <a:ext uri="{FF2B5EF4-FFF2-40B4-BE49-F238E27FC236}">
                    <a16:creationId xmlns:a16="http://schemas.microsoft.com/office/drawing/2014/main" id="{86D06167-9521-4A56-9423-880FD44294DC}"/>
                  </a:ext>
                </a:extLst>
              </p:cNvPr>
              <p:cNvSpPr/>
              <p:nvPr/>
            </p:nvSpPr>
            <p:spPr>
              <a:xfrm>
                <a:off x="2762913" y="2367475"/>
                <a:ext cx="95425" cy="92325"/>
              </a:xfrm>
              <a:custGeom>
                <a:avLst/>
                <a:gdLst/>
                <a:ahLst/>
                <a:cxnLst/>
                <a:rect l="l" t="t" r="r" b="b"/>
                <a:pathLst>
                  <a:path w="3817" h="3693" extrusionOk="0">
                    <a:moveTo>
                      <a:pt x="1" y="1"/>
                    </a:moveTo>
                    <a:lnTo>
                      <a:pt x="1" y="3692"/>
                    </a:lnTo>
                    <a:lnTo>
                      <a:pt x="3816" y="3692"/>
                    </a:lnTo>
                    <a:lnTo>
                      <a:pt x="3816" y="2544"/>
                    </a:lnTo>
                    <a:lnTo>
                      <a:pt x="12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08;p58">
                <a:extLst>
                  <a:ext uri="{FF2B5EF4-FFF2-40B4-BE49-F238E27FC236}">
                    <a16:creationId xmlns:a16="http://schemas.microsoft.com/office/drawing/2014/main" id="{38BFDFB9-9345-41CF-93F8-FE38B05AF489}"/>
                  </a:ext>
                </a:extLst>
              </p:cNvPr>
              <p:cNvSpPr/>
              <p:nvPr/>
            </p:nvSpPr>
            <p:spPr>
              <a:xfrm>
                <a:off x="2522513" y="2487675"/>
                <a:ext cx="202425" cy="32600"/>
              </a:xfrm>
              <a:custGeom>
                <a:avLst/>
                <a:gdLst/>
                <a:ahLst/>
                <a:cxnLst/>
                <a:rect l="l" t="t" r="r" b="b"/>
                <a:pathLst>
                  <a:path w="8097" h="1304" extrusionOk="0">
                    <a:moveTo>
                      <a:pt x="1" y="1"/>
                    </a:moveTo>
                    <a:lnTo>
                      <a:pt x="1" y="1304"/>
                    </a:lnTo>
                    <a:lnTo>
                      <a:pt x="8097" y="1304"/>
                    </a:lnTo>
                    <a:lnTo>
                      <a:pt x="8097" y="1"/>
                    </a:lnTo>
                    <a:close/>
                  </a:path>
                </a:pathLst>
              </a:custGeom>
              <a:solidFill>
                <a:srgbClr val="79B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09;p58">
                <a:extLst>
                  <a:ext uri="{FF2B5EF4-FFF2-40B4-BE49-F238E27FC236}">
                    <a16:creationId xmlns:a16="http://schemas.microsoft.com/office/drawing/2014/main" id="{754EB7E9-1D53-41AD-873A-514F87A2CC54}"/>
                  </a:ext>
                </a:extLst>
              </p:cNvPr>
              <p:cNvSpPr/>
              <p:nvPr/>
            </p:nvSpPr>
            <p:spPr>
              <a:xfrm>
                <a:off x="2522513" y="2290700"/>
                <a:ext cx="202425" cy="197000"/>
              </a:xfrm>
              <a:custGeom>
                <a:avLst/>
                <a:gdLst/>
                <a:ahLst/>
                <a:cxnLst/>
                <a:rect l="l" t="t" r="r" b="b"/>
                <a:pathLst>
                  <a:path w="8097" h="7880" extrusionOk="0">
                    <a:moveTo>
                      <a:pt x="1" y="1"/>
                    </a:moveTo>
                    <a:lnTo>
                      <a:pt x="1" y="7880"/>
                    </a:lnTo>
                    <a:lnTo>
                      <a:pt x="8097" y="7880"/>
                    </a:lnTo>
                    <a:lnTo>
                      <a:pt x="8097" y="1"/>
                    </a:lnTo>
                    <a:close/>
                  </a:path>
                </a:pathLst>
              </a:custGeom>
              <a:solidFill>
                <a:srgbClr val="91DE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10;p58">
                <a:extLst>
                  <a:ext uri="{FF2B5EF4-FFF2-40B4-BE49-F238E27FC236}">
                    <a16:creationId xmlns:a16="http://schemas.microsoft.com/office/drawing/2014/main" id="{6B94770C-87CA-4949-8D0D-3539C61C5613}"/>
                  </a:ext>
                </a:extLst>
              </p:cNvPr>
              <p:cNvSpPr/>
              <p:nvPr/>
            </p:nvSpPr>
            <p:spPr>
              <a:xfrm>
                <a:off x="2742763" y="2487650"/>
                <a:ext cx="76800" cy="65225"/>
              </a:xfrm>
              <a:custGeom>
                <a:avLst/>
                <a:gdLst/>
                <a:ahLst/>
                <a:cxnLst/>
                <a:rect l="l" t="t" r="r" b="b"/>
                <a:pathLst>
                  <a:path w="3072" h="2609" extrusionOk="0">
                    <a:moveTo>
                      <a:pt x="1822" y="1"/>
                    </a:moveTo>
                    <a:cubicBezTo>
                      <a:pt x="1804" y="1"/>
                      <a:pt x="1786" y="1"/>
                      <a:pt x="1768" y="2"/>
                    </a:cubicBezTo>
                    <a:cubicBezTo>
                      <a:pt x="590" y="2"/>
                      <a:pt x="0" y="1398"/>
                      <a:pt x="838" y="2235"/>
                    </a:cubicBezTo>
                    <a:cubicBezTo>
                      <a:pt x="1095" y="2493"/>
                      <a:pt x="1416" y="2608"/>
                      <a:pt x="1734" y="2608"/>
                    </a:cubicBezTo>
                    <a:cubicBezTo>
                      <a:pt x="2410" y="2608"/>
                      <a:pt x="3071" y="2086"/>
                      <a:pt x="3071" y="1305"/>
                    </a:cubicBezTo>
                    <a:cubicBezTo>
                      <a:pt x="3071" y="579"/>
                      <a:pt x="2511" y="1"/>
                      <a:pt x="1822" y="1"/>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11;p58">
                <a:extLst>
                  <a:ext uri="{FF2B5EF4-FFF2-40B4-BE49-F238E27FC236}">
                    <a16:creationId xmlns:a16="http://schemas.microsoft.com/office/drawing/2014/main" id="{F81C5093-46A1-489E-A7A4-27589272756E}"/>
                  </a:ext>
                </a:extLst>
              </p:cNvPr>
              <p:cNvSpPr/>
              <p:nvPr/>
            </p:nvSpPr>
            <p:spPr>
              <a:xfrm>
                <a:off x="2562513" y="2487150"/>
                <a:ext cx="73250" cy="65900"/>
              </a:xfrm>
              <a:custGeom>
                <a:avLst/>
                <a:gdLst/>
                <a:ahLst/>
                <a:cxnLst/>
                <a:rect l="l" t="t" r="r" b="b"/>
                <a:pathLst>
                  <a:path w="2930" h="2636" extrusionOk="0">
                    <a:moveTo>
                      <a:pt x="1618" y="0"/>
                    </a:moveTo>
                    <a:cubicBezTo>
                      <a:pt x="774" y="0"/>
                      <a:pt x="1" y="869"/>
                      <a:pt x="386" y="1821"/>
                    </a:cubicBezTo>
                    <a:cubicBezTo>
                      <a:pt x="621" y="2381"/>
                      <a:pt x="1107" y="2635"/>
                      <a:pt x="1592" y="2635"/>
                    </a:cubicBezTo>
                    <a:cubicBezTo>
                      <a:pt x="2262" y="2635"/>
                      <a:pt x="2930" y="2152"/>
                      <a:pt x="2930" y="1325"/>
                    </a:cubicBezTo>
                    <a:cubicBezTo>
                      <a:pt x="2930" y="983"/>
                      <a:pt x="2774" y="642"/>
                      <a:pt x="2526" y="394"/>
                    </a:cubicBezTo>
                    <a:cubicBezTo>
                      <a:pt x="2251" y="118"/>
                      <a:pt x="1930" y="0"/>
                      <a:pt x="1618" y="0"/>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12;p58">
                <a:extLst>
                  <a:ext uri="{FF2B5EF4-FFF2-40B4-BE49-F238E27FC236}">
                    <a16:creationId xmlns:a16="http://schemas.microsoft.com/office/drawing/2014/main" id="{E5CCB7C1-18E8-4C39-A879-22617FC08648}"/>
                  </a:ext>
                </a:extLst>
              </p:cNvPr>
              <p:cNvSpPr/>
              <p:nvPr/>
            </p:nvSpPr>
            <p:spPr>
              <a:xfrm>
                <a:off x="2831163" y="2459775"/>
                <a:ext cx="27175" cy="27925"/>
              </a:xfrm>
              <a:custGeom>
                <a:avLst/>
                <a:gdLst/>
                <a:ahLst/>
                <a:cxnLst/>
                <a:rect l="l" t="t" r="r" b="b"/>
                <a:pathLst>
                  <a:path w="1087" h="1117" extrusionOk="0">
                    <a:moveTo>
                      <a:pt x="0" y="0"/>
                    </a:moveTo>
                    <a:lnTo>
                      <a:pt x="0" y="620"/>
                    </a:lnTo>
                    <a:cubicBezTo>
                      <a:pt x="0" y="869"/>
                      <a:pt x="218" y="1086"/>
                      <a:pt x="497" y="1086"/>
                    </a:cubicBezTo>
                    <a:lnTo>
                      <a:pt x="466" y="1117"/>
                    </a:lnTo>
                    <a:lnTo>
                      <a:pt x="1086" y="1117"/>
                    </a:lnTo>
                    <a:lnTo>
                      <a:pt x="1086" y="0"/>
                    </a:lnTo>
                    <a:close/>
                  </a:path>
                </a:pathLst>
              </a:custGeom>
              <a:solidFill>
                <a:srgbClr val="F57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13;p58">
                <a:extLst>
                  <a:ext uri="{FF2B5EF4-FFF2-40B4-BE49-F238E27FC236}">
                    <a16:creationId xmlns:a16="http://schemas.microsoft.com/office/drawing/2014/main" id="{42C3F0B7-A4F6-46F1-AD94-4C463661E8FA}"/>
                  </a:ext>
                </a:extLst>
              </p:cNvPr>
              <p:cNvSpPr/>
              <p:nvPr/>
            </p:nvSpPr>
            <p:spPr>
              <a:xfrm>
                <a:off x="2541138" y="2327150"/>
                <a:ext cx="145025" cy="124300"/>
              </a:xfrm>
              <a:custGeom>
                <a:avLst/>
                <a:gdLst/>
                <a:ahLst/>
                <a:cxnLst/>
                <a:rect l="l" t="t" r="r" b="b"/>
                <a:pathLst>
                  <a:path w="5801" h="4972" extrusionOk="0">
                    <a:moveTo>
                      <a:pt x="3319" y="1"/>
                    </a:moveTo>
                    <a:cubicBezTo>
                      <a:pt x="1086" y="1"/>
                      <a:pt x="0" y="2668"/>
                      <a:pt x="1551" y="4250"/>
                    </a:cubicBezTo>
                    <a:cubicBezTo>
                      <a:pt x="2049" y="4749"/>
                      <a:pt x="2663" y="4972"/>
                      <a:pt x="3268" y="4972"/>
                    </a:cubicBezTo>
                    <a:cubicBezTo>
                      <a:pt x="4544" y="4972"/>
                      <a:pt x="5780" y="3977"/>
                      <a:pt x="5801" y="2482"/>
                    </a:cubicBezTo>
                    <a:cubicBezTo>
                      <a:pt x="5801" y="1118"/>
                      <a:pt x="4684" y="1"/>
                      <a:pt x="3319" y="1"/>
                    </a:cubicBez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14;p58">
                <a:extLst>
                  <a:ext uri="{FF2B5EF4-FFF2-40B4-BE49-F238E27FC236}">
                    <a16:creationId xmlns:a16="http://schemas.microsoft.com/office/drawing/2014/main" id="{0DEEC681-745F-4229-9F40-04549E448EF7}"/>
                  </a:ext>
                </a:extLst>
              </p:cNvPr>
              <p:cNvSpPr/>
              <p:nvPr/>
            </p:nvSpPr>
            <p:spPr>
              <a:xfrm>
                <a:off x="2777663" y="2513275"/>
                <a:ext cx="16300" cy="13975"/>
              </a:xfrm>
              <a:custGeom>
                <a:avLst/>
                <a:gdLst/>
                <a:ahLst/>
                <a:cxnLst/>
                <a:rect l="l" t="t" r="r" b="b"/>
                <a:pathLst>
                  <a:path w="652" h="559" extrusionOk="0">
                    <a:moveTo>
                      <a:pt x="372" y="0"/>
                    </a:moveTo>
                    <a:cubicBezTo>
                      <a:pt x="279" y="0"/>
                      <a:pt x="217" y="31"/>
                      <a:pt x="155" y="93"/>
                    </a:cubicBezTo>
                    <a:cubicBezTo>
                      <a:pt x="0" y="249"/>
                      <a:pt x="124" y="528"/>
                      <a:pt x="372" y="559"/>
                    </a:cubicBezTo>
                    <a:cubicBezTo>
                      <a:pt x="434" y="559"/>
                      <a:pt x="496" y="528"/>
                      <a:pt x="558" y="466"/>
                    </a:cubicBezTo>
                    <a:cubicBezTo>
                      <a:pt x="651" y="342"/>
                      <a:pt x="651" y="187"/>
                      <a:pt x="558" y="62"/>
                    </a:cubicBezTo>
                    <a:cubicBezTo>
                      <a:pt x="496" y="31"/>
                      <a:pt x="434" y="0"/>
                      <a:pt x="3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15;p58">
                <a:extLst>
                  <a:ext uri="{FF2B5EF4-FFF2-40B4-BE49-F238E27FC236}">
                    <a16:creationId xmlns:a16="http://schemas.microsoft.com/office/drawing/2014/main" id="{E6358032-BD54-4595-99DB-7569ACC56BD7}"/>
                  </a:ext>
                </a:extLst>
              </p:cNvPr>
              <p:cNvSpPr/>
              <p:nvPr/>
            </p:nvSpPr>
            <p:spPr>
              <a:xfrm>
                <a:off x="2593863" y="2513275"/>
                <a:ext cx="17850" cy="13400"/>
              </a:xfrm>
              <a:custGeom>
                <a:avLst/>
                <a:gdLst/>
                <a:ahLst/>
                <a:cxnLst/>
                <a:rect l="l" t="t" r="r" b="b"/>
                <a:pathLst>
                  <a:path w="714" h="536" extrusionOk="0">
                    <a:moveTo>
                      <a:pt x="342" y="0"/>
                    </a:moveTo>
                    <a:cubicBezTo>
                      <a:pt x="125" y="0"/>
                      <a:pt x="0" y="280"/>
                      <a:pt x="156" y="466"/>
                    </a:cubicBezTo>
                    <a:cubicBezTo>
                      <a:pt x="218" y="512"/>
                      <a:pt x="287" y="535"/>
                      <a:pt x="357" y="535"/>
                    </a:cubicBezTo>
                    <a:cubicBezTo>
                      <a:pt x="427" y="535"/>
                      <a:pt x="497" y="512"/>
                      <a:pt x="559" y="466"/>
                    </a:cubicBezTo>
                    <a:cubicBezTo>
                      <a:pt x="714" y="280"/>
                      <a:pt x="590" y="0"/>
                      <a:pt x="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16;p58">
                <a:extLst>
                  <a:ext uri="{FF2B5EF4-FFF2-40B4-BE49-F238E27FC236}">
                    <a16:creationId xmlns:a16="http://schemas.microsoft.com/office/drawing/2014/main" id="{903A559C-8F96-42A2-BF1A-C4FB970B5F1B}"/>
                  </a:ext>
                </a:extLst>
              </p:cNvPr>
              <p:cNvSpPr/>
              <p:nvPr/>
            </p:nvSpPr>
            <p:spPr>
              <a:xfrm>
                <a:off x="2516313" y="2284500"/>
                <a:ext cx="348225" cy="274750"/>
              </a:xfrm>
              <a:custGeom>
                <a:avLst/>
                <a:gdLst/>
                <a:ahLst/>
                <a:cxnLst/>
                <a:rect l="l" t="t" r="r" b="b"/>
                <a:pathLst>
                  <a:path w="13929" h="10990" extrusionOk="0">
                    <a:moveTo>
                      <a:pt x="11043" y="3599"/>
                    </a:moveTo>
                    <a:lnTo>
                      <a:pt x="11509" y="4095"/>
                    </a:lnTo>
                    <a:lnTo>
                      <a:pt x="10144" y="5491"/>
                    </a:lnTo>
                    <a:lnTo>
                      <a:pt x="10144" y="3599"/>
                    </a:lnTo>
                    <a:close/>
                    <a:moveTo>
                      <a:pt x="11912" y="4499"/>
                    </a:moveTo>
                    <a:lnTo>
                      <a:pt x="12470" y="5057"/>
                    </a:lnTo>
                    <a:lnTo>
                      <a:pt x="10795" y="6763"/>
                    </a:lnTo>
                    <a:lnTo>
                      <a:pt x="10144" y="6763"/>
                    </a:lnTo>
                    <a:lnTo>
                      <a:pt x="10144" y="6267"/>
                    </a:lnTo>
                    <a:lnTo>
                      <a:pt x="11912" y="4499"/>
                    </a:lnTo>
                    <a:close/>
                    <a:moveTo>
                      <a:pt x="12874" y="5460"/>
                    </a:moveTo>
                    <a:lnTo>
                      <a:pt x="13401" y="5987"/>
                    </a:lnTo>
                    <a:lnTo>
                      <a:pt x="13401" y="6763"/>
                    </a:lnTo>
                    <a:lnTo>
                      <a:pt x="11571" y="6763"/>
                    </a:lnTo>
                    <a:lnTo>
                      <a:pt x="12874" y="5460"/>
                    </a:lnTo>
                    <a:close/>
                    <a:moveTo>
                      <a:pt x="13401" y="7290"/>
                    </a:moveTo>
                    <a:lnTo>
                      <a:pt x="13401" y="7849"/>
                    </a:lnTo>
                    <a:lnTo>
                      <a:pt x="13060" y="7849"/>
                    </a:lnTo>
                    <a:cubicBezTo>
                      <a:pt x="12936" y="7849"/>
                      <a:pt x="12843" y="7756"/>
                      <a:pt x="12843" y="7631"/>
                    </a:cubicBezTo>
                    <a:lnTo>
                      <a:pt x="12843" y="7290"/>
                    </a:lnTo>
                    <a:close/>
                    <a:moveTo>
                      <a:pt x="2265" y="8376"/>
                    </a:moveTo>
                    <a:cubicBezTo>
                      <a:pt x="2079" y="8593"/>
                      <a:pt x="1955" y="8841"/>
                      <a:pt x="1893" y="9151"/>
                    </a:cubicBezTo>
                    <a:lnTo>
                      <a:pt x="528" y="9151"/>
                    </a:lnTo>
                    <a:lnTo>
                      <a:pt x="528" y="8376"/>
                    </a:lnTo>
                    <a:close/>
                    <a:moveTo>
                      <a:pt x="8066" y="8376"/>
                    </a:moveTo>
                    <a:lnTo>
                      <a:pt x="8066" y="9151"/>
                    </a:lnTo>
                    <a:lnTo>
                      <a:pt x="5026" y="9151"/>
                    </a:lnTo>
                    <a:cubicBezTo>
                      <a:pt x="4964" y="8841"/>
                      <a:pt x="4840" y="8593"/>
                      <a:pt x="4653" y="8376"/>
                    </a:cubicBezTo>
                    <a:close/>
                    <a:moveTo>
                      <a:pt x="9586" y="3599"/>
                    </a:moveTo>
                    <a:lnTo>
                      <a:pt x="9586" y="7011"/>
                    </a:lnTo>
                    <a:cubicBezTo>
                      <a:pt x="9586" y="7166"/>
                      <a:pt x="9710" y="7290"/>
                      <a:pt x="9865" y="7290"/>
                    </a:cubicBezTo>
                    <a:lnTo>
                      <a:pt x="12315" y="7290"/>
                    </a:lnTo>
                    <a:lnTo>
                      <a:pt x="12315" y="7631"/>
                    </a:lnTo>
                    <a:cubicBezTo>
                      <a:pt x="12315" y="8035"/>
                      <a:pt x="12656" y="8376"/>
                      <a:pt x="13091" y="8407"/>
                    </a:cubicBezTo>
                    <a:lnTo>
                      <a:pt x="13401" y="8407"/>
                    </a:lnTo>
                    <a:lnTo>
                      <a:pt x="13401" y="9182"/>
                    </a:lnTo>
                    <a:lnTo>
                      <a:pt x="12377" y="9120"/>
                    </a:lnTo>
                    <a:cubicBezTo>
                      <a:pt x="12207" y="8283"/>
                      <a:pt x="11516" y="7864"/>
                      <a:pt x="10826" y="7864"/>
                    </a:cubicBezTo>
                    <a:cubicBezTo>
                      <a:pt x="10136" y="7864"/>
                      <a:pt x="9446" y="8283"/>
                      <a:pt x="9275" y="9120"/>
                    </a:cubicBezTo>
                    <a:lnTo>
                      <a:pt x="8624" y="9120"/>
                    </a:lnTo>
                    <a:lnTo>
                      <a:pt x="8624" y="3599"/>
                    </a:lnTo>
                    <a:close/>
                    <a:moveTo>
                      <a:pt x="3450" y="8365"/>
                    </a:moveTo>
                    <a:cubicBezTo>
                      <a:pt x="3984" y="8365"/>
                      <a:pt x="4498" y="8768"/>
                      <a:pt x="4498" y="9400"/>
                    </a:cubicBezTo>
                    <a:cubicBezTo>
                      <a:pt x="4498" y="9989"/>
                      <a:pt x="4033" y="10454"/>
                      <a:pt x="3444" y="10454"/>
                    </a:cubicBezTo>
                    <a:cubicBezTo>
                      <a:pt x="2544" y="10423"/>
                      <a:pt x="2079" y="9307"/>
                      <a:pt x="2730" y="8655"/>
                    </a:cubicBezTo>
                    <a:cubicBezTo>
                      <a:pt x="2940" y="8456"/>
                      <a:pt x="3197" y="8365"/>
                      <a:pt x="3450" y="8365"/>
                    </a:cubicBezTo>
                    <a:close/>
                    <a:moveTo>
                      <a:pt x="10821" y="8375"/>
                    </a:moveTo>
                    <a:cubicBezTo>
                      <a:pt x="11348" y="8375"/>
                      <a:pt x="11850" y="8776"/>
                      <a:pt x="11850" y="9400"/>
                    </a:cubicBezTo>
                    <a:cubicBezTo>
                      <a:pt x="11850" y="9989"/>
                      <a:pt x="11385" y="10423"/>
                      <a:pt x="10826" y="10454"/>
                    </a:cubicBezTo>
                    <a:cubicBezTo>
                      <a:pt x="9896" y="10454"/>
                      <a:pt x="9430" y="9338"/>
                      <a:pt x="10082" y="8686"/>
                    </a:cubicBezTo>
                    <a:cubicBezTo>
                      <a:pt x="10296" y="8472"/>
                      <a:pt x="10562" y="8375"/>
                      <a:pt x="10821" y="8375"/>
                    </a:cubicBezTo>
                    <a:close/>
                    <a:moveTo>
                      <a:pt x="249" y="1"/>
                    </a:moveTo>
                    <a:cubicBezTo>
                      <a:pt x="125" y="1"/>
                      <a:pt x="1" y="125"/>
                      <a:pt x="1" y="249"/>
                    </a:cubicBezTo>
                    <a:lnTo>
                      <a:pt x="1" y="9431"/>
                    </a:lnTo>
                    <a:cubicBezTo>
                      <a:pt x="1" y="9586"/>
                      <a:pt x="125" y="9679"/>
                      <a:pt x="249" y="9710"/>
                    </a:cubicBezTo>
                    <a:lnTo>
                      <a:pt x="1893" y="9710"/>
                    </a:lnTo>
                    <a:cubicBezTo>
                      <a:pt x="2063" y="10563"/>
                      <a:pt x="2761" y="10989"/>
                      <a:pt x="3455" y="10989"/>
                    </a:cubicBezTo>
                    <a:cubicBezTo>
                      <a:pt x="4149" y="10989"/>
                      <a:pt x="4840" y="10563"/>
                      <a:pt x="4995" y="9710"/>
                    </a:cubicBezTo>
                    <a:lnTo>
                      <a:pt x="9244" y="9710"/>
                    </a:lnTo>
                    <a:cubicBezTo>
                      <a:pt x="9399" y="10563"/>
                      <a:pt x="10097" y="10989"/>
                      <a:pt x="10795" y="10989"/>
                    </a:cubicBezTo>
                    <a:cubicBezTo>
                      <a:pt x="11493" y="10989"/>
                      <a:pt x="12191" y="10563"/>
                      <a:pt x="12346" y="9710"/>
                    </a:cubicBezTo>
                    <a:lnTo>
                      <a:pt x="13649" y="9710"/>
                    </a:lnTo>
                    <a:cubicBezTo>
                      <a:pt x="13804" y="9710"/>
                      <a:pt x="13928" y="9586"/>
                      <a:pt x="13928" y="9431"/>
                    </a:cubicBezTo>
                    <a:lnTo>
                      <a:pt x="13928" y="5894"/>
                    </a:lnTo>
                    <a:cubicBezTo>
                      <a:pt x="13928" y="5801"/>
                      <a:pt x="13897" y="5739"/>
                      <a:pt x="13835" y="5677"/>
                    </a:cubicBezTo>
                    <a:lnTo>
                      <a:pt x="13866" y="5677"/>
                    </a:lnTo>
                    <a:lnTo>
                      <a:pt x="11323" y="3134"/>
                    </a:lnTo>
                    <a:cubicBezTo>
                      <a:pt x="11292" y="3072"/>
                      <a:pt x="11199" y="3041"/>
                      <a:pt x="11137" y="3041"/>
                    </a:cubicBezTo>
                    <a:lnTo>
                      <a:pt x="8593" y="3041"/>
                    </a:lnTo>
                    <a:lnTo>
                      <a:pt x="8593" y="249"/>
                    </a:lnTo>
                    <a:cubicBezTo>
                      <a:pt x="8593" y="94"/>
                      <a:pt x="8469" y="1"/>
                      <a:pt x="8345" y="1"/>
                    </a:cubicBezTo>
                    <a:lnTo>
                      <a:pt x="5522" y="1"/>
                    </a:lnTo>
                    <a:cubicBezTo>
                      <a:pt x="5367" y="1"/>
                      <a:pt x="5243" y="125"/>
                      <a:pt x="5243" y="249"/>
                    </a:cubicBezTo>
                    <a:cubicBezTo>
                      <a:pt x="5243" y="404"/>
                      <a:pt x="5367" y="528"/>
                      <a:pt x="5522" y="528"/>
                    </a:cubicBezTo>
                    <a:lnTo>
                      <a:pt x="8066" y="528"/>
                    </a:lnTo>
                    <a:lnTo>
                      <a:pt x="8066" y="7849"/>
                    </a:lnTo>
                    <a:lnTo>
                      <a:pt x="528" y="7849"/>
                    </a:lnTo>
                    <a:lnTo>
                      <a:pt x="528" y="528"/>
                    </a:lnTo>
                    <a:lnTo>
                      <a:pt x="3071" y="528"/>
                    </a:lnTo>
                    <a:cubicBezTo>
                      <a:pt x="3227" y="528"/>
                      <a:pt x="3351" y="404"/>
                      <a:pt x="3351" y="249"/>
                    </a:cubicBezTo>
                    <a:cubicBezTo>
                      <a:pt x="3351" y="94"/>
                      <a:pt x="3227" y="1"/>
                      <a:pt x="30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17;p58">
                <a:extLst>
                  <a:ext uri="{FF2B5EF4-FFF2-40B4-BE49-F238E27FC236}">
                    <a16:creationId xmlns:a16="http://schemas.microsoft.com/office/drawing/2014/main" id="{77D0662E-A97E-4105-A2F1-A391618C9F85}"/>
                  </a:ext>
                </a:extLst>
              </p:cNvPr>
              <p:cNvSpPr/>
              <p:nvPr/>
            </p:nvSpPr>
            <p:spPr>
              <a:xfrm>
                <a:off x="2549888" y="2320175"/>
                <a:ext cx="165750" cy="138175"/>
              </a:xfrm>
              <a:custGeom>
                <a:avLst/>
                <a:gdLst/>
                <a:ahLst/>
                <a:cxnLst/>
                <a:rect l="l" t="t" r="r" b="b"/>
                <a:pathLst>
                  <a:path w="6630" h="5527" extrusionOk="0">
                    <a:moveTo>
                      <a:pt x="3024" y="558"/>
                    </a:moveTo>
                    <a:cubicBezTo>
                      <a:pt x="4209" y="558"/>
                      <a:pt x="5172" y="1539"/>
                      <a:pt x="5172" y="2761"/>
                    </a:cubicBezTo>
                    <a:cubicBezTo>
                      <a:pt x="5151" y="4083"/>
                      <a:pt x="4065" y="4965"/>
                      <a:pt x="2932" y="4965"/>
                    </a:cubicBezTo>
                    <a:cubicBezTo>
                      <a:pt x="2391" y="4965"/>
                      <a:pt x="1839" y="4764"/>
                      <a:pt x="1387" y="4312"/>
                    </a:cubicBezTo>
                    <a:cubicBezTo>
                      <a:pt x="0" y="2925"/>
                      <a:pt x="971" y="559"/>
                      <a:pt x="2931" y="559"/>
                    </a:cubicBezTo>
                    <a:cubicBezTo>
                      <a:pt x="2944" y="559"/>
                      <a:pt x="2956" y="559"/>
                      <a:pt x="2969" y="559"/>
                    </a:cubicBezTo>
                    <a:cubicBezTo>
                      <a:pt x="2988" y="559"/>
                      <a:pt x="3006" y="558"/>
                      <a:pt x="3024" y="558"/>
                    </a:cubicBezTo>
                    <a:close/>
                    <a:moveTo>
                      <a:pt x="2969" y="1"/>
                    </a:moveTo>
                    <a:cubicBezTo>
                      <a:pt x="1418" y="1"/>
                      <a:pt x="209" y="1241"/>
                      <a:pt x="209" y="2761"/>
                    </a:cubicBezTo>
                    <a:cubicBezTo>
                      <a:pt x="209" y="4421"/>
                      <a:pt x="1561" y="5526"/>
                      <a:pt x="2973" y="5526"/>
                    </a:cubicBezTo>
                    <a:cubicBezTo>
                      <a:pt x="3646" y="5526"/>
                      <a:pt x="4332" y="5276"/>
                      <a:pt x="4892" y="4716"/>
                    </a:cubicBezTo>
                    <a:cubicBezTo>
                      <a:pt x="6630" y="2978"/>
                      <a:pt x="5420" y="1"/>
                      <a:pt x="29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18;p58">
                <a:extLst>
                  <a:ext uri="{FF2B5EF4-FFF2-40B4-BE49-F238E27FC236}">
                    <a16:creationId xmlns:a16="http://schemas.microsoft.com/office/drawing/2014/main" id="{754F8874-F132-471F-8A36-52CEC678C709}"/>
                  </a:ext>
                </a:extLst>
              </p:cNvPr>
              <p:cNvSpPr/>
              <p:nvPr/>
            </p:nvSpPr>
            <p:spPr>
              <a:xfrm>
                <a:off x="2601613" y="2351325"/>
                <a:ext cx="45000" cy="75900"/>
              </a:xfrm>
              <a:custGeom>
                <a:avLst/>
                <a:gdLst/>
                <a:ahLst/>
                <a:cxnLst/>
                <a:rect l="l" t="t" r="r" b="b"/>
                <a:pathLst>
                  <a:path w="1800" h="3036" extrusionOk="0">
                    <a:moveTo>
                      <a:pt x="687" y="1"/>
                    </a:moveTo>
                    <a:cubicBezTo>
                      <a:pt x="583" y="1"/>
                      <a:pt x="481" y="54"/>
                      <a:pt x="435" y="182"/>
                    </a:cubicBezTo>
                    <a:lnTo>
                      <a:pt x="466" y="151"/>
                    </a:lnTo>
                    <a:lnTo>
                      <a:pt x="466" y="151"/>
                    </a:lnTo>
                    <a:lnTo>
                      <a:pt x="32" y="1422"/>
                    </a:lnTo>
                    <a:cubicBezTo>
                      <a:pt x="1" y="1515"/>
                      <a:pt x="1" y="1608"/>
                      <a:pt x="63" y="1670"/>
                    </a:cubicBezTo>
                    <a:cubicBezTo>
                      <a:pt x="94" y="1732"/>
                      <a:pt x="187" y="1795"/>
                      <a:pt x="280" y="1795"/>
                    </a:cubicBezTo>
                    <a:lnTo>
                      <a:pt x="1117" y="1795"/>
                    </a:lnTo>
                    <a:lnTo>
                      <a:pt x="776" y="2694"/>
                    </a:lnTo>
                    <a:cubicBezTo>
                      <a:pt x="745" y="2818"/>
                      <a:pt x="807" y="2973"/>
                      <a:pt x="962" y="3035"/>
                    </a:cubicBezTo>
                    <a:lnTo>
                      <a:pt x="1055" y="3035"/>
                    </a:lnTo>
                    <a:cubicBezTo>
                      <a:pt x="1148" y="3035"/>
                      <a:pt x="1272" y="2942"/>
                      <a:pt x="1304" y="2849"/>
                    </a:cubicBezTo>
                    <a:lnTo>
                      <a:pt x="1738" y="1639"/>
                    </a:lnTo>
                    <a:cubicBezTo>
                      <a:pt x="1800" y="1453"/>
                      <a:pt x="1676" y="1267"/>
                      <a:pt x="1490" y="1267"/>
                    </a:cubicBezTo>
                    <a:lnTo>
                      <a:pt x="652" y="1267"/>
                    </a:lnTo>
                    <a:lnTo>
                      <a:pt x="962" y="368"/>
                    </a:lnTo>
                    <a:cubicBezTo>
                      <a:pt x="1040" y="154"/>
                      <a:pt x="862" y="1"/>
                      <a:pt x="6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719;p58">
                <a:extLst>
                  <a:ext uri="{FF2B5EF4-FFF2-40B4-BE49-F238E27FC236}">
                    <a16:creationId xmlns:a16="http://schemas.microsoft.com/office/drawing/2014/main" id="{5E1BBE96-6C30-4AF9-9E1D-16BA85EEBE0F}"/>
                  </a:ext>
                </a:extLst>
              </p:cNvPr>
              <p:cNvSpPr/>
              <p:nvPr/>
            </p:nvSpPr>
            <p:spPr>
              <a:xfrm>
                <a:off x="2616363" y="2284325"/>
                <a:ext cx="13975" cy="13400"/>
              </a:xfrm>
              <a:custGeom>
                <a:avLst/>
                <a:gdLst/>
                <a:ahLst/>
                <a:cxnLst/>
                <a:rect l="l" t="t" r="r" b="b"/>
                <a:pathLst>
                  <a:path w="559" h="536" extrusionOk="0">
                    <a:moveTo>
                      <a:pt x="283" y="0"/>
                    </a:moveTo>
                    <a:cubicBezTo>
                      <a:pt x="209" y="0"/>
                      <a:pt x="140" y="23"/>
                      <a:pt x="93" y="70"/>
                    </a:cubicBezTo>
                    <a:cubicBezTo>
                      <a:pt x="31" y="132"/>
                      <a:pt x="0" y="194"/>
                      <a:pt x="0" y="256"/>
                    </a:cubicBezTo>
                    <a:cubicBezTo>
                      <a:pt x="0" y="411"/>
                      <a:pt x="124" y="535"/>
                      <a:pt x="279" y="535"/>
                    </a:cubicBezTo>
                    <a:cubicBezTo>
                      <a:pt x="372" y="535"/>
                      <a:pt x="434" y="504"/>
                      <a:pt x="496" y="473"/>
                    </a:cubicBezTo>
                    <a:cubicBezTo>
                      <a:pt x="527" y="411"/>
                      <a:pt x="558" y="349"/>
                      <a:pt x="558" y="256"/>
                    </a:cubicBezTo>
                    <a:cubicBezTo>
                      <a:pt x="558" y="194"/>
                      <a:pt x="527" y="132"/>
                      <a:pt x="496" y="70"/>
                    </a:cubicBezTo>
                    <a:cubicBezTo>
                      <a:pt x="434" y="23"/>
                      <a:pt x="357" y="0"/>
                      <a:pt x="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 name="Grupp 219">
            <a:extLst>
              <a:ext uri="{FF2B5EF4-FFF2-40B4-BE49-F238E27FC236}">
                <a16:creationId xmlns:a16="http://schemas.microsoft.com/office/drawing/2014/main" id="{90C6337E-40C3-4477-B3D0-D7B4EB8FF6E9}"/>
              </a:ext>
            </a:extLst>
          </p:cNvPr>
          <p:cNvGrpSpPr/>
          <p:nvPr/>
        </p:nvGrpSpPr>
        <p:grpSpPr>
          <a:xfrm>
            <a:off x="2510234" y="1596820"/>
            <a:ext cx="1935300" cy="2455065"/>
            <a:chOff x="2510234" y="1596820"/>
            <a:chExt cx="1935300" cy="2455065"/>
          </a:xfrm>
        </p:grpSpPr>
        <p:grpSp>
          <p:nvGrpSpPr>
            <p:cNvPr id="5" name="Google Shape;256;p28">
              <a:extLst>
                <a:ext uri="{FF2B5EF4-FFF2-40B4-BE49-F238E27FC236}">
                  <a16:creationId xmlns:a16="http://schemas.microsoft.com/office/drawing/2014/main" id="{CE4C5B01-3ECA-4FBE-94E6-1268568FCF6E}"/>
                </a:ext>
              </a:extLst>
            </p:cNvPr>
            <p:cNvGrpSpPr/>
            <p:nvPr/>
          </p:nvGrpSpPr>
          <p:grpSpPr>
            <a:xfrm>
              <a:off x="2510234" y="1596820"/>
              <a:ext cx="1935300" cy="2455065"/>
              <a:chOff x="1704529" y="838698"/>
              <a:chExt cx="1935300" cy="2455065"/>
            </a:xfrm>
          </p:grpSpPr>
          <p:cxnSp>
            <p:nvCxnSpPr>
              <p:cNvPr id="10" name="Google Shape;261;p28">
                <a:extLst>
                  <a:ext uri="{FF2B5EF4-FFF2-40B4-BE49-F238E27FC236}">
                    <a16:creationId xmlns:a16="http://schemas.microsoft.com/office/drawing/2014/main" id="{CCA644C7-3F39-4720-9B4B-64ECB76B61CA}"/>
                  </a:ext>
                </a:extLst>
              </p:cNvPr>
              <p:cNvCxnSpPr>
                <a:cxnSpLocks/>
                <a:endCxn id="7" idx="0"/>
              </p:cNvCxnSpPr>
              <p:nvPr/>
            </p:nvCxnSpPr>
            <p:spPr>
              <a:xfrm>
                <a:off x="2631331" y="1705376"/>
                <a:ext cx="6582" cy="944887"/>
              </a:xfrm>
              <a:prstGeom prst="straightConnector1">
                <a:avLst/>
              </a:prstGeom>
              <a:noFill/>
              <a:ln w="19050" cap="flat" cmpd="sng">
                <a:solidFill>
                  <a:schemeClr val="dk1"/>
                </a:solidFill>
                <a:prstDash val="dot"/>
                <a:round/>
                <a:headEnd type="none" w="med" len="med"/>
                <a:tailEnd type="none" w="med" len="med"/>
              </a:ln>
            </p:spPr>
          </p:cxnSp>
          <p:sp>
            <p:nvSpPr>
              <p:cNvPr id="6" name="Google Shape;257;p28">
                <a:extLst>
                  <a:ext uri="{FF2B5EF4-FFF2-40B4-BE49-F238E27FC236}">
                    <a16:creationId xmlns:a16="http://schemas.microsoft.com/office/drawing/2014/main" id="{149211A5-7341-4935-9EDD-0B7613AF48D1}"/>
                  </a:ext>
                </a:extLst>
              </p:cNvPr>
              <p:cNvSpPr/>
              <p:nvPr/>
            </p:nvSpPr>
            <p:spPr>
              <a:xfrm>
                <a:off x="1704529" y="838698"/>
                <a:ext cx="1935300" cy="1479743"/>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8;p28">
                <a:extLst>
                  <a:ext uri="{FF2B5EF4-FFF2-40B4-BE49-F238E27FC236}">
                    <a16:creationId xmlns:a16="http://schemas.microsoft.com/office/drawing/2014/main" id="{6F76E7DC-6419-4F6D-BCA4-B37B7ED47572}"/>
                  </a:ext>
                </a:extLst>
              </p:cNvPr>
              <p:cNvSpPr/>
              <p:nvPr/>
            </p:nvSpPr>
            <p:spPr>
              <a:xfrm>
                <a:off x="2316163" y="2650263"/>
                <a:ext cx="643500" cy="6435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9;p28">
                <a:extLst>
                  <a:ext uri="{FF2B5EF4-FFF2-40B4-BE49-F238E27FC236}">
                    <a16:creationId xmlns:a16="http://schemas.microsoft.com/office/drawing/2014/main" id="{B8844F43-1A1F-4D4F-933B-905CAB0E7A2B}"/>
                  </a:ext>
                </a:extLst>
              </p:cNvPr>
              <p:cNvSpPr txBox="1"/>
              <p:nvPr/>
            </p:nvSpPr>
            <p:spPr>
              <a:xfrm>
                <a:off x="1768486" y="1015914"/>
                <a:ext cx="1782600" cy="33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SE" sz="1600">
                    <a:latin typeface="Arial Nova Light" panose="020B0304020202020204" pitchFamily="34" charset="0"/>
                    <a:ea typeface="Fira Sans Extra Condensed SemiBold"/>
                    <a:cs typeface="Fira Sans Extra Condensed SemiBold"/>
                    <a:sym typeface="Fira Sans Extra Condensed SemiBold"/>
                  </a:rPr>
                  <a:t>Beslut lämnas</a:t>
                </a:r>
                <a:endParaRPr sz="1600">
                  <a:solidFill>
                    <a:srgbClr val="000000"/>
                  </a:solidFill>
                  <a:latin typeface="Arial Nova Light" panose="020B0304020202020204" pitchFamily="34" charset="0"/>
                  <a:ea typeface="Fira Sans Extra Condensed SemiBold"/>
                  <a:cs typeface="Fira Sans Extra Condensed SemiBold"/>
                  <a:sym typeface="Fira Sans Extra Condensed SemiBold"/>
                </a:endParaRPr>
              </a:p>
            </p:txBody>
          </p:sp>
          <p:sp>
            <p:nvSpPr>
              <p:cNvPr id="9" name="Google Shape;260;p28">
                <a:extLst>
                  <a:ext uri="{FF2B5EF4-FFF2-40B4-BE49-F238E27FC236}">
                    <a16:creationId xmlns:a16="http://schemas.microsoft.com/office/drawing/2014/main" id="{BD171560-2EF0-4FAD-B321-F847F33928EC}"/>
                  </a:ext>
                </a:extLst>
              </p:cNvPr>
              <p:cNvSpPr txBox="1"/>
              <p:nvPr/>
            </p:nvSpPr>
            <p:spPr>
              <a:xfrm>
                <a:off x="1808046" y="1420478"/>
                <a:ext cx="17826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n-lt"/>
                    <a:ea typeface="Roboto"/>
                    <a:cs typeface="Roboto"/>
                    <a:sym typeface="Roboto"/>
                  </a:rPr>
                  <a:t>Beslut lämnas ut löpande under </a:t>
                </a:r>
                <a:br>
                  <a:rPr lang="en" sz="1200">
                    <a:latin typeface="+mn-lt"/>
                    <a:ea typeface="Roboto"/>
                    <a:cs typeface="Roboto"/>
                    <a:sym typeface="Roboto"/>
                  </a:rPr>
                </a:br>
                <a:r>
                  <a:rPr lang="en" sz="1200" b="1">
                    <a:latin typeface="+mn-lt"/>
                    <a:ea typeface="Roboto"/>
                    <a:cs typeface="Roboto"/>
                    <a:sym typeface="Roboto"/>
                  </a:rPr>
                  <a:t>juni 2022 </a:t>
                </a:r>
                <a:endParaRPr sz="1200" b="1">
                  <a:solidFill>
                    <a:srgbClr val="000000"/>
                  </a:solidFill>
                  <a:latin typeface="+mn-lt"/>
                  <a:ea typeface="Roboto"/>
                  <a:cs typeface="Roboto"/>
                  <a:sym typeface="Roboto"/>
                </a:endParaRPr>
              </a:p>
            </p:txBody>
          </p:sp>
        </p:grpSp>
        <p:grpSp>
          <p:nvGrpSpPr>
            <p:cNvPr id="203" name="Google Shape;3016;p58">
              <a:extLst>
                <a:ext uri="{FF2B5EF4-FFF2-40B4-BE49-F238E27FC236}">
                  <a16:creationId xmlns:a16="http://schemas.microsoft.com/office/drawing/2014/main" id="{28FB89B9-67BB-478D-A7AA-0770974B4FA1}"/>
                </a:ext>
              </a:extLst>
            </p:cNvPr>
            <p:cNvGrpSpPr/>
            <p:nvPr/>
          </p:nvGrpSpPr>
          <p:grpSpPr>
            <a:xfrm>
              <a:off x="3267379" y="3500305"/>
              <a:ext cx="403396" cy="401608"/>
              <a:chOff x="4776838" y="2804850"/>
              <a:chExt cx="349775" cy="348225"/>
            </a:xfrm>
          </p:grpSpPr>
          <p:sp>
            <p:nvSpPr>
              <p:cNvPr id="204" name="Google Shape;3017;p58">
                <a:extLst>
                  <a:ext uri="{FF2B5EF4-FFF2-40B4-BE49-F238E27FC236}">
                    <a16:creationId xmlns:a16="http://schemas.microsoft.com/office/drawing/2014/main" id="{B71D91B6-E778-4B9A-91D0-1B4EC94B7A34}"/>
                  </a:ext>
                </a:extLst>
              </p:cNvPr>
              <p:cNvSpPr/>
              <p:nvPr/>
            </p:nvSpPr>
            <p:spPr>
              <a:xfrm>
                <a:off x="4854388" y="3015775"/>
                <a:ext cx="266800" cy="120225"/>
              </a:xfrm>
              <a:custGeom>
                <a:avLst/>
                <a:gdLst/>
                <a:ahLst/>
                <a:cxnLst/>
                <a:rect l="l" t="t" r="r" b="b"/>
                <a:pathLst>
                  <a:path w="10672" h="4809" extrusionOk="0">
                    <a:moveTo>
                      <a:pt x="1738" y="1"/>
                    </a:moveTo>
                    <a:cubicBezTo>
                      <a:pt x="1304" y="1"/>
                      <a:pt x="869" y="94"/>
                      <a:pt x="466" y="311"/>
                    </a:cubicBezTo>
                    <a:lnTo>
                      <a:pt x="1" y="559"/>
                    </a:lnTo>
                    <a:lnTo>
                      <a:pt x="1" y="4809"/>
                    </a:lnTo>
                    <a:lnTo>
                      <a:pt x="5615" y="4809"/>
                    </a:lnTo>
                    <a:cubicBezTo>
                      <a:pt x="6732" y="4809"/>
                      <a:pt x="7818" y="4343"/>
                      <a:pt x="8593" y="3568"/>
                    </a:cubicBezTo>
                    <a:lnTo>
                      <a:pt x="10361" y="1800"/>
                    </a:lnTo>
                    <a:cubicBezTo>
                      <a:pt x="10671" y="1490"/>
                      <a:pt x="10671" y="993"/>
                      <a:pt x="10361" y="683"/>
                    </a:cubicBezTo>
                    <a:lnTo>
                      <a:pt x="10361" y="714"/>
                    </a:lnTo>
                    <a:cubicBezTo>
                      <a:pt x="10191" y="544"/>
                      <a:pt x="9981" y="458"/>
                      <a:pt x="9776" y="458"/>
                    </a:cubicBezTo>
                    <a:cubicBezTo>
                      <a:pt x="9570" y="458"/>
                      <a:pt x="9369" y="544"/>
                      <a:pt x="9214" y="714"/>
                    </a:cubicBezTo>
                    <a:lnTo>
                      <a:pt x="7663" y="2265"/>
                    </a:lnTo>
                    <a:cubicBezTo>
                      <a:pt x="7135" y="2761"/>
                      <a:pt x="6422" y="3072"/>
                      <a:pt x="5677" y="3072"/>
                    </a:cubicBezTo>
                    <a:lnTo>
                      <a:pt x="5667" y="3072"/>
                    </a:lnTo>
                    <a:cubicBezTo>
                      <a:pt x="6642" y="3015"/>
                      <a:pt x="6632" y="1486"/>
                      <a:pt x="5638" y="1486"/>
                    </a:cubicBezTo>
                    <a:cubicBezTo>
                      <a:pt x="5611" y="1486"/>
                      <a:pt x="5582" y="1487"/>
                      <a:pt x="5553" y="1490"/>
                    </a:cubicBezTo>
                    <a:lnTo>
                      <a:pt x="4188" y="1490"/>
                    </a:lnTo>
                    <a:lnTo>
                      <a:pt x="3723" y="931"/>
                    </a:lnTo>
                    <a:cubicBezTo>
                      <a:pt x="3227" y="342"/>
                      <a:pt x="2513" y="1"/>
                      <a:pt x="1738" y="1"/>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018;p58">
                <a:extLst>
                  <a:ext uri="{FF2B5EF4-FFF2-40B4-BE49-F238E27FC236}">
                    <a16:creationId xmlns:a16="http://schemas.microsoft.com/office/drawing/2014/main" id="{2DFB23BF-88C5-4F2C-8990-85481F24CBF8}"/>
                  </a:ext>
                </a:extLst>
              </p:cNvPr>
              <p:cNvSpPr/>
              <p:nvPr/>
            </p:nvSpPr>
            <p:spPr>
              <a:xfrm>
                <a:off x="4783838" y="3015775"/>
                <a:ext cx="70575" cy="131075"/>
              </a:xfrm>
              <a:custGeom>
                <a:avLst/>
                <a:gdLst/>
                <a:ahLst/>
                <a:cxnLst/>
                <a:rect l="l" t="t" r="r" b="b"/>
                <a:pathLst>
                  <a:path w="2823" h="5243" extrusionOk="0">
                    <a:moveTo>
                      <a:pt x="0" y="1"/>
                    </a:moveTo>
                    <a:lnTo>
                      <a:pt x="0" y="5243"/>
                    </a:lnTo>
                    <a:lnTo>
                      <a:pt x="2823" y="5243"/>
                    </a:lnTo>
                    <a:lnTo>
                      <a:pt x="2823" y="1"/>
                    </a:lnTo>
                    <a:close/>
                  </a:path>
                </a:pathLst>
              </a:custGeom>
              <a:solidFill>
                <a:srgbClr val="F57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019;p58">
                <a:extLst>
                  <a:ext uri="{FF2B5EF4-FFF2-40B4-BE49-F238E27FC236}">
                    <a16:creationId xmlns:a16="http://schemas.microsoft.com/office/drawing/2014/main" id="{A86CEEE9-F437-4C49-98EC-88D0E4218275}"/>
                  </a:ext>
                </a:extLst>
              </p:cNvPr>
              <p:cNvSpPr/>
              <p:nvPr/>
            </p:nvSpPr>
            <p:spPr>
              <a:xfrm>
                <a:off x="4928213" y="2811825"/>
                <a:ext cx="170475" cy="201525"/>
              </a:xfrm>
              <a:custGeom>
                <a:avLst/>
                <a:gdLst/>
                <a:ahLst/>
                <a:cxnLst/>
                <a:rect l="l" t="t" r="r" b="b"/>
                <a:pathLst>
                  <a:path w="6819" h="8061" extrusionOk="0">
                    <a:moveTo>
                      <a:pt x="3097" y="1"/>
                    </a:moveTo>
                    <a:lnTo>
                      <a:pt x="708" y="3041"/>
                    </a:lnTo>
                    <a:cubicBezTo>
                      <a:pt x="274" y="3568"/>
                      <a:pt x="26" y="4281"/>
                      <a:pt x="26" y="4964"/>
                    </a:cubicBezTo>
                    <a:lnTo>
                      <a:pt x="26" y="4995"/>
                    </a:lnTo>
                    <a:cubicBezTo>
                      <a:pt x="0" y="6740"/>
                      <a:pt x="1439" y="8060"/>
                      <a:pt x="3079" y="8060"/>
                    </a:cubicBezTo>
                    <a:cubicBezTo>
                      <a:pt x="3421" y="8060"/>
                      <a:pt x="3772" y="8003"/>
                      <a:pt x="4120" y="7880"/>
                    </a:cubicBezTo>
                    <a:cubicBezTo>
                      <a:pt x="6105" y="7166"/>
                      <a:pt x="6819" y="4716"/>
                      <a:pt x="5485" y="3041"/>
                    </a:cubicBezTo>
                    <a:lnTo>
                      <a:pt x="3097" y="1"/>
                    </a:ln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020;p58">
                <a:extLst>
                  <a:ext uri="{FF2B5EF4-FFF2-40B4-BE49-F238E27FC236}">
                    <a16:creationId xmlns:a16="http://schemas.microsoft.com/office/drawing/2014/main" id="{FC99CC7E-F1F5-47A8-AC9A-92D3441AFB77}"/>
                  </a:ext>
                </a:extLst>
              </p:cNvPr>
              <p:cNvSpPr/>
              <p:nvPr/>
            </p:nvSpPr>
            <p:spPr>
              <a:xfrm>
                <a:off x="5005613" y="2811825"/>
                <a:ext cx="100075" cy="201650"/>
              </a:xfrm>
              <a:custGeom>
                <a:avLst/>
                <a:gdLst/>
                <a:ahLst/>
                <a:cxnLst/>
                <a:rect l="l" t="t" r="r" b="b"/>
                <a:pathLst>
                  <a:path w="4003" h="8066" extrusionOk="0">
                    <a:moveTo>
                      <a:pt x="1" y="1"/>
                    </a:moveTo>
                    <a:lnTo>
                      <a:pt x="1" y="8066"/>
                    </a:lnTo>
                    <a:cubicBezTo>
                      <a:pt x="2575" y="8035"/>
                      <a:pt x="4002" y="5057"/>
                      <a:pt x="2389" y="3041"/>
                    </a:cubicBezTo>
                    <a:lnTo>
                      <a:pt x="1" y="1"/>
                    </a:lnTo>
                    <a:close/>
                  </a:path>
                </a:pathLst>
              </a:custGeom>
              <a:solidFill>
                <a:srgbClr val="91DE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021;p58">
                <a:extLst>
                  <a:ext uri="{FF2B5EF4-FFF2-40B4-BE49-F238E27FC236}">
                    <a16:creationId xmlns:a16="http://schemas.microsoft.com/office/drawing/2014/main" id="{89E3C3FD-8C69-4EFB-AD98-19AE3AFBF689}"/>
                  </a:ext>
                </a:extLst>
              </p:cNvPr>
              <p:cNvSpPr/>
              <p:nvPr/>
            </p:nvSpPr>
            <p:spPr>
              <a:xfrm>
                <a:off x="4776838" y="3032085"/>
                <a:ext cx="349775" cy="120990"/>
              </a:xfrm>
              <a:custGeom>
                <a:avLst/>
                <a:gdLst/>
                <a:ahLst/>
                <a:cxnLst/>
                <a:rect l="l" t="t" r="r" b="b"/>
                <a:pathLst>
                  <a:path w="13991" h="5771" extrusionOk="0">
                    <a:moveTo>
                      <a:pt x="4840" y="590"/>
                    </a:moveTo>
                    <a:cubicBezTo>
                      <a:pt x="5522" y="590"/>
                      <a:pt x="6174" y="869"/>
                      <a:pt x="6608" y="1396"/>
                    </a:cubicBezTo>
                    <a:lnTo>
                      <a:pt x="7073" y="1955"/>
                    </a:lnTo>
                    <a:cubicBezTo>
                      <a:pt x="7135" y="2017"/>
                      <a:pt x="7197" y="2048"/>
                      <a:pt x="7290" y="2048"/>
                    </a:cubicBezTo>
                    <a:lnTo>
                      <a:pt x="8655" y="2048"/>
                    </a:lnTo>
                    <a:cubicBezTo>
                      <a:pt x="9276" y="2110"/>
                      <a:pt x="9276" y="3040"/>
                      <a:pt x="8655" y="3103"/>
                    </a:cubicBezTo>
                    <a:lnTo>
                      <a:pt x="5833" y="3103"/>
                    </a:lnTo>
                    <a:cubicBezTo>
                      <a:pt x="5460" y="3103"/>
                      <a:pt x="5460" y="3661"/>
                      <a:pt x="5833" y="3661"/>
                    </a:cubicBezTo>
                    <a:lnTo>
                      <a:pt x="8779" y="3661"/>
                    </a:lnTo>
                    <a:cubicBezTo>
                      <a:pt x="9586" y="3661"/>
                      <a:pt x="10361" y="3320"/>
                      <a:pt x="10951" y="2761"/>
                    </a:cubicBezTo>
                    <a:lnTo>
                      <a:pt x="12502" y="1210"/>
                    </a:lnTo>
                    <a:cubicBezTo>
                      <a:pt x="12610" y="1102"/>
                      <a:pt x="12742" y="1047"/>
                      <a:pt x="12874" y="1047"/>
                    </a:cubicBezTo>
                    <a:cubicBezTo>
                      <a:pt x="13006" y="1047"/>
                      <a:pt x="13138" y="1102"/>
                      <a:pt x="13246" y="1210"/>
                    </a:cubicBezTo>
                    <a:cubicBezTo>
                      <a:pt x="13463" y="1396"/>
                      <a:pt x="13463" y="1738"/>
                      <a:pt x="13246" y="1955"/>
                    </a:cubicBezTo>
                    <a:lnTo>
                      <a:pt x="13246" y="1924"/>
                    </a:lnTo>
                    <a:lnTo>
                      <a:pt x="11509" y="3661"/>
                    </a:lnTo>
                    <a:cubicBezTo>
                      <a:pt x="10765" y="4405"/>
                      <a:pt x="9772" y="4840"/>
                      <a:pt x="8717" y="4840"/>
                    </a:cubicBezTo>
                    <a:lnTo>
                      <a:pt x="3382" y="4840"/>
                    </a:lnTo>
                    <a:lnTo>
                      <a:pt x="3382" y="1024"/>
                    </a:lnTo>
                    <a:lnTo>
                      <a:pt x="3692" y="869"/>
                    </a:lnTo>
                    <a:cubicBezTo>
                      <a:pt x="4033" y="683"/>
                      <a:pt x="4437" y="590"/>
                      <a:pt x="4840" y="590"/>
                    </a:cubicBezTo>
                    <a:close/>
                    <a:moveTo>
                      <a:pt x="2824" y="559"/>
                    </a:moveTo>
                    <a:lnTo>
                      <a:pt x="2824" y="5243"/>
                    </a:lnTo>
                    <a:lnTo>
                      <a:pt x="528" y="5243"/>
                    </a:lnTo>
                    <a:lnTo>
                      <a:pt x="528" y="559"/>
                    </a:lnTo>
                    <a:close/>
                    <a:moveTo>
                      <a:pt x="280" y="1"/>
                    </a:moveTo>
                    <a:cubicBezTo>
                      <a:pt x="125" y="1"/>
                      <a:pt x="1" y="125"/>
                      <a:pt x="1" y="280"/>
                    </a:cubicBezTo>
                    <a:lnTo>
                      <a:pt x="1" y="5522"/>
                    </a:lnTo>
                    <a:cubicBezTo>
                      <a:pt x="1" y="5646"/>
                      <a:pt x="125" y="5770"/>
                      <a:pt x="280" y="5770"/>
                    </a:cubicBezTo>
                    <a:lnTo>
                      <a:pt x="3134" y="5770"/>
                    </a:lnTo>
                    <a:cubicBezTo>
                      <a:pt x="3258" y="5770"/>
                      <a:pt x="3382" y="5646"/>
                      <a:pt x="3382" y="5522"/>
                    </a:cubicBezTo>
                    <a:lnTo>
                      <a:pt x="3382" y="5336"/>
                    </a:lnTo>
                    <a:lnTo>
                      <a:pt x="8748" y="5336"/>
                    </a:lnTo>
                    <a:cubicBezTo>
                      <a:pt x="9927" y="5336"/>
                      <a:pt x="11075" y="4871"/>
                      <a:pt x="11912" y="4033"/>
                    </a:cubicBezTo>
                    <a:lnTo>
                      <a:pt x="13649" y="2296"/>
                    </a:lnTo>
                    <a:cubicBezTo>
                      <a:pt x="13867" y="2079"/>
                      <a:pt x="13991" y="1800"/>
                      <a:pt x="13960" y="1521"/>
                    </a:cubicBezTo>
                    <a:cubicBezTo>
                      <a:pt x="13960" y="1210"/>
                      <a:pt x="13867" y="931"/>
                      <a:pt x="13649" y="745"/>
                    </a:cubicBezTo>
                    <a:lnTo>
                      <a:pt x="13649" y="776"/>
                    </a:lnTo>
                    <a:cubicBezTo>
                      <a:pt x="13432" y="574"/>
                      <a:pt x="13153" y="474"/>
                      <a:pt x="12878" y="474"/>
                    </a:cubicBezTo>
                    <a:cubicBezTo>
                      <a:pt x="12602" y="474"/>
                      <a:pt x="12331" y="574"/>
                      <a:pt x="12129" y="776"/>
                    </a:cubicBezTo>
                    <a:lnTo>
                      <a:pt x="10578" y="2327"/>
                    </a:lnTo>
                    <a:cubicBezTo>
                      <a:pt x="10330" y="2606"/>
                      <a:pt x="10020" y="2792"/>
                      <a:pt x="9679" y="2916"/>
                    </a:cubicBezTo>
                    <a:cubicBezTo>
                      <a:pt x="9927" y="2234"/>
                      <a:pt x="9400" y="1490"/>
                      <a:pt x="8655" y="1490"/>
                    </a:cubicBezTo>
                    <a:lnTo>
                      <a:pt x="7446" y="1490"/>
                    </a:lnTo>
                    <a:lnTo>
                      <a:pt x="7042" y="1024"/>
                    </a:lnTo>
                    <a:cubicBezTo>
                      <a:pt x="6515" y="373"/>
                      <a:pt x="5708" y="1"/>
                      <a:pt x="4840" y="1"/>
                    </a:cubicBezTo>
                    <a:cubicBezTo>
                      <a:pt x="4375" y="1"/>
                      <a:pt x="3878" y="125"/>
                      <a:pt x="3475" y="342"/>
                    </a:cubicBezTo>
                    <a:lnTo>
                      <a:pt x="3382" y="373"/>
                    </a:lnTo>
                    <a:lnTo>
                      <a:pt x="3382" y="280"/>
                    </a:lnTo>
                    <a:cubicBezTo>
                      <a:pt x="3382" y="125"/>
                      <a:pt x="3258" y="1"/>
                      <a:pt x="3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022;p58">
                <a:extLst>
                  <a:ext uri="{FF2B5EF4-FFF2-40B4-BE49-F238E27FC236}">
                    <a16:creationId xmlns:a16="http://schemas.microsoft.com/office/drawing/2014/main" id="{92F137DE-E17C-489F-958D-60C4891DB6D6}"/>
                  </a:ext>
                </a:extLst>
              </p:cNvPr>
              <p:cNvSpPr/>
              <p:nvPr/>
            </p:nvSpPr>
            <p:spPr>
              <a:xfrm>
                <a:off x="4809663" y="3103375"/>
                <a:ext cx="19200" cy="13850"/>
              </a:xfrm>
              <a:custGeom>
                <a:avLst/>
                <a:gdLst/>
                <a:ahLst/>
                <a:cxnLst/>
                <a:rect l="l" t="t" r="r" b="b"/>
                <a:pathLst>
                  <a:path w="768" h="554" extrusionOk="0">
                    <a:moveTo>
                      <a:pt x="363" y="0"/>
                    </a:moveTo>
                    <a:cubicBezTo>
                      <a:pt x="78" y="0"/>
                      <a:pt x="0" y="409"/>
                      <a:pt x="270" y="529"/>
                    </a:cubicBezTo>
                    <a:cubicBezTo>
                      <a:pt x="308" y="546"/>
                      <a:pt x="346" y="554"/>
                      <a:pt x="382" y="554"/>
                    </a:cubicBezTo>
                    <a:cubicBezTo>
                      <a:pt x="608" y="554"/>
                      <a:pt x="767" y="251"/>
                      <a:pt x="580" y="64"/>
                    </a:cubicBezTo>
                    <a:cubicBezTo>
                      <a:pt x="518" y="33"/>
                      <a:pt x="456" y="2"/>
                      <a:pt x="394" y="2"/>
                    </a:cubicBezTo>
                    <a:cubicBezTo>
                      <a:pt x="383" y="1"/>
                      <a:pt x="373" y="0"/>
                      <a:pt x="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023;p58">
                <a:extLst>
                  <a:ext uri="{FF2B5EF4-FFF2-40B4-BE49-F238E27FC236}">
                    <a16:creationId xmlns:a16="http://schemas.microsoft.com/office/drawing/2014/main" id="{0A720B79-B5B5-4407-B617-FD4AE7FA2E59}"/>
                  </a:ext>
                </a:extLst>
              </p:cNvPr>
              <p:cNvSpPr/>
              <p:nvPr/>
            </p:nvSpPr>
            <p:spPr>
              <a:xfrm>
                <a:off x="4895488" y="2804850"/>
                <a:ext cx="193125" cy="215600"/>
              </a:xfrm>
              <a:custGeom>
                <a:avLst/>
                <a:gdLst/>
                <a:ahLst/>
                <a:cxnLst/>
                <a:rect l="l" t="t" r="r" b="b"/>
                <a:pathLst>
                  <a:path w="7725" h="8624" extrusionOk="0">
                    <a:moveTo>
                      <a:pt x="4126" y="1086"/>
                    </a:moveTo>
                    <a:lnTo>
                      <a:pt x="4126" y="3940"/>
                    </a:lnTo>
                    <a:lnTo>
                      <a:pt x="3630" y="3444"/>
                    </a:lnTo>
                    <a:cubicBezTo>
                      <a:pt x="3575" y="3389"/>
                      <a:pt x="3513" y="3366"/>
                      <a:pt x="3452" y="3366"/>
                    </a:cubicBezTo>
                    <a:cubicBezTo>
                      <a:pt x="3237" y="3366"/>
                      <a:pt x="3040" y="3654"/>
                      <a:pt x="3258" y="3847"/>
                    </a:cubicBezTo>
                    <a:lnTo>
                      <a:pt x="4126" y="4715"/>
                    </a:lnTo>
                    <a:lnTo>
                      <a:pt x="4126" y="6484"/>
                    </a:lnTo>
                    <a:lnTo>
                      <a:pt x="2948" y="5305"/>
                    </a:lnTo>
                    <a:cubicBezTo>
                      <a:pt x="2890" y="5248"/>
                      <a:pt x="2827" y="5223"/>
                      <a:pt x="2765" y="5223"/>
                    </a:cubicBezTo>
                    <a:cubicBezTo>
                      <a:pt x="2561" y="5223"/>
                      <a:pt x="2385" y="5493"/>
                      <a:pt x="2575" y="5708"/>
                    </a:cubicBezTo>
                    <a:lnTo>
                      <a:pt x="4126" y="7259"/>
                    </a:lnTo>
                    <a:lnTo>
                      <a:pt x="4126" y="8066"/>
                    </a:lnTo>
                    <a:cubicBezTo>
                      <a:pt x="1893" y="7848"/>
                      <a:pt x="807" y="5212"/>
                      <a:pt x="2234" y="3506"/>
                    </a:cubicBezTo>
                    <a:lnTo>
                      <a:pt x="2234" y="3475"/>
                    </a:lnTo>
                    <a:lnTo>
                      <a:pt x="4126" y="1086"/>
                    </a:lnTo>
                    <a:close/>
                    <a:moveTo>
                      <a:pt x="4406" y="1"/>
                    </a:moveTo>
                    <a:cubicBezTo>
                      <a:pt x="4313" y="1"/>
                      <a:pt x="4250" y="32"/>
                      <a:pt x="4188" y="94"/>
                    </a:cubicBezTo>
                    <a:lnTo>
                      <a:pt x="1800" y="3134"/>
                    </a:lnTo>
                    <a:cubicBezTo>
                      <a:pt x="1" y="5336"/>
                      <a:pt x="1552" y="8624"/>
                      <a:pt x="4406" y="8624"/>
                    </a:cubicBezTo>
                    <a:cubicBezTo>
                      <a:pt x="5212" y="8624"/>
                      <a:pt x="6019" y="8314"/>
                      <a:pt x="6608" y="7755"/>
                    </a:cubicBezTo>
                    <a:cubicBezTo>
                      <a:pt x="6828" y="7633"/>
                      <a:pt x="6605" y="7299"/>
                      <a:pt x="6410" y="7299"/>
                    </a:cubicBezTo>
                    <a:cubicBezTo>
                      <a:pt x="6357" y="7299"/>
                      <a:pt x="6306" y="7324"/>
                      <a:pt x="6267" y="7383"/>
                    </a:cubicBezTo>
                    <a:cubicBezTo>
                      <a:pt x="5801" y="7786"/>
                      <a:pt x="5243" y="8035"/>
                      <a:pt x="4654" y="8066"/>
                    </a:cubicBezTo>
                    <a:lnTo>
                      <a:pt x="4654" y="1055"/>
                    </a:lnTo>
                    <a:lnTo>
                      <a:pt x="6577" y="3506"/>
                    </a:lnTo>
                    <a:cubicBezTo>
                      <a:pt x="6980" y="4002"/>
                      <a:pt x="7197" y="4622"/>
                      <a:pt x="7197" y="5274"/>
                    </a:cubicBezTo>
                    <a:lnTo>
                      <a:pt x="7197" y="5367"/>
                    </a:lnTo>
                    <a:cubicBezTo>
                      <a:pt x="7181" y="5561"/>
                      <a:pt x="7325" y="5662"/>
                      <a:pt x="7466" y="5662"/>
                    </a:cubicBezTo>
                    <a:cubicBezTo>
                      <a:pt x="7596" y="5662"/>
                      <a:pt x="7725" y="5576"/>
                      <a:pt x="7725" y="5398"/>
                    </a:cubicBezTo>
                    <a:lnTo>
                      <a:pt x="7725" y="5274"/>
                    </a:lnTo>
                    <a:cubicBezTo>
                      <a:pt x="7725" y="4498"/>
                      <a:pt x="7477" y="3754"/>
                      <a:pt x="6980" y="3165"/>
                    </a:cubicBezTo>
                    <a:lnTo>
                      <a:pt x="4623" y="94"/>
                    </a:lnTo>
                    <a:cubicBezTo>
                      <a:pt x="4561" y="32"/>
                      <a:pt x="4499" y="1"/>
                      <a:pt x="44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024;p58">
                <a:extLst>
                  <a:ext uri="{FF2B5EF4-FFF2-40B4-BE49-F238E27FC236}">
                    <a16:creationId xmlns:a16="http://schemas.microsoft.com/office/drawing/2014/main" id="{A0D6FB97-1298-4102-8EE2-B4FED47BE76C}"/>
                  </a:ext>
                </a:extLst>
              </p:cNvPr>
              <p:cNvSpPr/>
              <p:nvPr/>
            </p:nvSpPr>
            <p:spPr>
              <a:xfrm>
                <a:off x="5066113" y="2962850"/>
                <a:ext cx="18625" cy="13400"/>
              </a:xfrm>
              <a:custGeom>
                <a:avLst/>
                <a:gdLst/>
                <a:ahLst/>
                <a:cxnLst/>
                <a:rect l="l" t="t" r="r" b="b"/>
                <a:pathLst>
                  <a:path w="745" h="536" extrusionOk="0">
                    <a:moveTo>
                      <a:pt x="372" y="1"/>
                    </a:moveTo>
                    <a:cubicBezTo>
                      <a:pt x="303" y="1"/>
                      <a:pt x="233" y="24"/>
                      <a:pt x="186" y="71"/>
                    </a:cubicBezTo>
                    <a:cubicBezTo>
                      <a:pt x="0" y="257"/>
                      <a:pt x="124" y="536"/>
                      <a:pt x="372" y="536"/>
                    </a:cubicBezTo>
                    <a:cubicBezTo>
                      <a:pt x="620" y="536"/>
                      <a:pt x="745" y="257"/>
                      <a:pt x="558" y="71"/>
                    </a:cubicBezTo>
                    <a:cubicBezTo>
                      <a:pt x="512" y="24"/>
                      <a:pt x="442" y="1"/>
                      <a:pt x="3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1" name="Grupp 220">
            <a:extLst>
              <a:ext uri="{FF2B5EF4-FFF2-40B4-BE49-F238E27FC236}">
                <a16:creationId xmlns:a16="http://schemas.microsoft.com/office/drawing/2014/main" id="{64160424-FDC3-422C-BAAC-6442FE466DAC}"/>
              </a:ext>
            </a:extLst>
          </p:cNvPr>
          <p:cNvGrpSpPr/>
          <p:nvPr/>
        </p:nvGrpSpPr>
        <p:grpSpPr>
          <a:xfrm>
            <a:off x="4981862" y="1643099"/>
            <a:ext cx="2479017" cy="2424050"/>
            <a:chOff x="4981862" y="1643099"/>
            <a:chExt cx="2479017" cy="2424050"/>
          </a:xfrm>
        </p:grpSpPr>
        <p:sp>
          <p:nvSpPr>
            <p:cNvPr id="169" name="Google Shape;272;p28">
              <a:extLst>
                <a:ext uri="{FF2B5EF4-FFF2-40B4-BE49-F238E27FC236}">
                  <a16:creationId xmlns:a16="http://schemas.microsoft.com/office/drawing/2014/main" id="{4401D86F-50E0-447F-82C4-4C9A7F190D3C}"/>
                </a:ext>
              </a:extLst>
            </p:cNvPr>
            <p:cNvSpPr/>
            <p:nvPr/>
          </p:nvSpPr>
          <p:spPr>
            <a:xfrm>
              <a:off x="5176197" y="3423649"/>
              <a:ext cx="643500" cy="6435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cs typeface="Arial"/>
              </a:endParaRPr>
            </a:p>
          </p:txBody>
        </p:sp>
        <p:grpSp>
          <p:nvGrpSpPr>
            <p:cNvPr id="171" name="Google Shape;256;p28">
              <a:extLst>
                <a:ext uri="{FF2B5EF4-FFF2-40B4-BE49-F238E27FC236}">
                  <a16:creationId xmlns:a16="http://schemas.microsoft.com/office/drawing/2014/main" id="{FC1A340B-6CB6-4328-9834-EDA7D4714CC9}"/>
                </a:ext>
              </a:extLst>
            </p:cNvPr>
            <p:cNvGrpSpPr/>
            <p:nvPr/>
          </p:nvGrpSpPr>
          <p:grpSpPr>
            <a:xfrm>
              <a:off x="4981862" y="1643099"/>
              <a:ext cx="2479017" cy="1821109"/>
              <a:chOff x="1638413" y="829092"/>
              <a:chExt cx="1935300" cy="1821109"/>
            </a:xfrm>
          </p:grpSpPr>
          <p:cxnSp>
            <p:nvCxnSpPr>
              <p:cNvPr id="176" name="Google Shape;261;p28">
                <a:extLst>
                  <a:ext uri="{FF2B5EF4-FFF2-40B4-BE49-F238E27FC236}">
                    <a16:creationId xmlns:a16="http://schemas.microsoft.com/office/drawing/2014/main" id="{0E232146-274B-4C11-9E22-2FE00DF243C3}"/>
                  </a:ext>
                </a:extLst>
              </p:cNvPr>
              <p:cNvCxnSpPr>
                <a:cxnSpLocks/>
              </p:cNvCxnSpPr>
              <p:nvPr/>
            </p:nvCxnSpPr>
            <p:spPr>
              <a:xfrm>
                <a:off x="2017802" y="1892703"/>
                <a:ext cx="0" cy="757498"/>
              </a:xfrm>
              <a:prstGeom prst="straightConnector1">
                <a:avLst/>
              </a:prstGeom>
              <a:noFill/>
              <a:ln w="19050" cap="flat" cmpd="sng">
                <a:solidFill>
                  <a:schemeClr val="dk1"/>
                </a:solidFill>
                <a:prstDash val="dot"/>
                <a:round/>
                <a:headEnd type="none" w="med" len="med"/>
                <a:tailEnd type="none" w="med" len="med"/>
              </a:ln>
            </p:spPr>
          </p:cxnSp>
          <p:sp>
            <p:nvSpPr>
              <p:cNvPr id="172" name="Google Shape;257;p28">
                <a:extLst>
                  <a:ext uri="{FF2B5EF4-FFF2-40B4-BE49-F238E27FC236}">
                    <a16:creationId xmlns:a16="http://schemas.microsoft.com/office/drawing/2014/main" id="{30D5D7E2-2DF8-45B2-8508-990AC2D2D185}"/>
                  </a:ext>
                </a:extLst>
              </p:cNvPr>
              <p:cNvSpPr/>
              <p:nvPr/>
            </p:nvSpPr>
            <p:spPr>
              <a:xfrm>
                <a:off x="1638413" y="829092"/>
                <a:ext cx="1935300" cy="1402236"/>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cs typeface="Arial"/>
                </a:endParaRPr>
              </a:p>
            </p:txBody>
          </p:sp>
          <p:sp>
            <p:nvSpPr>
              <p:cNvPr id="174" name="Google Shape;259;p28">
                <a:extLst>
                  <a:ext uri="{FF2B5EF4-FFF2-40B4-BE49-F238E27FC236}">
                    <a16:creationId xmlns:a16="http://schemas.microsoft.com/office/drawing/2014/main" id="{D889C32F-02FC-4BE5-8C11-C8B9B27194BD}"/>
                  </a:ext>
                </a:extLst>
              </p:cNvPr>
              <p:cNvSpPr txBox="1"/>
              <p:nvPr/>
            </p:nvSpPr>
            <p:spPr>
              <a:xfrm>
                <a:off x="1679358" y="1110153"/>
                <a:ext cx="1782600" cy="33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SE" sz="1600">
                    <a:latin typeface="Arial Nova Light"/>
                    <a:ea typeface="Fira Sans Extra Condensed SemiBold"/>
                    <a:cs typeface="Fira Sans Extra Condensed SemiBold"/>
                    <a:sym typeface="Fira Sans Extra Condensed SemiBold"/>
                  </a:rPr>
                  <a:t>Utförande och pilotaktiviteter</a:t>
                </a:r>
                <a:endParaRPr lang="en-US" sz="1600">
                  <a:solidFill>
                    <a:srgbClr val="000000"/>
                  </a:solidFill>
                  <a:latin typeface="Arial Nova Light"/>
                  <a:ea typeface="Fira Sans Extra Condensed SemiBold"/>
                  <a:cs typeface="Fira Sans Extra Condensed SemiBold"/>
                </a:endParaRPr>
              </a:p>
            </p:txBody>
          </p:sp>
          <p:sp>
            <p:nvSpPr>
              <p:cNvPr id="175" name="Google Shape;260;p28">
                <a:extLst>
                  <a:ext uri="{FF2B5EF4-FFF2-40B4-BE49-F238E27FC236}">
                    <a16:creationId xmlns:a16="http://schemas.microsoft.com/office/drawing/2014/main" id="{39EE9574-63C9-48D9-89F3-2B9BC53FEF67}"/>
                  </a:ext>
                </a:extLst>
              </p:cNvPr>
              <p:cNvSpPr txBox="1"/>
              <p:nvPr/>
            </p:nvSpPr>
            <p:spPr>
              <a:xfrm>
                <a:off x="1746625" y="1789207"/>
                <a:ext cx="17826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1200">
                  <a:solidFill>
                    <a:srgbClr val="000000"/>
                  </a:solidFill>
                  <a:latin typeface="+mn-lt"/>
                  <a:ea typeface="Roboto"/>
                  <a:cs typeface="Roboto"/>
                </a:endParaRPr>
              </a:p>
              <a:p>
                <a:pPr marL="0" lvl="0" indent="0" algn="ctr" rtl="0">
                  <a:spcBef>
                    <a:spcPts val="0"/>
                  </a:spcBef>
                  <a:spcAft>
                    <a:spcPts val="0"/>
                  </a:spcAft>
                  <a:buNone/>
                </a:pPr>
                <a:endParaRPr sz="1200">
                  <a:solidFill>
                    <a:srgbClr val="000000"/>
                  </a:solidFill>
                  <a:latin typeface="+mn-lt"/>
                  <a:ea typeface="Roboto"/>
                  <a:cs typeface="Roboto"/>
                </a:endParaRPr>
              </a:p>
            </p:txBody>
          </p:sp>
        </p:grpSp>
        <p:grpSp>
          <p:nvGrpSpPr>
            <p:cNvPr id="193" name="Google Shape;2923;p58">
              <a:extLst>
                <a:ext uri="{FF2B5EF4-FFF2-40B4-BE49-F238E27FC236}">
                  <a16:creationId xmlns:a16="http://schemas.microsoft.com/office/drawing/2014/main" id="{79DF183B-B80E-4337-8F2F-B50C7BC19409}"/>
                </a:ext>
              </a:extLst>
            </p:cNvPr>
            <p:cNvGrpSpPr/>
            <p:nvPr/>
          </p:nvGrpSpPr>
          <p:grpSpPr>
            <a:xfrm>
              <a:off x="5346537" y="3541381"/>
              <a:ext cx="402502" cy="402473"/>
              <a:chOff x="1761763" y="1684300"/>
              <a:chExt cx="349000" cy="348975"/>
            </a:xfrm>
          </p:grpSpPr>
          <p:sp>
            <p:nvSpPr>
              <p:cNvPr id="194" name="Google Shape;2924;p58">
                <a:extLst>
                  <a:ext uri="{FF2B5EF4-FFF2-40B4-BE49-F238E27FC236}">
                    <a16:creationId xmlns:a16="http://schemas.microsoft.com/office/drawing/2014/main" id="{CCB0520E-3BB8-4CDD-A4AA-AA6E21DE1038}"/>
                  </a:ext>
                </a:extLst>
              </p:cNvPr>
              <p:cNvSpPr/>
              <p:nvPr/>
            </p:nvSpPr>
            <p:spPr>
              <a:xfrm>
                <a:off x="2038613" y="1750200"/>
                <a:ext cx="65950" cy="65950"/>
              </a:xfrm>
              <a:custGeom>
                <a:avLst/>
                <a:gdLst/>
                <a:ahLst/>
                <a:cxnLst/>
                <a:rect l="l" t="t" r="r" b="b"/>
                <a:pathLst>
                  <a:path w="2638" h="2638" extrusionOk="0">
                    <a:moveTo>
                      <a:pt x="1" y="1"/>
                    </a:moveTo>
                    <a:lnTo>
                      <a:pt x="1" y="1303"/>
                    </a:lnTo>
                    <a:cubicBezTo>
                      <a:pt x="1" y="2048"/>
                      <a:pt x="590" y="2637"/>
                      <a:pt x="1303" y="2637"/>
                    </a:cubicBezTo>
                    <a:cubicBezTo>
                      <a:pt x="2048" y="2637"/>
                      <a:pt x="2637" y="2048"/>
                      <a:pt x="2637" y="1303"/>
                    </a:cubicBezTo>
                    <a:lnTo>
                      <a:pt x="2637" y="1"/>
                    </a:lnTo>
                    <a:close/>
                  </a:path>
                </a:pathLst>
              </a:custGeom>
              <a:solidFill>
                <a:srgbClr val="91DE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cs typeface="Arial"/>
                </a:endParaRPr>
              </a:p>
            </p:txBody>
          </p:sp>
          <p:sp>
            <p:nvSpPr>
              <p:cNvPr id="195" name="Google Shape;2925;p58">
                <a:extLst>
                  <a:ext uri="{FF2B5EF4-FFF2-40B4-BE49-F238E27FC236}">
                    <a16:creationId xmlns:a16="http://schemas.microsoft.com/office/drawing/2014/main" id="{659EF473-10FF-4CCA-B0BF-BB7E6C73BC6F}"/>
                  </a:ext>
                </a:extLst>
              </p:cNvPr>
              <p:cNvSpPr/>
              <p:nvPr/>
            </p:nvSpPr>
            <p:spPr>
              <a:xfrm>
                <a:off x="1792788" y="1691275"/>
                <a:ext cx="179950" cy="297025"/>
              </a:xfrm>
              <a:custGeom>
                <a:avLst/>
                <a:gdLst/>
                <a:ahLst/>
                <a:cxnLst/>
                <a:rect l="l" t="t" r="r" b="b"/>
                <a:pathLst>
                  <a:path w="7198" h="11881" extrusionOk="0">
                    <a:moveTo>
                      <a:pt x="1334" y="0"/>
                    </a:moveTo>
                    <a:cubicBezTo>
                      <a:pt x="590" y="0"/>
                      <a:pt x="1" y="590"/>
                      <a:pt x="1" y="1303"/>
                    </a:cubicBezTo>
                    <a:lnTo>
                      <a:pt x="1" y="11880"/>
                    </a:lnTo>
                    <a:lnTo>
                      <a:pt x="7197" y="11880"/>
                    </a:lnTo>
                    <a:lnTo>
                      <a:pt x="7197" y="1303"/>
                    </a:lnTo>
                    <a:cubicBezTo>
                      <a:pt x="7197" y="590"/>
                      <a:pt x="6608" y="0"/>
                      <a:pt x="5894" y="0"/>
                    </a:cubicBez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cs typeface="Arial"/>
                </a:endParaRPr>
              </a:p>
            </p:txBody>
          </p:sp>
          <p:sp>
            <p:nvSpPr>
              <p:cNvPr id="196" name="Google Shape;2926;p58">
                <a:extLst>
                  <a:ext uri="{FF2B5EF4-FFF2-40B4-BE49-F238E27FC236}">
                    <a16:creationId xmlns:a16="http://schemas.microsoft.com/office/drawing/2014/main" id="{59B80C00-2706-472A-B1AE-9F44A5ACDBF7}"/>
                  </a:ext>
                </a:extLst>
              </p:cNvPr>
              <p:cNvSpPr/>
              <p:nvPr/>
            </p:nvSpPr>
            <p:spPr>
              <a:xfrm>
                <a:off x="1825363" y="1730825"/>
                <a:ext cx="114800" cy="81450"/>
              </a:xfrm>
              <a:custGeom>
                <a:avLst/>
                <a:gdLst/>
                <a:ahLst/>
                <a:cxnLst/>
                <a:rect l="l" t="t" r="r" b="b"/>
                <a:pathLst>
                  <a:path w="4592" h="3258" extrusionOk="0">
                    <a:moveTo>
                      <a:pt x="0" y="0"/>
                    </a:moveTo>
                    <a:lnTo>
                      <a:pt x="0" y="3257"/>
                    </a:lnTo>
                    <a:lnTo>
                      <a:pt x="4591" y="3257"/>
                    </a:lnTo>
                    <a:lnTo>
                      <a:pt x="4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cs typeface="Arial"/>
                </a:endParaRPr>
              </a:p>
            </p:txBody>
          </p:sp>
          <p:sp>
            <p:nvSpPr>
              <p:cNvPr id="197" name="Google Shape;2927;p58">
                <a:extLst>
                  <a:ext uri="{FF2B5EF4-FFF2-40B4-BE49-F238E27FC236}">
                    <a16:creationId xmlns:a16="http://schemas.microsoft.com/office/drawing/2014/main" id="{66B8C9E4-BF68-4D75-8D3D-79BCF397927E}"/>
                  </a:ext>
                </a:extLst>
              </p:cNvPr>
              <p:cNvSpPr/>
              <p:nvPr/>
            </p:nvSpPr>
            <p:spPr>
              <a:xfrm>
                <a:off x="1768738" y="1988275"/>
                <a:ext cx="231125" cy="38025"/>
              </a:xfrm>
              <a:custGeom>
                <a:avLst/>
                <a:gdLst/>
                <a:ahLst/>
                <a:cxnLst/>
                <a:rect l="l" t="t" r="r" b="b"/>
                <a:pathLst>
                  <a:path w="9245" h="1521" extrusionOk="0">
                    <a:moveTo>
                      <a:pt x="869" y="0"/>
                    </a:moveTo>
                    <a:cubicBezTo>
                      <a:pt x="373" y="0"/>
                      <a:pt x="1" y="404"/>
                      <a:pt x="1" y="869"/>
                    </a:cubicBezTo>
                    <a:lnTo>
                      <a:pt x="1" y="1520"/>
                    </a:lnTo>
                    <a:lnTo>
                      <a:pt x="9245" y="1520"/>
                    </a:lnTo>
                    <a:lnTo>
                      <a:pt x="9245" y="869"/>
                    </a:lnTo>
                    <a:cubicBezTo>
                      <a:pt x="9245" y="404"/>
                      <a:pt x="8872" y="0"/>
                      <a:pt x="8376" y="0"/>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cs typeface="Arial"/>
                </a:endParaRPr>
              </a:p>
            </p:txBody>
          </p:sp>
          <p:sp>
            <p:nvSpPr>
              <p:cNvPr id="198" name="Google Shape;2928;p58">
                <a:extLst>
                  <a:ext uri="{FF2B5EF4-FFF2-40B4-BE49-F238E27FC236}">
                    <a16:creationId xmlns:a16="http://schemas.microsoft.com/office/drawing/2014/main" id="{35E1124A-1442-4261-A62D-EBA8101AC9BB}"/>
                  </a:ext>
                </a:extLst>
              </p:cNvPr>
              <p:cNvSpPr/>
              <p:nvPr/>
            </p:nvSpPr>
            <p:spPr>
              <a:xfrm>
                <a:off x="1845513" y="1847925"/>
                <a:ext cx="74475" cy="107800"/>
              </a:xfrm>
              <a:custGeom>
                <a:avLst/>
                <a:gdLst/>
                <a:ahLst/>
                <a:cxnLst/>
                <a:rect l="l" t="t" r="r" b="b"/>
                <a:pathLst>
                  <a:path w="2979" h="4312" extrusionOk="0">
                    <a:moveTo>
                      <a:pt x="1490" y="0"/>
                    </a:moveTo>
                    <a:lnTo>
                      <a:pt x="838" y="682"/>
                    </a:lnTo>
                    <a:cubicBezTo>
                      <a:pt x="1" y="1489"/>
                      <a:pt x="1" y="2823"/>
                      <a:pt x="838" y="3660"/>
                    </a:cubicBezTo>
                    <a:lnTo>
                      <a:pt x="1490" y="4312"/>
                    </a:lnTo>
                    <a:lnTo>
                      <a:pt x="2172" y="3660"/>
                    </a:lnTo>
                    <a:cubicBezTo>
                      <a:pt x="2979" y="2823"/>
                      <a:pt x="2979" y="1489"/>
                      <a:pt x="2172" y="651"/>
                    </a:cubicBezTo>
                    <a:lnTo>
                      <a:pt x="1490" y="0"/>
                    </a:ln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cs typeface="Arial"/>
                </a:endParaRPr>
              </a:p>
            </p:txBody>
          </p:sp>
          <p:sp>
            <p:nvSpPr>
              <p:cNvPr id="199" name="Google Shape;2929;p58">
                <a:extLst>
                  <a:ext uri="{FF2B5EF4-FFF2-40B4-BE49-F238E27FC236}">
                    <a16:creationId xmlns:a16="http://schemas.microsoft.com/office/drawing/2014/main" id="{5891C3E9-3300-45E2-AC24-4F6CBBFD2F91}"/>
                  </a:ext>
                </a:extLst>
              </p:cNvPr>
              <p:cNvSpPr/>
              <p:nvPr/>
            </p:nvSpPr>
            <p:spPr>
              <a:xfrm>
                <a:off x="1819163" y="1723825"/>
                <a:ext cx="127975" cy="95425"/>
              </a:xfrm>
              <a:custGeom>
                <a:avLst/>
                <a:gdLst/>
                <a:ahLst/>
                <a:cxnLst/>
                <a:rect l="l" t="t" r="r" b="b"/>
                <a:pathLst>
                  <a:path w="5119" h="3817" extrusionOk="0">
                    <a:moveTo>
                      <a:pt x="4560" y="559"/>
                    </a:moveTo>
                    <a:lnTo>
                      <a:pt x="4560" y="3289"/>
                    </a:lnTo>
                    <a:lnTo>
                      <a:pt x="559" y="3289"/>
                    </a:lnTo>
                    <a:lnTo>
                      <a:pt x="559" y="559"/>
                    </a:lnTo>
                    <a:close/>
                    <a:moveTo>
                      <a:pt x="279" y="1"/>
                    </a:moveTo>
                    <a:cubicBezTo>
                      <a:pt x="124" y="1"/>
                      <a:pt x="0" y="125"/>
                      <a:pt x="0" y="280"/>
                    </a:cubicBezTo>
                    <a:lnTo>
                      <a:pt x="0" y="3537"/>
                    </a:lnTo>
                    <a:cubicBezTo>
                      <a:pt x="0" y="3692"/>
                      <a:pt x="124" y="3816"/>
                      <a:pt x="279" y="3816"/>
                    </a:cubicBezTo>
                    <a:lnTo>
                      <a:pt x="4839" y="3816"/>
                    </a:lnTo>
                    <a:cubicBezTo>
                      <a:pt x="4994" y="3816"/>
                      <a:pt x="5118" y="3692"/>
                      <a:pt x="5118" y="3537"/>
                    </a:cubicBezTo>
                    <a:lnTo>
                      <a:pt x="5118" y="280"/>
                    </a:lnTo>
                    <a:cubicBezTo>
                      <a:pt x="5118" y="125"/>
                      <a:pt x="4994" y="1"/>
                      <a:pt x="48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cs typeface="Arial"/>
                </a:endParaRPr>
              </a:p>
            </p:txBody>
          </p:sp>
          <p:sp>
            <p:nvSpPr>
              <p:cNvPr id="200" name="Google Shape;2930;p58">
                <a:extLst>
                  <a:ext uri="{FF2B5EF4-FFF2-40B4-BE49-F238E27FC236}">
                    <a16:creationId xmlns:a16="http://schemas.microsoft.com/office/drawing/2014/main" id="{14AD45DD-3F22-4B68-B9C4-5C8E074847BE}"/>
                  </a:ext>
                </a:extLst>
              </p:cNvPr>
              <p:cNvSpPr/>
              <p:nvPr/>
            </p:nvSpPr>
            <p:spPr>
              <a:xfrm>
                <a:off x="1838538" y="1840925"/>
                <a:ext cx="89975" cy="121775"/>
              </a:xfrm>
              <a:custGeom>
                <a:avLst/>
                <a:gdLst/>
                <a:ahLst/>
                <a:cxnLst/>
                <a:rect l="l" t="t" r="r" b="b"/>
                <a:pathLst>
                  <a:path w="3599" h="4871" extrusionOk="0">
                    <a:moveTo>
                      <a:pt x="1800" y="652"/>
                    </a:moveTo>
                    <a:lnTo>
                      <a:pt x="2265" y="1149"/>
                    </a:lnTo>
                    <a:cubicBezTo>
                      <a:pt x="2979" y="1862"/>
                      <a:pt x="2979" y="3010"/>
                      <a:pt x="2265" y="3723"/>
                    </a:cubicBezTo>
                    <a:lnTo>
                      <a:pt x="2048" y="3940"/>
                    </a:lnTo>
                    <a:lnTo>
                      <a:pt x="2048" y="2451"/>
                    </a:lnTo>
                    <a:cubicBezTo>
                      <a:pt x="2048" y="2296"/>
                      <a:pt x="1924" y="2172"/>
                      <a:pt x="1769" y="2172"/>
                    </a:cubicBezTo>
                    <a:cubicBezTo>
                      <a:pt x="1645" y="2172"/>
                      <a:pt x="1521" y="2296"/>
                      <a:pt x="1521" y="2451"/>
                    </a:cubicBezTo>
                    <a:lnTo>
                      <a:pt x="1521" y="3940"/>
                    </a:lnTo>
                    <a:lnTo>
                      <a:pt x="1335" y="3723"/>
                    </a:lnTo>
                    <a:cubicBezTo>
                      <a:pt x="621" y="3010"/>
                      <a:pt x="621" y="1862"/>
                      <a:pt x="1335" y="1149"/>
                    </a:cubicBezTo>
                    <a:lnTo>
                      <a:pt x="1800" y="652"/>
                    </a:lnTo>
                    <a:close/>
                    <a:moveTo>
                      <a:pt x="1769" y="1"/>
                    </a:moveTo>
                    <a:cubicBezTo>
                      <a:pt x="1707" y="1"/>
                      <a:pt x="1645" y="32"/>
                      <a:pt x="1583" y="94"/>
                    </a:cubicBezTo>
                    <a:lnTo>
                      <a:pt x="931" y="745"/>
                    </a:lnTo>
                    <a:cubicBezTo>
                      <a:pt x="1" y="1676"/>
                      <a:pt x="1" y="3196"/>
                      <a:pt x="931" y="4126"/>
                    </a:cubicBezTo>
                    <a:lnTo>
                      <a:pt x="1614" y="4778"/>
                    </a:lnTo>
                    <a:cubicBezTo>
                      <a:pt x="1645" y="4840"/>
                      <a:pt x="1707" y="4871"/>
                      <a:pt x="1800" y="4871"/>
                    </a:cubicBezTo>
                    <a:cubicBezTo>
                      <a:pt x="1862" y="4871"/>
                      <a:pt x="1924" y="4840"/>
                      <a:pt x="1986" y="4778"/>
                    </a:cubicBezTo>
                    <a:lnTo>
                      <a:pt x="2668" y="4126"/>
                    </a:lnTo>
                    <a:cubicBezTo>
                      <a:pt x="3599" y="3196"/>
                      <a:pt x="3599" y="1676"/>
                      <a:pt x="2668" y="745"/>
                    </a:cubicBezTo>
                    <a:lnTo>
                      <a:pt x="2637" y="745"/>
                    </a:lnTo>
                    <a:lnTo>
                      <a:pt x="1986" y="94"/>
                    </a:lnTo>
                    <a:cubicBezTo>
                      <a:pt x="1924" y="32"/>
                      <a:pt x="1862" y="1"/>
                      <a:pt x="17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cs typeface="Arial"/>
                </a:endParaRPr>
              </a:p>
            </p:txBody>
          </p:sp>
          <p:sp>
            <p:nvSpPr>
              <p:cNvPr id="201" name="Google Shape;2931;p58">
                <a:extLst>
                  <a:ext uri="{FF2B5EF4-FFF2-40B4-BE49-F238E27FC236}">
                    <a16:creationId xmlns:a16="http://schemas.microsoft.com/office/drawing/2014/main" id="{05E5DC23-69B2-471C-8661-EE51678CC6C7}"/>
                  </a:ext>
                </a:extLst>
              </p:cNvPr>
              <p:cNvSpPr/>
              <p:nvPr/>
            </p:nvSpPr>
            <p:spPr>
              <a:xfrm>
                <a:off x="1761763" y="1684300"/>
                <a:ext cx="349000" cy="348975"/>
              </a:xfrm>
              <a:custGeom>
                <a:avLst/>
                <a:gdLst/>
                <a:ahLst/>
                <a:cxnLst/>
                <a:rect l="l" t="t" r="r" b="b"/>
                <a:pathLst>
                  <a:path w="13960" h="13959" extrusionOk="0">
                    <a:moveTo>
                      <a:pt x="13401" y="2916"/>
                    </a:moveTo>
                    <a:lnTo>
                      <a:pt x="13401" y="3939"/>
                    </a:lnTo>
                    <a:cubicBezTo>
                      <a:pt x="13370" y="4591"/>
                      <a:pt x="12874" y="4917"/>
                      <a:pt x="12377" y="4917"/>
                    </a:cubicBezTo>
                    <a:cubicBezTo>
                      <a:pt x="11881" y="4917"/>
                      <a:pt x="11385" y="4591"/>
                      <a:pt x="11354" y="3939"/>
                    </a:cubicBezTo>
                    <a:lnTo>
                      <a:pt x="11354" y="2916"/>
                    </a:lnTo>
                    <a:close/>
                    <a:moveTo>
                      <a:pt x="7135" y="558"/>
                    </a:moveTo>
                    <a:cubicBezTo>
                      <a:pt x="7725" y="558"/>
                      <a:pt x="8190" y="1024"/>
                      <a:pt x="8190" y="1582"/>
                    </a:cubicBezTo>
                    <a:lnTo>
                      <a:pt x="8190" y="11880"/>
                    </a:lnTo>
                    <a:lnTo>
                      <a:pt x="6081" y="11880"/>
                    </a:lnTo>
                    <a:cubicBezTo>
                      <a:pt x="5708" y="11880"/>
                      <a:pt x="5708" y="12439"/>
                      <a:pt x="6081" y="12439"/>
                    </a:cubicBezTo>
                    <a:lnTo>
                      <a:pt x="8655" y="12439"/>
                    </a:lnTo>
                    <a:cubicBezTo>
                      <a:pt x="8996" y="12439"/>
                      <a:pt x="9245" y="12687"/>
                      <a:pt x="9245" y="13028"/>
                    </a:cubicBezTo>
                    <a:lnTo>
                      <a:pt x="9276" y="13028"/>
                    </a:lnTo>
                    <a:lnTo>
                      <a:pt x="9276" y="13431"/>
                    </a:lnTo>
                    <a:lnTo>
                      <a:pt x="559" y="13431"/>
                    </a:lnTo>
                    <a:lnTo>
                      <a:pt x="559" y="13028"/>
                    </a:lnTo>
                    <a:cubicBezTo>
                      <a:pt x="559" y="12687"/>
                      <a:pt x="807" y="12439"/>
                      <a:pt x="1148" y="12439"/>
                    </a:cubicBezTo>
                    <a:lnTo>
                      <a:pt x="3630" y="12439"/>
                    </a:lnTo>
                    <a:cubicBezTo>
                      <a:pt x="3971" y="12439"/>
                      <a:pt x="3971" y="11880"/>
                      <a:pt x="3630" y="11880"/>
                    </a:cubicBezTo>
                    <a:lnTo>
                      <a:pt x="1521" y="11880"/>
                    </a:lnTo>
                    <a:lnTo>
                      <a:pt x="1521" y="1582"/>
                    </a:lnTo>
                    <a:cubicBezTo>
                      <a:pt x="1521" y="1024"/>
                      <a:pt x="1986" y="558"/>
                      <a:pt x="2575" y="558"/>
                    </a:cubicBezTo>
                    <a:close/>
                    <a:moveTo>
                      <a:pt x="2575" y="0"/>
                    </a:moveTo>
                    <a:cubicBezTo>
                      <a:pt x="1676" y="0"/>
                      <a:pt x="993" y="713"/>
                      <a:pt x="993" y="1582"/>
                    </a:cubicBezTo>
                    <a:lnTo>
                      <a:pt x="993" y="11911"/>
                    </a:lnTo>
                    <a:cubicBezTo>
                      <a:pt x="404" y="11973"/>
                      <a:pt x="1" y="12470"/>
                      <a:pt x="1" y="13028"/>
                    </a:cubicBezTo>
                    <a:lnTo>
                      <a:pt x="1" y="13679"/>
                    </a:lnTo>
                    <a:cubicBezTo>
                      <a:pt x="1" y="13835"/>
                      <a:pt x="125" y="13959"/>
                      <a:pt x="280" y="13959"/>
                    </a:cubicBezTo>
                    <a:lnTo>
                      <a:pt x="9555" y="13959"/>
                    </a:lnTo>
                    <a:cubicBezTo>
                      <a:pt x="9679" y="13959"/>
                      <a:pt x="9803" y="13835"/>
                      <a:pt x="9803" y="13679"/>
                    </a:cubicBezTo>
                    <a:lnTo>
                      <a:pt x="9803" y="13028"/>
                    </a:lnTo>
                    <a:cubicBezTo>
                      <a:pt x="9803" y="12439"/>
                      <a:pt x="9338" y="11911"/>
                      <a:pt x="8717" y="11880"/>
                    </a:cubicBezTo>
                    <a:lnTo>
                      <a:pt x="8717" y="7258"/>
                    </a:lnTo>
                    <a:lnTo>
                      <a:pt x="8996" y="7258"/>
                    </a:lnTo>
                    <a:cubicBezTo>
                      <a:pt x="9400" y="7258"/>
                      <a:pt x="9710" y="7569"/>
                      <a:pt x="9710" y="7972"/>
                    </a:cubicBezTo>
                    <a:lnTo>
                      <a:pt x="9710" y="9275"/>
                    </a:lnTo>
                    <a:cubicBezTo>
                      <a:pt x="9710" y="10252"/>
                      <a:pt x="10447" y="10740"/>
                      <a:pt x="11183" y="10740"/>
                    </a:cubicBezTo>
                    <a:cubicBezTo>
                      <a:pt x="11920" y="10740"/>
                      <a:pt x="12657" y="10252"/>
                      <a:pt x="12657" y="9275"/>
                    </a:cubicBezTo>
                    <a:lnTo>
                      <a:pt x="12657" y="5521"/>
                    </a:lnTo>
                    <a:cubicBezTo>
                      <a:pt x="13401" y="5366"/>
                      <a:pt x="13959" y="4715"/>
                      <a:pt x="13959" y="3970"/>
                    </a:cubicBezTo>
                    <a:lnTo>
                      <a:pt x="13959" y="2637"/>
                    </a:lnTo>
                    <a:cubicBezTo>
                      <a:pt x="13959" y="2482"/>
                      <a:pt x="13835" y="2388"/>
                      <a:pt x="13680" y="2388"/>
                    </a:cubicBezTo>
                    <a:lnTo>
                      <a:pt x="13308" y="2388"/>
                    </a:lnTo>
                    <a:lnTo>
                      <a:pt x="13308" y="1737"/>
                    </a:lnTo>
                    <a:cubicBezTo>
                      <a:pt x="13308" y="1566"/>
                      <a:pt x="13168" y="1481"/>
                      <a:pt x="13033" y="1481"/>
                    </a:cubicBezTo>
                    <a:cubicBezTo>
                      <a:pt x="12897" y="1481"/>
                      <a:pt x="12765" y="1566"/>
                      <a:pt x="12781" y="1737"/>
                    </a:cubicBezTo>
                    <a:lnTo>
                      <a:pt x="12781" y="2388"/>
                    </a:lnTo>
                    <a:lnTo>
                      <a:pt x="12005" y="2388"/>
                    </a:lnTo>
                    <a:lnTo>
                      <a:pt x="12005" y="1737"/>
                    </a:lnTo>
                    <a:cubicBezTo>
                      <a:pt x="11974" y="1582"/>
                      <a:pt x="11842" y="1504"/>
                      <a:pt x="11714" y="1504"/>
                    </a:cubicBezTo>
                    <a:cubicBezTo>
                      <a:pt x="11586" y="1504"/>
                      <a:pt x="11462" y="1582"/>
                      <a:pt x="11447" y="1737"/>
                    </a:cubicBezTo>
                    <a:lnTo>
                      <a:pt x="11447" y="2388"/>
                    </a:lnTo>
                    <a:lnTo>
                      <a:pt x="11044" y="2388"/>
                    </a:lnTo>
                    <a:cubicBezTo>
                      <a:pt x="10920" y="2388"/>
                      <a:pt x="10795" y="2482"/>
                      <a:pt x="10795" y="2637"/>
                    </a:cubicBezTo>
                    <a:lnTo>
                      <a:pt x="10795" y="3939"/>
                    </a:lnTo>
                    <a:cubicBezTo>
                      <a:pt x="10795" y="4715"/>
                      <a:pt x="11323" y="5366"/>
                      <a:pt x="12098" y="5521"/>
                    </a:cubicBezTo>
                    <a:lnTo>
                      <a:pt x="12098" y="9275"/>
                    </a:lnTo>
                    <a:cubicBezTo>
                      <a:pt x="12098" y="9895"/>
                      <a:pt x="11633" y="10205"/>
                      <a:pt x="11168" y="10205"/>
                    </a:cubicBezTo>
                    <a:cubicBezTo>
                      <a:pt x="10702" y="10205"/>
                      <a:pt x="10237" y="9895"/>
                      <a:pt x="10237" y="9275"/>
                    </a:cubicBezTo>
                    <a:lnTo>
                      <a:pt x="10237" y="7972"/>
                    </a:lnTo>
                    <a:cubicBezTo>
                      <a:pt x="10237" y="7258"/>
                      <a:pt x="9679" y="6700"/>
                      <a:pt x="8996" y="6700"/>
                    </a:cubicBezTo>
                    <a:lnTo>
                      <a:pt x="8717" y="6700"/>
                    </a:lnTo>
                    <a:lnTo>
                      <a:pt x="8717" y="1582"/>
                    </a:lnTo>
                    <a:cubicBezTo>
                      <a:pt x="8717" y="713"/>
                      <a:pt x="8004" y="0"/>
                      <a:pt x="7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cs typeface="Arial"/>
                </a:endParaRPr>
              </a:p>
            </p:txBody>
          </p:sp>
          <p:sp>
            <p:nvSpPr>
              <p:cNvPr id="202" name="Google Shape;2932;p58">
                <a:extLst>
                  <a:ext uri="{FF2B5EF4-FFF2-40B4-BE49-F238E27FC236}">
                    <a16:creationId xmlns:a16="http://schemas.microsoft.com/office/drawing/2014/main" id="{E7F63D6A-0F0B-4066-9D74-6BAA3903E9C3}"/>
                  </a:ext>
                </a:extLst>
              </p:cNvPr>
              <p:cNvSpPr/>
              <p:nvPr/>
            </p:nvSpPr>
            <p:spPr>
              <a:xfrm>
                <a:off x="1876538" y="1981300"/>
                <a:ext cx="13200" cy="13975"/>
              </a:xfrm>
              <a:custGeom>
                <a:avLst/>
                <a:gdLst/>
                <a:ahLst/>
                <a:cxnLst/>
                <a:rect l="l" t="t" r="r" b="b"/>
                <a:pathLst>
                  <a:path w="528" h="559" extrusionOk="0">
                    <a:moveTo>
                      <a:pt x="249" y="0"/>
                    </a:moveTo>
                    <a:cubicBezTo>
                      <a:pt x="187" y="0"/>
                      <a:pt x="125" y="31"/>
                      <a:pt x="63" y="93"/>
                    </a:cubicBezTo>
                    <a:cubicBezTo>
                      <a:pt x="1" y="124"/>
                      <a:pt x="1" y="217"/>
                      <a:pt x="1" y="279"/>
                    </a:cubicBezTo>
                    <a:cubicBezTo>
                      <a:pt x="1" y="342"/>
                      <a:pt x="1" y="435"/>
                      <a:pt x="63" y="466"/>
                    </a:cubicBezTo>
                    <a:cubicBezTo>
                      <a:pt x="125" y="528"/>
                      <a:pt x="194" y="559"/>
                      <a:pt x="264" y="559"/>
                    </a:cubicBezTo>
                    <a:cubicBezTo>
                      <a:pt x="334" y="559"/>
                      <a:pt x="404" y="528"/>
                      <a:pt x="466" y="466"/>
                    </a:cubicBezTo>
                    <a:cubicBezTo>
                      <a:pt x="497" y="435"/>
                      <a:pt x="528" y="342"/>
                      <a:pt x="528" y="279"/>
                    </a:cubicBezTo>
                    <a:cubicBezTo>
                      <a:pt x="528" y="217"/>
                      <a:pt x="497" y="124"/>
                      <a:pt x="466" y="93"/>
                    </a:cubicBezTo>
                    <a:cubicBezTo>
                      <a:pt x="404" y="31"/>
                      <a:pt x="342"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cs typeface="Arial"/>
                </a:endParaRPr>
              </a:p>
            </p:txBody>
          </p:sp>
        </p:grpSp>
        <p:sp>
          <p:nvSpPr>
            <p:cNvPr id="217" name="Google Shape;260;p28">
              <a:extLst>
                <a:ext uri="{FF2B5EF4-FFF2-40B4-BE49-F238E27FC236}">
                  <a16:creationId xmlns:a16="http://schemas.microsoft.com/office/drawing/2014/main" id="{A12779D9-0850-452B-97CF-F649A47E0221}"/>
                </a:ext>
              </a:extLst>
            </p:cNvPr>
            <p:cNvSpPr txBox="1"/>
            <p:nvPr/>
          </p:nvSpPr>
          <p:spPr>
            <a:xfrm>
              <a:off x="5290590" y="2314535"/>
              <a:ext cx="1782600" cy="484800"/>
            </a:xfrm>
            <a:prstGeom prst="rect">
              <a:avLst/>
            </a:prstGeom>
            <a:noFill/>
            <a:ln>
              <a:noFill/>
            </a:ln>
          </p:spPr>
          <p:txBody>
            <a:bodyPr spcFirstLastPara="1" wrap="square" lIns="91425" tIns="91425" rIns="91425" bIns="91425" anchor="t" anchorCtr="0">
              <a:noAutofit/>
            </a:bodyPr>
            <a:lstStyle/>
            <a:p>
              <a:pPr algn="ctr">
                <a:spcBef>
                  <a:spcPts val="0"/>
                </a:spcBef>
                <a:spcAft>
                  <a:spcPts val="0"/>
                </a:spcAft>
              </a:pPr>
              <a:r>
                <a:rPr lang="en" sz="1200" err="1">
                  <a:solidFill>
                    <a:srgbClr val="000000"/>
                  </a:solidFill>
                  <a:latin typeface="+mn-lt"/>
                  <a:ea typeface="Roboto"/>
                  <a:cs typeface="Roboto"/>
                </a:rPr>
                <a:t>Uppbyggnad</a:t>
              </a:r>
              <a:r>
                <a:rPr lang="en" sz="1200">
                  <a:solidFill>
                    <a:srgbClr val="000000"/>
                  </a:solidFill>
                  <a:latin typeface="+mn-lt"/>
                  <a:ea typeface="Roboto"/>
                  <a:cs typeface="Roboto"/>
                </a:rPr>
                <a:t> av </a:t>
              </a:r>
              <a:r>
                <a:rPr lang="en" sz="1200" err="1">
                  <a:solidFill>
                    <a:srgbClr val="000000"/>
                  </a:solidFill>
                  <a:latin typeface="+mn-lt"/>
                  <a:ea typeface="Roboto"/>
                  <a:cs typeface="Roboto"/>
                </a:rPr>
                <a:t>infrastruktur</a:t>
              </a:r>
              <a:endParaRPr lang="en" sz="1200">
                <a:solidFill>
                  <a:srgbClr val="000000"/>
                </a:solidFill>
                <a:latin typeface="+mn-lt"/>
                <a:ea typeface="Roboto"/>
                <a:cs typeface="Roboto"/>
              </a:endParaRPr>
            </a:p>
          </p:txBody>
        </p:sp>
      </p:grpSp>
    </p:spTree>
    <p:extLst>
      <p:ext uri="{BB962C8B-B14F-4D97-AF65-F5344CB8AC3E}">
        <p14:creationId xmlns:p14="http://schemas.microsoft.com/office/powerpoint/2010/main" val="632728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5C9B11-ACD9-4EDB-B26F-3EBA0AA4EDF1}"/>
              </a:ext>
            </a:extLst>
          </p:cNvPr>
          <p:cNvSpPr>
            <a:spLocks noGrp="1"/>
          </p:cNvSpPr>
          <p:nvPr>
            <p:ph type="title"/>
          </p:nvPr>
        </p:nvSpPr>
        <p:spPr/>
        <p:txBody>
          <a:bodyPr/>
          <a:lstStyle/>
          <a:p>
            <a:r>
              <a:rPr lang="sv-SE"/>
              <a:t>Vad menas med pilotaktiviteter?</a:t>
            </a:r>
          </a:p>
        </p:txBody>
      </p:sp>
      <p:grpSp>
        <p:nvGrpSpPr>
          <p:cNvPr id="25" name="Grupp 24">
            <a:extLst>
              <a:ext uri="{FF2B5EF4-FFF2-40B4-BE49-F238E27FC236}">
                <a16:creationId xmlns:a16="http://schemas.microsoft.com/office/drawing/2014/main" id="{FDD4CE5C-47AB-453E-B746-007386BC1DEC}"/>
              </a:ext>
            </a:extLst>
          </p:cNvPr>
          <p:cNvGrpSpPr/>
          <p:nvPr/>
        </p:nvGrpSpPr>
        <p:grpSpPr>
          <a:xfrm>
            <a:off x="9696400" y="403200"/>
            <a:ext cx="1441706" cy="1301342"/>
            <a:chOff x="9696400" y="403200"/>
            <a:chExt cx="1441706" cy="1301342"/>
          </a:xfrm>
        </p:grpSpPr>
        <p:sp>
          <p:nvSpPr>
            <p:cNvPr id="4" name="Google Shape;255;p28">
              <a:extLst>
                <a:ext uri="{FF2B5EF4-FFF2-40B4-BE49-F238E27FC236}">
                  <a16:creationId xmlns:a16="http://schemas.microsoft.com/office/drawing/2014/main" id="{8B805E83-2491-4E78-B96D-DACD30731960}"/>
                </a:ext>
              </a:extLst>
            </p:cNvPr>
            <p:cNvSpPr/>
            <p:nvPr/>
          </p:nvSpPr>
          <p:spPr>
            <a:xfrm>
              <a:off x="9802425" y="1283362"/>
              <a:ext cx="1335681" cy="274210"/>
            </a:xfrm>
            <a:prstGeom prst="homePlate">
              <a:avLst>
                <a:gd name="adj" fmla="val 50000"/>
              </a:avLst>
            </a:prstGeom>
            <a:solidFill>
              <a:srgbClr val="9B7C55"/>
            </a:solidFill>
            <a:ln w="3175">
              <a:solidFill>
                <a:schemeClr val="bg2">
                  <a:lumMod val="60000"/>
                  <a:lumOff val="40000"/>
                </a:schemeClr>
              </a:solidFill>
              <a:prstDash val="sysDot"/>
            </a:ln>
          </p:spPr>
          <p:txBody>
            <a:bodyPr spcFirstLastPara="1" wrap="square" lIns="91425" tIns="91425" rIns="91425" bIns="91425" anchor="ctr" anchorCtr="0">
              <a:noAutofit/>
            </a:bodyPr>
            <a:lstStyle/>
            <a:p>
              <a:pPr marL="0" lvl="0" indent="0" algn="ctr" rtl="0">
                <a:spcBef>
                  <a:spcPts val="0"/>
                </a:spcBef>
                <a:spcAft>
                  <a:spcPts val="0"/>
                </a:spcAft>
                <a:buNone/>
              </a:pPr>
              <a:r>
                <a:rPr lang="sv-SE" sz="1400"/>
                <a:t>     </a:t>
              </a:r>
              <a:r>
                <a:rPr lang="sv-SE" sz="1100"/>
                <a:t>2022-2023</a:t>
              </a:r>
              <a:endParaRPr sz="1100"/>
            </a:p>
          </p:txBody>
        </p:sp>
        <p:grpSp>
          <p:nvGrpSpPr>
            <p:cNvPr id="24" name="Grupp 23">
              <a:extLst>
                <a:ext uri="{FF2B5EF4-FFF2-40B4-BE49-F238E27FC236}">
                  <a16:creationId xmlns:a16="http://schemas.microsoft.com/office/drawing/2014/main" id="{6415A94B-C772-4CAA-8D1E-7BC4130DB5D4}"/>
                </a:ext>
              </a:extLst>
            </p:cNvPr>
            <p:cNvGrpSpPr/>
            <p:nvPr/>
          </p:nvGrpSpPr>
          <p:grpSpPr>
            <a:xfrm>
              <a:off x="9696400" y="403200"/>
              <a:ext cx="1402170" cy="1301342"/>
              <a:chOff x="9696400" y="403200"/>
              <a:chExt cx="1402170" cy="1301342"/>
            </a:xfrm>
          </p:grpSpPr>
          <p:grpSp>
            <p:nvGrpSpPr>
              <p:cNvPr id="7" name="Google Shape;256;p28">
                <a:extLst>
                  <a:ext uri="{FF2B5EF4-FFF2-40B4-BE49-F238E27FC236}">
                    <a16:creationId xmlns:a16="http://schemas.microsoft.com/office/drawing/2014/main" id="{4EA99325-1800-4B49-881C-F8254555102B}"/>
                  </a:ext>
                </a:extLst>
              </p:cNvPr>
              <p:cNvGrpSpPr/>
              <p:nvPr/>
            </p:nvGrpSpPr>
            <p:grpSpPr>
              <a:xfrm>
                <a:off x="9696400" y="403200"/>
                <a:ext cx="1402170" cy="1030047"/>
                <a:chOff x="1638413" y="829092"/>
                <a:chExt cx="1935300" cy="1821109"/>
              </a:xfrm>
            </p:grpSpPr>
            <p:cxnSp>
              <p:nvCxnSpPr>
                <p:cNvPr id="19" name="Google Shape;261;p28">
                  <a:extLst>
                    <a:ext uri="{FF2B5EF4-FFF2-40B4-BE49-F238E27FC236}">
                      <a16:creationId xmlns:a16="http://schemas.microsoft.com/office/drawing/2014/main" id="{0ACE3C17-5C35-4B75-BBBA-B7A78BDFD464}"/>
                    </a:ext>
                  </a:extLst>
                </p:cNvPr>
                <p:cNvCxnSpPr>
                  <a:cxnSpLocks/>
                </p:cNvCxnSpPr>
                <p:nvPr/>
              </p:nvCxnSpPr>
              <p:spPr>
                <a:xfrm>
                  <a:off x="2017802" y="1892703"/>
                  <a:ext cx="0" cy="757498"/>
                </a:xfrm>
                <a:prstGeom prst="straightConnector1">
                  <a:avLst/>
                </a:prstGeom>
                <a:noFill/>
                <a:ln w="19050" cap="flat" cmpd="sng">
                  <a:solidFill>
                    <a:schemeClr val="dk1"/>
                  </a:solidFill>
                  <a:prstDash val="dot"/>
                  <a:round/>
                  <a:headEnd type="none" w="med" len="med"/>
                  <a:tailEnd type="none" w="med" len="med"/>
                </a:ln>
              </p:spPr>
            </p:cxnSp>
            <p:sp>
              <p:nvSpPr>
                <p:cNvPr id="20" name="Google Shape;257;p28">
                  <a:extLst>
                    <a:ext uri="{FF2B5EF4-FFF2-40B4-BE49-F238E27FC236}">
                      <a16:creationId xmlns:a16="http://schemas.microsoft.com/office/drawing/2014/main" id="{827FCFD5-507E-4669-94B3-64C02E2C26DF}"/>
                    </a:ext>
                  </a:extLst>
                </p:cNvPr>
                <p:cNvSpPr/>
                <p:nvPr/>
              </p:nvSpPr>
              <p:spPr>
                <a:xfrm>
                  <a:off x="1638413" y="829092"/>
                  <a:ext cx="1935300" cy="1402236"/>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59;p28">
                  <a:extLst>
                    <a:ext uri="{FF2B5EF4-FFF2-40B4-BE49-F238E27FC236}">
                      <a16:creationId xmlns:a16="http://schemas.microsoft.com/office/drawing/2014/main" id="{C3F84F50-3FD4-4768-957B-D3B2F313CD50}"/>
                    </a:ext>
                  </a:extLst>
                </p:cNvPr>
                <p:cNvSpPr txBox="1"/>
                <p:nvPr/>
              </p:nvSpPr>
              <p:spPr>
                <a:xfrm>
                  <a:off x="1679359" y="1340917"/>
                  <a:ext cx="1782600" cy="33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SE" sz="1050">
                      <a:latin typeface="Arial Nova Light" panose="020B0304020202020204" pitchFamily="34" charset="0"/>
                      <a:ea typeface="Fira Sans Extra Condensed SemiBold"/>
                      <a:cs typeface="Fira Sans Extra Condensed SemiBold"/>
                      <a:sym typeface="Fira Sans Extra Condensed SemiBold"/>
                    </a:rPr>
                    <a:t>Utförande och pilotaktiviteter</a:t>
                  </a:r>
                  <a:endParaRPr sz="1050">
                    <a:solidFill>
                      <a:srgbClr val="000000"/>
                    </a:solidFill>
                    <a:latin typeface="Arial Nova Light" panose="020B0304020202020204" pitchFamily="34" charset="0"/>
                    <a:ea typeface="Fira Sans Extra Condensed SemiBold"/>
                    <a:cs typeface="Fira Sans Extra Condensed SemiBold"/>
                    <a:sym typeface="Fira Sans Extra Condensed SemiBold"/>
                  </a:endParaRPr>
                </a:p>
              </p:txBody>
            </p:sp>
            <p:sp>
              <p:nvSpPr>
                <p:cNvPr id="22" name="Google Shape;260;p28">
                  <a:extLst>
                    <a:ext uri="{FF2B5EF4-FFF2-40B4-BE49-F238E27FC236}">
                      <a16:creationId xmlns:a16="http://schemas.microsoft.com/office/drawing/2014/main" id="{7197CF6A-27C1-4E31-A0E6-0FDB49E0FC61}"/>
                    </a:ext>
                  </a:extLst>
                </p:cNvPr>
                <p:cNvSpPr txBox="1"/>
                <p:nvPr/>
              </p:nvSpPr>
              <p:spPr>
                <a:xfrm>
                  <a:off x="1746625" y="1789207"/>
                  <a:ext cx="17826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900">
                    <a:solidFill>
                      <a:srgbClr val="000000"/>
                    </a:solidFill>
                    <a:latin typeface="+mn-lt"/>
                    <a:ea typeface="Roboto"/>
                    <a:cs typeface="Roboto"/>
                    <a:sym typeface="Roboto"/>
                  </a:endParaRPr>
                </a:p>
                <a:p>
                  <a:pPr marL="0" lvl="0" indent="0" algn="ctr" rtl="0">
                    <a:spcBef>
                      <a:spcPts val="0"/>
                    </a:spcBef>
                    <a:spcAft>
                      <a:spcPts val="0"/>
                    </a:spcAft>
                    <a:buNone/>
                  </a:pPr>
                  <a:endParaRPr sz="900">
                    <a:solidFill>
                      <a:srgbClr val="000000"/>
                    </a:solidFill>
                    <a:latin typeface="+mn-lt"/>
                    <a:ea typeface="Roboto"/>
                    <a:cs typeface="Roboto"/>
                    <a:sym typeface="Roboto"/>
                  </a:endParaRPr>
                </a:p>
              </p:txBody>
            </p:sp>
          </p:grpSp>
          <p:grpSp>
            <p:nvGrpSpPr>
              <p:cNvPr id="8" name="Google Shape;2923;p58">
                <a:extLst>
                  <a:ext uri="{FF2B5EF4-FFF2-40B4-BE49-F238E27FC236}">
                    <a16:creationId xmlns:a16="http://schemas.microsoft.com/office/drawing/2014/main" id="{58D302A8-F3AB-40F1-B09B-C2D8C90FD63A}"/>
                  </a:ext>
                </a:extLst>
              </p:cNvPr>
              <p:cNvGrpSpPr/>
              <p:nvPr/>
            </p:nvGrpSpPr>
            <p:grpSpPr>
              <a:xfrm>
                <a:off x="9902666" y="1476897"/>
                <a:ext cx="227661" cy="227645"/>
                <a:chOff x="1761763" y="1684300"/>
                <a:chExt cx="349000" cy="348975"/>
              </a:xfrm>
            </p:grpSpPr>
            <p:sp>
              <p:nvSpPr>
                <p:cNvPr id="10" name="Google Shape;2924;p58">
                  <a:extLst>
                    <a:ext uri="{FF2B5EF4-FFF2-40B4-BE49-F238E27FC236}">
                      <a16:creationId xmlns:a16="http://schemas.microsoft.com/office/drawing/2014/main" id="{205FCDE9-DBA2-474C-A30B-97185C3B8C4E}"/>
                    </a:ext>
                  </a:extLst>
                </p:cNvPr>
                <p:cNvSpPr/>
                <p:nvPr/>
              </p:nvSpPr>
              <p:spPr>
                <a:xfrm>
                  <a:off x="2038613" y="1750200"/>
                  <a:ext cx="65950" cy="65950"/>
                </a:xfrm>
                <a:custGeom>
                  <a:avLst/>
                  <a:gdLst/>
                  <a:ahLst/>
                  <a:cxnLst/>
                  <a:rect l="l" t="t" r="r" b="b"/>
                  <a:pathLst>
                    <a:path w="2638" h="2638" extrusionOk="0">
                      <a:moveTo>
                        <a:pt x="1" y="1"/>
                      </a:moveTo>
                      <a:lnTo>
                        <a:pt x="1" y="1303"/>
                      </a:lnTo>
                      <a:cubicBezTo>
                        <a:pt x="1" y="2048"/>
                        <a:pt x="590" y="2637"/>
                        <a:pt x="1303" y="2637"/>
                      </a:cubicBezTo>
                      <a:cubicBezTo>
                        <a:pt x="2048" y="2637"/>
                        <a:pt x="2637" y="2048"/>
                        <a:pt x="2637" y="1303"/>
                      </a:cubicBezTo>
                      <a:lnTo>
                        <a:pt x="2637" y="1"/>
                      </a:lnTo>
                      <a:close/>
                    </a:path>
                  </a:pathLst>
                </a:custGeom>
                <a:solidFill>
                  <a:srgbClr val="91DE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2925;p58">
                  <a:extLst>
                    <a:ext uri="{FF2B5EF4-FFF2-40B4-BE49-F238E27FC236}">
                      <a16:creationId xmlns:a16="http://schemas.microsoft.com/office/drawing/2014/main" id="{4E365AA6-B070-41E0-ACC6-68585D807676}"/>
                    </a:ext>
                  </a:extLst>
                </p:cNvPr>
                <p:cNvSpPr/>
                <p:nvPr/>
              </p:nvSpPr>
              <p:spPr>
                <a:xfrm>
                  <a:off x="1792788" y="1691275"/>
                  <a:ext cx="179950" cy="297025"/>
                </a:xfrm>
                <a:custGeom>
                  <a:avLst/>
                  <a:gdLst/>
                  <a:ahLst/>
                  <a:cxnLst/>
                  <a:rect l="l" t="t" r="r" b="b"/>
                  <a:pathLst>
                    <a:path w="7198" h="11881" extrusionOk="0">
                      <a:moveTo>
                        <a:pt x="1334" y="0"/>
                      </a:moveTo>
                      <a:cubicBezTo>
                        <a:pt x="590" y="0"/>
                        <a:pt x="1" y="590"/>
                        <a:pt x="1" y="1303"/>
                      </a:cubicBezTo>
                      <a:lnTo>
                        <a:pt x="1" y="11880"/>
                      </a:lnTo>
                      <a:lnTo>
                        <a:pt x="7197" y="11880"/>
                      </a:lnTo>
                      <a:lnTo>
                        <a:pt x="7197" y="1303"/>
                      </a:lnTo>
                      <a:cubicBezTo>
                        <a:pt x="7197" y="590"/>
                        <a:pt x="6608" y="0"/>
                        <a:pt x="5894" y="0"/>
                      </a:cubicBezTo>
                      <a:close/>
                    </a:path>
                  </a:pathLst>
                </a:custGeom>
                <a:solidFill>
                  <a:srgbClr val="FFC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2926;p58">
                  <a:extLst>
                    <a:ext uri="{FF2B5EF4-FFF2-40B4-BE49-F238E27FC236}">
                      <a16:creationId xmlns:a16="http://schemas.microsoft.com/office/drawing/2014/main" id="{6FBE19CE-53DA-468B-AEE4-E72B04022485}"/>
                    </a:ext>
                  </a:extLst>
                </p:cNvPr>
                <p:cNvSpPr/>
                <p:nvPr/>
              </p:nvSpPr>
              <p:spPr>
                <a:xfrm>
                  <a:off x="1825363" y="1730825"/>
                  <a:ext cx="114800" cy="81450"/>
                </a:xfrm>
                <a:custGeom>
                  <a:avLst/>
                  <a:gdLst/>
                  <a:ahLst/>
                  <a:cxnLst/>
                  <a:rect l="l" t="t" r="r" b="b"/>
                  <a:pathLst>
                    <a:path w="4592" h="3258" extrusionOk="0">
                      <a:moveTo>
                        <a:pt x="0" y="0"/>
                      </a:moveTo>
                      <a:lnTo>
                        <a:pt x="0" y="3257"/>
                      </a:lnTo>
                      <a:lnTo>
                        <a:pt x="4591" y="3257"/>
                      </a:lnTo>
                      <a:lnTo>
                        <a:pt x="4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2927;p58">
                  <a:extLst>
                    <a:ext uri="{FF2B5EF4-FFF2-40B4-BE49-F238E27FC236}">
                      <a16:creationId xmlns:a16="http://schemas.microsoft.com/office/drawing/2014/main" id="{62A568ED-DF3D-4B3A-A575-FDDABDC840A6}"/>
                    </a:ext>
                  </a:extLst>
                </p:cNvPr>
                <p:cNvSpPr/>
                <p:nvPr/>
              </p:nvSpPr>
              <p:spPr>
                <a:xfrm>
                  <a:off x="1768738" y="1988275"/>
                  <a:ext cx="231125" cy="38025"/>
                </a:xfrm>
                <a:custGeom>
                  <a:avLst/>
                  <a:gdLst/>
                  <a:ahLst/>
                  <a:cxnLst/>
                  <a:rect l="l" t="t" r="r" b="b"/>
                  <a:pathLst>
                    <a:path w="9245" h="1521" extrusionOk="0">
                      <a:moveTo>
                        <a:pt x="869" y="0"/>
                      </a:moveTo>
                      <a:cubicBezTo>
                        <a:pt x="373" y="0"/>
                        <a:pt x="1" y="404"/>
                        <a:pt x="1" y="869"/>
                      </a:cubicBezTo>
                      <a:lnTo>
                        <a:pt x="1" y="1520"/>
                      </a:lnTo>
                      <a:lnTo>
                        <a:pt x="9245" y="1520"/>
                      </a:lnTo>
                      <a:lnTo>
                        <a:pt x="9245" y="869"/>
                      </a:lnTo>
                      <a:cubicBezTo>
                        <a:pt x="9245" y="404"/>
                        <a:pt x="8872" y="0"/>
                        <a:pt x="8376" y="0"/>
                      </a:cubicBezTo>
                      <a:close/>
                    </a:path>
                  </a:pathLst>
                </a:custGeom>
                <a:solidFill>
                  <a:srgbClr val="B5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2928;p58">
                  <a:extLst>
                    <a:ext uri="{FF2B5EF4-FFF2-40B4-BE49-F238E27FC236}">
                      <a16:creationId xmlns:a16="http://schemas.microsoft.com/office/drawing/2014/main" id="{94850121-8BA5-465B-97BE-321AE1246679}"/>
                    </a:ext>
                  </a:extLst>
                </p:cNvPr>
                <p:cNvSpPr/>
                <p:nvPr/>
              </p:nvSpPr>
              <p:spPr>
                <a:xfrm>
                  <a:off x="1845513" y="1847925"/>
                  <a:ext cx="74475" cy="107800"/>
                </a:xfrm>
                <a:custGeom>
                  <a:avLst/>
                  <a:gdLst/>
                  <a:ahLst/>
                  <a:cxnLst/>
                  <a:rect l="l" t="t" r="r" b="b"/>
                  <a:pathLst>
                    <a:path w="2979" h="4312" extrusionOk="0">
                      <a:moveTo>
                        <a:pt x="1490" y="0"/>
                      </a:moveTo>
                      <a:lnTo>
                        <a:pt x="838" y="682"/>
                      </a:lnTo>
                      <a:cubicBezTo>
                        <a:pt x="1" y="1489"/>
                        <a:pt x="1" y="2823"/>
                        <a:pt x="838" y="3660"/>
                      </a:cubicBezTo>
                      <a:lnTo>
                        <a:pt x="1490" y="4312"/>
                      </a:lnTo>
                      <a:lnTo>
                        <a:pt x="2172" y="3660"/>
                      </a:lnTo>
                      <a:cubicBezTo>
                        <a:pt x="2979" y="2823"/>
                        <a:pt x="2979" y="1489"/>
                        <a:pt x="2172" y="651"/>
                      </a:cubicBezTo>
                      <a:lnTo>
                        <a:pt x="1490" y="0"/>
                      </a:ln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929;p58">
                  <a:extLst>
                    <a:ext uri="{FF2B5EF4-FFF2-40B4-BE49-F238E27FC236}">
                      <a16:creationId xmlns:a16="http://schemas.microsoft.com/office/drawing/2014/main" id="{8A2A521F-B51A-4985-972A-DCBF59E69AE8}"/>
                    </a:ext>
                  </a:extLst>
                </p:cNvPr>
                <p:cNvSpPr/>
                <p:nvPr/>
              </p:nvSpPr>
              <p:spPr>
                <a:xfrm>
                  <a:off x="1819163" y="1723825"/>
                  <a:ext cx="127975" cy="95425"/>
                </a:xfrm>
                <a:custGeom>
                  <a:avLst/>
                  <a:gdLst/>
                  <a:ahLst/>
                  <a:cxnLst/>
                  <a:rect l="l" t="t" r="r" b="b"/>
                  <a:pathLst>
                    <a:path w="5119" h="3817" extrusionOk="0">
                      <a:moveTo>
                        <a:pt x="4560" y="559"/>
                      </a:moveTo>
                      <a:lnTo>
                        <a:pt x="4560" y="3289"/>
                      </a:lnTo>
                      <a:lnTo>
                        <a:pt x="559" y="3289"/>
                      </a:lnTo>
                      <a:lnTo>
                        <a:pt x="559" y="559"/>
                      </a:lnTo>
                      <a:close/>
                      <a:moveTo>
                        <a:pt x="279" y="1"/>
                      </a:moveTo>
                      <a:cubicBezTo>
                        <a:pt x="124" y="1"/>
                        <a:pt x="0" y="125"/>
                        <a:pt x="0" y="280"/>
                      </a:cubicBezTo>
                      <a:lnTo>
                        <a:pt x="0" y="3537"/>
                      </a:lnTo>
                      <a:cubicBezTo>
                        <a:pt x="0" y="3692"/>
                        <a:pt x="124" y="3816"/>
                        <a:pt x="279" y="3816"/>
                      </a:cubicBezTo>
                      <a:lnTo>
                        <a:pt x="4839" y="3816"/>
                      </a:lnTo>
                      <a:cubicBezTo>
                        <a:pt x="4994" y="3816"/>
                        <a:pt x="5118" y="3692"/>
                        <a:pt x="5118" y="3537"/>
                      </a:cubicBezTo>
                      <a:lnTo>
                        <a:pt x="5118" y="280"/>
                      </a:lnTo>
                      <a:cubicBezTo>
                        <a:pt x="5118" y="125"/>
                        <a:pt x="4994" y="1"/>
                        <a:pt x="48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2930;p58">
                  <a:extLst>
                    <a:ext uri="{FF2B5EF4-FFF2-40B4-BE49-F238E27FC236}">
                      <a16:creationId xmlns:a16="http://schemas.microsoft.com/office/drawing/2014/main" id="{5BDE0BFF-E156-444E-AD65-D46A15870290}"/>
                    </a:ext>
                  </a:extLst>
                </p:cNvPr>
                <p:cNvSpPr/>
                <p:nvPr/>
              </p:nvSpPr>
              <p:spPr>
                <a:xfrm>
                  <a:off x="1838538" y="1840925"/>
                  <a:ext cx="89975" cy="121775"/>
                </a:xfrm>
                <a:custGeom>
                  <a:avLst/>
                  <a:gdLst/>
                  <a:ahLst/>
                  <a:cxnLst/>
                  <a:rect l="l" t="t" r="r" b="b"/>
                  <a:pathLst>
                    <a:path w="3599" h="4871" extrusionOk="0">
                      <a:moveTo>
                        <a:pt x="1800" y="652"/>
                      </a:moveTo>
                      <a:lnTo>
                        <a:pt x="2265" y="1149"/>
                      </a:lnTo>
                      <a:cubicBezTo>
                        <a:pt x="2979" y="1862"/>
                        <a:pt x="2979" y="3010"/>
                        <a:pt x="2265" y="3723"/>
                      </a:cubicBezTo>
                      <a:lnTo>
                        <a:pt x="2048" y="3940"/>
                      </a:lnTo>
                      <a:lnTo>
                        <a:pt x="2048" y="2451"/>
                      </a:lnTo>
                      <a:cubicBezTo>
                        <a:pt x="2048" y="2296"/>
                        <a:pt x="1924" y="2172"/>
                        <a:pt x="1769" y="2172"/>
                      </a:cubicBezTo>
                      <a:cubicBezTo>
                        <a:pt x="1645" y="2172"/>
                        <a:pt x="1521" y="2296"/>
                        <a:pt x="1521" y="2451"/>
                      </a:cubicBezTo>
                      <a:lnTo>
                        <a:pt x="1521" y="3940"/>
                      </a:lnTo>
                      <a:lnTo>
                        <a:pt x="1335" y="3723"/>
                      </a:lnTo>
                      <a:cubicBezTo>
                        <a:pt x="621" y="3010"/>
                        <a:pt x="621" y="1862"/>
                        <a:pt x="1335" y="1149"/>
                      </a:cubicBezTo>
                      <a:lnTo>
                        <a:pt x="1800" y="652"/>
                      </a:lnTo>
                      <a:close/>
                      <a:moveTo>
                        <a:pt x="1769" y="1"/>
                      </a:moveTo>
                      <a:cubicBezTo>
                        <a:pt x="1707" y="1"/>
                        <a:pt x="1645" y="32"/>
                        <a:pt x="1583" y="94"/>
                      </a:cubicBezTo>
                      <a:lnTo>
                        <a:pt x="931" y="745"/>
                      </a:lnTo>
                      <a:cubicBezTo>
                        <a:pt x="1" y="1676"/>
                        <a:pt x="1" y="3196"/>
                        <a:pt x="931" y="4126"/>
                      </a:cubicBezTo>
                      <a:lnTo>
                        <a:pt x="1614" y="4778"/>
                      </a:lnTo>
                      <a:cubicBezTo>
                        <a:pt x="1645" y="4840"/>
                        <a:pt x="1707" y="4871"/>
                        <a:pt x="1800" y="4871"/>
                      </a:cubicBezTo>
                      <a:cubicBezTo>
                        <a:pt x="1862" y="4871"/>
                        <a:pt x="1924" y="4840"/>
                        <a:pt x="1986" y="4778"/>
                      </a:cubicBezTo>
                      <a:lnTo>
                        <a:pt x="2668" y="4126"/>
                      </a:lnTo>
                      <a:cubicBezTo>
                        <a:pt x="3599" y="3196"/>
                        <a:pt x="3599" y="1676"/>
                        <a:pt x="2668" y="745"/>
                      </a:cubicBezTo>
                      <a:lnTo>
                        <a:pt x="2637" y="745"/>
                      </a:lnTo>
                      <a:lnTo>
                        <a:pt x="1986" y="94"/>
                      </a:lnTo>
                      <a:cubicBezTo>
                        <a:pt x="1924" y="32"/>
                        <a:pt x="1862" y="1"/>
                        <a:pt x="17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2931;p58">
                  <a:extLst>
                    <a:ext uri="{FF2B5EF4-FFF2-40B4-BE49-F238E27FC236}">
                      <a16:creationId xmlns:a16="http://schemas.microsoft.com/office/drawing/2014/main" id="{42A60B1A-6B55-46E6-968F-394DC557B3F6}"/>
                    </a:ext>
                  </a:extLst>
                </p:cNvPr>
                <p:cNvSpPr/>
                <p:nvPr/>
              </p:nvSpPr>
              <p:spPr>
                <a:xfrm>
                  <a:off x="1761763" y="1684300"/>
                  <a:ext cx="349000" cy="348975"/>
                </a:xfrm>
                <a:custGeom>
                  <a:avLst/>
                  <a:gdLst/>
                  <a:ahLst/>
                  <a:cxnLst/>
                  <a:rect l="l" t="t" r="r" b="b"/>
                  <a:pathLst>
                    <a:path w="13960" h="13959" extrusionOk="0">
                      <a:moveTo>
                        <a:pt x="13401" y="2916"/>
                      </a:moveTo>
                      <a:lnTo>
                        <a:pt x="13401" y="3939"/>
                      </a:lnTo>
                      <a:cubicBezTo>
                        <a:pt x="13370" y="4591"/>
                        <a:pt x="12874" y="4917"/>
                        <a:pt x="12377" y="4917"/>
                      </a:cubicBezTo>
                      <a:cubicBezTo>
                        <a:pt x="11881" y="4917"/>
                        <a:pt x="11385" y="4591"/>
                        <a:pt x="11354" y="3939"/>
                      </a:cubicBezTo>
                      <a:lnTo>
                        <a:pt x="11354" y="2916"/>
                      </a:lnTo>
                      <a:close/>
                      <a:moveTo>
                        <a:pt x="7135" y="558"/>
                      </a:moveTo>
                      <a:cubicBezTo>
                        <a:pt x="7725" y="558"/>
                        <a:pt x="8190" y="1024"/>
                        <a:pt x="8190" y="1582"/>
                      </a:cubicBezTo>
                      <a:lnTo>
                        <a:pt x="8190" y="11880"/>
                      </a:lnTo>
                      <a:lnTo>
                        <a:pt x="6081" y="11880"/>
                      </a:lnTo>
                      <a:cubicBezTo>
                        <a:pt x="5708" y="11880"/>
                        <a:pt x="5708" y="12439"/>
                        <a:pt x="6081" y="12439"/>
                      </a:cubicBezTo>
                      <a:lnTo>
                        <a:pt x="8655" y="12439"/>
                      </a:lnTo>
                      <a:cubicBezTo>
                        <a:pt x="8996" y="12439"/>
                        <a:pt x="9245" y="12687"/>
                        <a:pt x="9245" y="13028"/>
                      </a:cubicBezTo>
                      <a:lnTo>
                        <a:pt x="9276" y="13028"/>
                      </a:lnTo>
                      <a:lnTo>
                        <a:pt x="9276" y="13431"/>
                      </a:lnTo>
                      <a:lnTo>
                        <a:pt x="559" y="13431"/>
                      </a:lnTo>
                      <a:lnTo>
                        <a:pt x="559" y="13028"/>
                      </a:lnTo>
                      <a:cubicBezTo>
                        <a:pt x="559" y="12687"/>
                        <a:pt x="807" y="12439"/>
                        <a:pt x="1148" y="12439"/>
                      </a:cubicBezTo>
                      <a:lnTo>
                        <a:pt x="3630" y="12439"/>
                      </a:lnTo>
                      <a:cubicBezTo>
                        <a:pt x="3971" y="12439"/>
                        <a:pt x="3971" y="11880"/>
                        <a:pt x="3630" y="11880"/>
                      </a:cubicBezTo>
                      <a:lnTo>
                        <a:pt x="1521" y="11880"/>
                      </a:lnTo>
                      <a:lnTo>
                        <a:pt x="1521" y="1582"/>
                      </a:lnTo>
                      <a:cubicBezTo>
                        <a:pt x="1521" y="1024"/>
                        <a:pt x="1986" y="558"/>
                        <a:pt x="2575" y="558"/>
                      </a:cubicBezTo>
                      <a:close/>
                      <a:moveTo>
                        <a:pt x="2575" y="0"/>
                      </a:moveTo>
                      <a:cubicBezTo>
                        <a:pt x="1676" y="0"/>
                        <a:pt x="993" y="713"/>
                        <a:pt x="993" y="1582"/>
                      </a:cubicBezTo>
                      <a:lnTo>
                        <a:pt x="993" y="11911"/>
                      </a:lnTo>
                      <a:cubicBezTo>
                        <a:pt x="404" y="11973"/>
                        <a:pt x="1" y="12470"/>
                        <a:pt x="1" y="13028"/>
                      </a:cubicBezTo>
                      <a:lnTo>
                        <a:pt x="1" y="13679"/>
                      </a:lnTo>
                      <a:cubicBezTo>
                        <a:pt x="1" y="13835"/>
                        <a:pt x="125" y="13959"/>
                        <a:pt x="280" y="13959"/>
                      </a:cubicBezTo>
                      <a:lnTo>
                        <a:pt x="9555" y="13959"/>
                      </a:lnTo>
                      <a:cubicBezTo>
                        <a:pt x="9679" y="13959"/>
                        <a:pt x="9803" y="13835"/>
                        <a:pt x="9803" y="13679"/>
                      </a:cubicBezTo>
                      <a:lnTo>
                        <a:pt x="9803" y="13028"/>
                      </a:lnTo>
                      <a:cubicBezTo>
                        <a:pt x="9803" y="12439"/>
                        <a:pt x="9338" y="11911"/>
                        <a:pt x="8717" y="11880"/>
                      </a:cubicBezTo>
                      <a:lnTo>
                        <a:pt x="8717" y="7258"/>
                      </a:lnTo>
                      <a:lnTo>
                        <a:pt x="8996" y="7258"/>
                      </a:lnTo>
                      <a:cubicBezTo>
                        <a:pt x="9400" y="7258"/>
                        <a:pt x="9710" y="7569"/>
                        <a:pt x="9710" y="7972"/>
                      </a:cubicBezTo>
                      <a:lnTo>
                        <a:pt x="9710" y="9275"/>
                      </a:lnTo>
                      <a:cubicBezTo>
                        <a:pt x="9710" y="10252"/>
                        <a:pt x="10447" y="10740"/>
                        <a:pt x="11183" y="10740"/>
                      </a:cubicBezTo>
                      <a:cubicBezTo>
                        <a:pt x="11920" y="10740"/>
                        <a:pt x="12657" y="10252"/>
                        <a:pt x="12657" y="9275"/>
                      </a:cubicBezTo>
                      <a:lnTo>
                        <a:pt x="12657" y="5521"/>
                      </a:lnTo>
                      <a:cubicBezTo>
                        <a:pt x="13401" y="5366"/>
                        <a:pt x="13959" y="4715"/>
                        <a:pt x="13959" y="3970"/>
                      </a:cubicBezTo>
                      <a:lnTo>
                        <a:pt x="13959" y="2637"/>
                      </a:lnTo>
                      <a:cubicBezTo>
                        <a:pt x="13959" y="2482"/>
                        <a:pt x="13835" y="2388"/>
                        <a:pt x="13680" y="2388"/>
                      </a:cubicBezTo>
                      <a:lnTo>
                        <a:pt x="13308" y="2388"/>
                      </a:lnTo>
                      <a:lnTo>
                        <a:pt x="13308" y="1737"/>
                      </a:lnTo>
                      <a:cubicBezTo>
                        <a:pt x="13308" y="1566"/>
                        <a:pt x="13168" y="1481"/>
                        <a:pt x="13033" y="1481"/>
                      </a:cubicBezTo>
                      <a:cubicBezTo>
                        <a:pt x="12897" y="1481"/>
                        <a:pt x="12765" y="1566"/>
                        <a:pt x="12781" y="1737"/>
                      </a:cubicBezTo>
                      <a:lnTo>
                        <a:pt x="12781" y="2388"/>
                      </a:lnTo>
                      <a:lnTo>
                        <a:pt x="12005" y="2388"/>
                      </a:lnTo>
                      <a:lnTo>
                        <a:pt x="12005" y="1737"/>
                      </a:lnTo>
                      <a:cubicBezTo>
                        <a:pt x="11974" y="1582"/>
                        <a:pt x="11842" y="1504"/>
                        <a:pt x="11714" y="1504"/>
                      </a:cubicBezTo>
                      <a:cubicBezTo>
                        <a:pt x="11586" y="1504"/>
                        <a:pt x="11462" y="1582"/>
                        <a:pt x="11447" y="1737"/>
                      </a:cubicBezTo>
                      <a:lnTo>
                        <a:pt x="11447" y="2388"/>
                      </a:lnTo>
                      <a:lnTo>
                        <a:pt x="11044" y="2388"/>
                      </a:lnTo>
                      <a:cubicBezTo>
                        <a:pt x="10920" y="2388"/>
                        <a:pt x="10795" y="2482"/>
                        <a:pt x="10795" y="2637"/>
                      </a:cubicBezTo>
                      <a:lnTo>
                        <a:pt x="10795" y="3939"/>
                      </a:lnTo>
                      <a:cubicBezTo>
                        <a:pt x="10795" y="4715"/>
                        <a:pt x="11323" y="5366"/>
                        <a:pt x="12098" y="5521"/>
                      </a:cubicBezTo>
                      <a:lnTo>
                        <a:pt x="12098" y="9275"/>
                      </a:lnTo>
                      <a:cubicBezTo>
                        <a:pt x="12098" y="9895"/>
                        <a:pt x="11633" y="10205"/>
                        <a:pt x="11168" y="10205"/>
                      </a:cubicBezTo>
                      <a:cubicBezTo>
                        <a:pt x="10702" y="10205"/>
                        <a:pt x="10237" y="9895"/>
                        <a:pt x="10237" y="9275"/>
                      </a:cubicBezTo>
                      <a:lnTo>
                        <a:pt x="10237" y="7972"/>
                      </a:lnTo>
                      <a:cubicBezTo>
                        <a:pt x="10237" y="7258"/>
                        <a:pt x="9679" y="6700"/>
                        <a:pt x="8996" y="6700"/>
                      </a:cubicBezTo>
                      <a:lnTo>
                        <a:pt x="8717" y="6700"/>
                      </a:lnTo>
                      <a:lnTo>
                        <a:pt x="8717" y="1582"/>
                      </a:lnTo>
                      <a:cubicBezTo>
                        <a:pt x="8717" y="713"/>
                        <a:pt x="8004" y="0"/>
                        <a:pt x="7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2932;p58">
                  <a:extLst>
                    <a:ext uri="{FF2B5EF4-FFF2-40B4-BE49-F238E27FC236}">
                      <a16:creationId xmlns:a16="http://schemas.microsoft.com/office/drawing/2014/main" id="{0B9005FF-921C-4044-B2DD-E27D19CB9619}"/>
                    </a:ext>
                  </a:extLst>
                </p:cNvPr>
                <p:cNvSpPr/>
                <p:nvPr/>
              </p:nvSpPr>
              <p:spPr>
                <a:xfrm>
                  <a:off x="1876538" y="1981300"/>
                  <a:ext cx="13200" cy="13975"/>
                </a:xfrm>
                <a:custGeom>
                  <a:avLst/>
                  <a:gdLst/>
                  <a:ahLst/>
                  <a:cxnLst/>
                  <a:rect l="l" t="t" r="r" b="b"/>
                  <a:pathLst>
                    <a:path w="528" h="559" extrusionOk="0">
                      <a:moveTo>
                        <a:pt x="249" y="0"/>
                      </a:moveTo>
                      <a:cubicBezTo>
                        <a:pt x="187" y="0"/>
                        <a:pt x="125" y="31"/>
                        <a:pt x="63" y="93"/>
                      </a:cubicBezTo>
                      <a:cubicBezTo>
                        <a:pt x="1" y="124"/>
                        <a:pt x="1" y="217"/>
                        <a:pt x="1" y="279"/>
                      </a:cubicBezTo>
                      <a:cubicBezTo>
                        <a:pt x="1" y="342"/>
                        <a:pt x="1" y="435"/>
                        <a:pt x="63" y="466"/>
                      </a:cubicBezTo>
                      <a:cubicBezTo>
                        <a:pt x="125" y="528"/>
                        <a:pt x="194" y="559"/>
                        <a:pt x="264" y="559"/>
                      </a:cubicBezTo>
                      <a:cubicBezTo>
                        <a:pt x="334" y="559"/>
                        <a:pt x="404" y="528"/>
                        <a:pt x="466" y="466"/>
                      </a:cubicBezTo>
                      <a:cubicBezTo>
                        <a:pt x="497" y="435"/>
                        <a:pt x="528" y="342"/>
                        <a:pt x="528" y="279"/>
                      </a:cubicBezTo>
                      <a:cubicBezTo>
                        <a:pt x="528" y="217"/>
                        <a:pt x="497" y="124"/>
                        <a:pt x="466" y="93"/>
                      </a:cubicBezTo>
                      <a:cubicBezTo>
                        <a:pt x="404" y="31"/>
                        <a:pt x="342"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9" name="Google Shape;260;p28">
                <a:extLst>
                  <a:ext uri="{FF2B5EF4-FFF2-40B4-BE49-F238E27FC236}">
                    <a16:creationId xmlns:a16="http://schemas.microsoft.com/office/drawing/2014/main" id="{EB5A5938-8BF2-4B8C-9339-6D665238866B}"/>
                  </a:ext>
                </a:extLst>
              </p:cNvPr>
              <p:cNvSpPr txBox="1"/>
              <p:nvPr/>
            </p:nvSpPr>
            <p:spPr>
              <a:xfrm>
                <a:off x="9871021" y="782974"/>
                <a:ext cx="1008266" cy="27421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900">
                  <a:solidFill>
                    <a:srgbClr val="000000"/>
                  </a:solidFill>
                  <a:latin typeface="+mn-lt"/>
                  <a:ea typeface="Roboto"/>
                  <a:cs typeface="Roboto"/>
                  <a:sym typeface="Roboto"/>
                </a:endParaRPr>
              </a:p>
            </p:txBody>
          </p:sp>
        </p:grpSp>
      </p:grpSp>
      <p:sp>
        <p:nvSpPr>
          <p:cNvPr id="29" name="textruta 28">
            <a:extLst>
              <a:ext uri="{FF2B5EF4-FFF2-40B4-BE49-F238E27FC236}">
                <a16:creationId xmlns:a16="http://schemas.microsoft.com/office/drawing/2014/main" id="{E82EC760-9BE5-439D-A6FC-1FCB831CEFB3}"/>
              </a:ext>
            </a:extLst>
          </p:cNvPr>
          <p:cNvSpPr txBox="1"/>
          <p:nvPr/>
        </p:nvSpPr>
        <p:spPr>
          <a:xfrm>
            <a:off x="694800" y="1960681"/>
            <a:ext cx="4536504" cy="1107996"/>
          </a:xfrm>
          <a:prstGeom prst="rect">
            <a:avLst/>
          </a:prstGeom>
          <a:noFill/>
        </p:spPr>
        <p:txBody>
          <a:bodyPr wrap="square" rtlCol="0">
            <a:spAutoFit/>
          </a:bodyPr>
          <a:lstStyle/>
          <a:p>
            <a:r>
              <a:rPr lang="sv-SE">
                <a:latin typeface="Arial Nova Light" panose="020B0304020202020204" pitchFamily="34" charset="0"/>
              </a:rPr>
              <a:t>Stationen ska vara tillgänglig för utvärdering och informationshämtning &gt;5 år</a:t>
            </a:r>
          </a:p>
        </p:txBody>
      </p:sp>
      <p:grpSp>
        <p:nvGrpSpPr>
          <p:cNvPr id="35" name="Grupp 34">
            <a:extLst>
              <a:ext uri="{FF2B5EF4-FFF2-40B4-BE49-F238E27FC236}">
                <a16:creationId xmlns:a16="http://schemas.microsoft.com/office/drawing/2014/main" id="{9975C428-D707-4840-9B9A-1282A4B43B0E}"/>
              </a:ext>
            </a:extLst>
          </p:cNvPr>
          <p:cNvGrpSpPr/>
          <p:nvPr/>
        </p:nvGrpSpPr>
        <p:grpSpPr>
          <a:xfrm>
            <a:off x="1127448" y="3140968"/>
            <a:ext cx="2664296" cy="2664296"/>
            <a:chOff x="1271464" y="3355952"/>
            <a:chExt cx="2664296" cy="2664296"/>
          </a:xfrm>
        </p:grpSpPr>
        <p:pic>
          <p:nvPicPr>
            <p:cNvPr id="28" name="Bild 27" descr="Förstoringsglas kontur">
              <a:extLst>
                <a:ext uri="{FF2B5EF4-FFF2-40B4-BE49-F238E27FC236}">
                  <a16:creationId xmlns:a16="http://schemas.microsoft.com/office/drawing/2014/main" id="{57F1E073-ADB5-4471-A26A-D9C987664B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464" y="3355952"/>
              <a:ext cx="2664296" cy="2664296"/>
            </a:xfrm>
            <a:prstGeom prst="rect">
              <a:avLst/>
            </a:prstGeom>
          </p:spPr>
        </p:pic>
        <p:pic>
          <p:nvPicPr>
            <p:cNvPr id="26" name="Bildobjekt 25">
              <a:extLst>
                <a:ext uri="{FF2B5EF4-FFF2-40B4-BE49-F238E27FC236}">
                  <a16:creationId xmlns:a16="http://schemas.microsoft.com/office/drawing/2014/main" id="{3A648110-EAB7-4073-A670-CC70B150F8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528" y="3933056"/>
              <a:ext cx="936104" cy="936104"/>
            </a:xfrm>
            <a:prstGeom prst="ellipse">
              <a:avLst/>
            </a:prstGeom>
            <a:ln w="19050">
              <a:noFill/>
            </a:ln>
          </p:spPr>
        </p:pic>
      </p:grpSp>
      <p:sp>
        <p:nvSpPr>
          <p:cNvPr id="37" name="textruta 36">
            <a:extLst>
              <a:ext uri="{FF2B5EF4-FFF2-40B4-BE49-F238E27FC236}">
                <a16:creationId xmlns:a16="http://schemas.microsoft.com/office/drawing/2014/main" id="{A5E6D7A1-C198-44B1-BAF4-D1AD29A837B4}"/>
              </a:ext>
            </a:extLst>
          </p:cNvPr>
          <p:cNvSpPr txBox="1"/>
          <p:nvPr/>
        </p:nvSpPr>
        <p:spPr>
          <a:xfrm>
            <a:off x="5417963" y="1982450"/>
            <a:ext cx="6096000" cy="769441"/>
          </a:xfrm>
          <a:prstGeom prst="rect">
            <a:avLst/>
          </a:prstGeom>
          <a:noFill/>
        </p:spPr>
        <p:txBody>
          <a:bodyPr wrap="square">
            <a:spAutoFit/>
          </a:bodyPr>
          <a:lstStyle/>
          <a:p>
            <a:r>
              <a:rPr lang="sv-SE">
                <a:solidFill>
                  <a:srgbClr val="1B1B1B"/>
                </a:solidFill>
                <a:latin typeface="Arial Nova Light" panose="020B0304020202020204" pitchFamily="34" charset="0"/>
              </a:rPr>
              <a:t>E</a:t>
            </a:r>
            <a:r>
              <a:rPr lang="sv-SE" b="0" i="0">
                <a:solidFill>
                  <a:srgbClr val="1B1B1B"/>
                </a:solidFill>
                <a:effectLst/>
                <a:latin typeface="Arial Nova Light" panose="020B0304020202020204" pitchFamily="34" charset="0"/>
              </a:rPr>
              <a:t>rfarenhet- och kunskapsöverföring </a:t>
            </a:r>
            <a:br>
              <a:rPr lang="sv-SE" b="0" i="0">
                <a:solidFill>
                  <a:srgbClr val="1B1B1B"/>
                </a:solidFill>
                <a:effectLst/>
                <a:latin typeface="Arial Nova Light" panose="020B0304020202020204" pitchFamily="34" charset="0"/>
              </a:rPr>
            </a:br>
            <a:r>
              <a:rPr lang="sv-SE" b="0" i="0">
                <a:solidFill>
                  <a:srgbClr val="1B1B1B"/>
                </a:solidFill>
                <a:effectLst/>
                <a:latin typeface="Arial Nova Light" panose="020B0304020202020204" pitchFamily="34" charset="0"/>
              </a:rPr>
              <a:t>till andra aktörer</a:t>
            </a:r>
            <a:endParaRPr lang="sv-SE">
              <a:latin typeface="Arial Nova Light" panose="020B0304020202020204" pitchFamily="34" charset="0"/>
            </a:endParaRPr>
          </a:p>
        </p:txBody>
      </p:sp>
      <p:grpSp>
        <p:nvGrpSpPr>
          <p:cNvPr id="23" name="Grupp 22">
            <a:extLst>
              <a:ext uri="{FF2B5EF4-FFF2-40B4-BE49-F238E27FC236}">
                <a16:creationId xmlns:a16="http://schemas.microsoft.com/office/drawing/2014/main" id="{B3883722-2E59-4D31-90F9-B33D4134746F}"/>
              </a:ext>
            </a:extLst>
          </p:cNvPr>
          <p:cNvGrpSpPr/>
          <p:nvPr/>
        </p:nvGrpSpPr>
        <p:grpSpPr>
          <a:xfrm>
            <a:off x="5951984" y="2852936"/>
            <a:ext cx="3109770" cy="3109770"/>
            <a:chOff x="5951984" y="2852936"/>
            <a:chExt cx="3109770" cy="3109770"/>
          </a:xfrm>
        </p:grpSpPr>
        <p:grpSp>
          <p:nvGrpSpPr>
            <p:cNvPr id="56" name="Grupp 55">
              <a:extLst>
                <a:ext uri="{FF2B5EF4-FFF2-40B4-BE49-F238E27FC236}">
                  <a16:creationId xmlns:a16="http://schemas.microsoft.com/office/drawing/2014/main" id="{A501E1C3-468C-4F89-AFD8-B4B5B7890AE8}"/>
                </a:ext>
              </a:extLst>
            </p:cNvPr>
            <p:cNvGrpSpPr/>
            <p:nvPr/>
          </p:nvGrpSpPr>
          <p:grpSpPr>
            <a:xfrm>
              <a:off x="5951984" y="2852936"/>
              <a:ext cx="3109770" cy="3109770"/>
              <a:chOff x="6019388" y="2918231"/>
              <a:chExt cx="3109770" cy="3109770"/>
            </a:xfrm>
          </p:grpSpPr>
          <p:pic>
            <p:nvPicPr>
              <p:cNvPr id="50" name="Bild 49" descr="Ledning kontur">
                <a:extLst>
                  <a:ext uri="{FF2B5EF4-FFF2-40B4-BE49-F238E27FC236}">
                    <a16:creationId xmlns:a16="http://schemas.microsoft.com/office/drawing/2014/main" id="{8B28705A-BF47-4251-B44F-9DF3752738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9388" y="2918231"/>
                <a:ext cx="3109770" cy="3109770"/>
              </a:xfrm>
              <a:prstGeom prst="rect">
                <a:avLst/>
              </a:prstGeom>
            </p:spPr>
          </p:pic>
          <p:grpSp>
            <p:nvGrpSpPr>
              <p:cNvPr id="54" name="Grupp 53">
                <a:extLst>
                  <a:ext uri="{FF2B5EF4-FFF2-40B4-BE49-F238E27FC236}">
                    <a16:creationId xmlns:a16="http://schemas.microsoft.com/office/drawing/2014/main" id="{4C9F648C-4C38-49B4-83DC-7679F34C190E}"/>
                  </a:ext>
                </a:extLst>
              </p:cNvPr>
              <p:cNvGrpSpPr/>
              <p:nvPr/>
            </p:nvGrpSpPr>
            <p:grpSpPr>
              <a:xfrm>
                <a:off x="7092967" y="3236766"/>
                <a:ext cx="962611" cy="962611"/>
                <a:chOff x="7966024" y="3284785"/>
                <a:chExt cx="962611" cy="962611"/>
              </a:xfrm>
            </p:grpSpPr>
            <p:sp>
              <p:nvSpPr>
                <p:cNvPr id="51" name="Ellips 50">
                  <a:extLst>
                    <a:ext uri="{FF2B5EF4-FFF2-40B4-BE49-F238E27FC236}">
                      <a16:creationId xmlns:a16="http://schemas.microsoft.com/office/drawing/2014/main" id="{E9B42262-0D45-443D-983F-486EEA7EA02C}"/>
                    </a:ext>
                  </a:extLst>
                </p:cNvPr>
                <p:cNvSpPr/>
                <p:nvPr/>
              </p:nvSpPr>
              <p:spPr bwMode="auto">
                <a:xfrm>
                  <a:off x="7966024" y="3284785"/>
                  <a:ext cx="962611" cy="962611"/>
                </a:xfrm>
                <a:prstGeom prst="ellipse">
                  <a:avLst/>
                </a:prstGeom>
                <a:solidFill>
                  <a:schemeClr val="bg1"/>
                </a:solidFill>
                <a:ln w="38100"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grpSp>
              <p:nvGrpSpPr>
                <p:cNvPr id="38" name="Google Shape;3016;p58">
                  <a:extLst>
                    <a:ext uri="{FF2B5EF4-FFF2-40B4-BE49-F238E27FC236}">
                      <a16:creationId xmlns:a16="http://schemas.microsoft.com/office/drawing/2014/main" id="{2D199133-DA65-4BA7-993A-4D18261390DF}"/>
                    </a:ext>
                  </a:extLst>
                </p:cNvPr>
                <p:cNvGrpSpPr/>
                <p:nvPr/>
              </p:nvGrpSpPr>
              <p:grpSpPr>
                <a:xfrm>
                  <a:off x="8123293" y="3395472"/>
                  <a:ext cx="648072" cy="645200"/>
                  <a:chOff x="4776838" y="2804850"/>
                  <a:chExt cx="349775" cy="348225"/>
                </a:xfrm>
              </p:grpSpPr>
              <p:sp>
                <p:nvSpPr>
                  <p:cNvPr id="39" name="Google Shape;3017;p58">
                    <a:extLst>
                      <a:ext uri="{FF2B5EF4-FFF2-40B4-BE49-F238E27FC236}">
                        <a16:creationId xmlns:a16="http://schemas.microsoft.com/office/drawing/2014/main" id="{93DC64AE-99FC-4F37-B24A-928A200864DF}"/>
                      </a:ext>
                    </a:extLst>
                  </p:cNvPr>
                  <p:cNvSpPr/>
                  <p:nvPr/>
                </p:nvSpPr>
                <p:spPr>
                  <a:xfrm>
                    <a:off x="4854388" y="3015775"/>
                    <a:ext cx="266800" cy="120225"/>
                  </a:xfrm>
                  <a:custGeom>
                    <a:avLst/>
                    <a:gdLst/>
                    <a:ahLst/>
                    <a:cxnLst/>
                    <a:rect l="l" t="t" r="r" b="b"/>
                    <a:pathLst>
                      <a:path w="10672" h="4809" extrusionOk="0">
                        <a:moveTo>
                          <a:pt x="1738" y="1"/>
                        </a:moveTo>
                        <a:cubicBezTo>
                          <a:pt x="1304" y="1"/>
                          <a:pt x="869" y="94"/>
                          <a:pt x="466" y="311"/>
                        </a:cubicBezTo>
                        <a:lnTo>
                          <a:pt x="1" y="559"/>
                        </a:lnTo>
                        <a:lnTo>
                          <a:pt x="1" y="4809"/>
                        </a:lnTo>
                        <a:lnTo>
                          <a:pt x="5615" y="4809"/>
                        </a:lnTo>
                        <a:cubicBezTo>
                          <a:pt x="6732" y="4809"/>
                          <a:pt x="7818" y="4343"/>
                          <a:pt x="8593" y="3568"/>
                        </a:cubicBezTo>
                        <a:lnTo>
                          <a:pt x="10361" y="1800"/>
                        </a:lnTo>
                        <a:cubicBezTo>
                          <a:pt x="10671" y="1490"/>
                          <a:pt x="10671" y="993"/>
                          <a:pt x="10361" y="683"/>
                        </a:cubicBezTo>
                        <a:lnTo>
                          <a:pt x="10361" y="714"/>
                        </a:lnTo>
                        <a:cubicBezTo>
                          <a:pt x="10191" y="544"/>
                          <a:pt x="9981" y="458"/>
                          <a:pt x="9776" y="458"/>
                        </a:cubicBezTo>
                        <a:cubicBezTo>
                          <a:pt x="9570" y="458"/>
                          <a:pt x="9369" y="544"/>
                          <a:pt x="9214" y="714"/>
                        </a:cubicBezTo>
                        <a:lnTo>
                          <a:pt x="7663" y="2265"/>
                        </a:lnTo>
                        <a:cubicBezTo>
                          <a:pt x="7135" y="2761"/>
                          <a:pt x="6422" y="3072"/>
                          <a:pt x="5677" y="3072"/>
                        </a:cubicBezTo>
                        <a:lnTo>
                          <a:pt x="5667" y="3072"/>
                        </a:lnTo>
                        <a:cubicBezTo>
                          <a:pt x="6642" y="3015"/>
                          <a:pt x="6632" y="1486"/>
                          <a:pt x="5638" y="1486"/>
                        </a:cubicBezTo>
                        <a:cubicBezTo>
                          <a:pt x="5611" y="1486"/>
                          <a:pt x="5582" y="1487"/>
                          <a:pt x="5553" y="1490"/>
                        </a:cubicBezTo>
                        <a:lnTo>
                          <a:pt x="4188" y="1490"/>
                        </a:lnTo>
                        <a:lnTo>
                          <a:pt x="3723" y="931"/>
                        </a:lnTo>
                        <a:cubicBezTo>
                          <a:pt x="3227" y="342"/>
                          <a:pt x="2513" y="1"/>
                          <a:pt x="1738" y="1"/>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18;p58">
                    <a:extLst>
                      <a:ext uri="{FF2B5EF4-FFF2-40B4-BE49-F238E27FC236}">
                        <a16:creationId xmlns:a16="http://schemas.microsoft.com/office/drawing/2014/main" id="{61AD787D-7F2F-422E-B098-8A2B6F0DD2EB}"/>
                      </a:ext>
                    </a:extLst>
                  </p:cNvPr>
                  <p:cNvSpPr/>
                  <p:nvPr/>
                </p:nvSpPr>
                <p:spPr>
                  <a:xfrm>
                    <a:off x="4783838" y="3015775"/>
                    <a:ext cx="70575" cy="131075"/>
                  </a:xfrm>
                  <a:custGeom>
                    <a:avLst/>
                    <a:gdLst/>
                    <a:ahLst/>
                    <a:cxnLst/>
                    <a:rect l="l" t="t" r="r" b="b"/>
                    <a:pathLst>
                      <a:path w="2823" h="5243" extrusionOk="0">
                        <a:moveTo>
                          <a:pt x="0" y="1"/>
                        </a:moveTo>
                        <a:lnTo>
                          <a:pt x="0" y="5243"/>
                        </a:lnTo>
                        <a:lnTo>
                          <a:pt x="2823" y="5243"/>
                        </a:lnTo>
                        <a:lnTo>
                          <a:pt x="2823" y="1"/>
                        </a:lnTo>
                        <a:close/>
                      </a:path>
                    </a:pathLst>
                  </a:custGeom>
                  <a:solidFill>
                    <a:srgbClr val="F57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19;p58">
                    <a:extLst>
                      <a:ext uri="{FF2B5EF4-FFF2-40B4-BE49-F238E27FC236}">
                        <a16:creationId xmlns:a16="http://schemas.microsoft.com/office/drawing/2014/main" id="{01621C6E-6CC8-4BF4-9774-F51BCAE66F54}"/>
                      </a:ext>
                    </a:extLst>
                  </p:cNvPr>
                  <p:cNvSpPr/>
                  <p:nvPr/>
                </p:nvSpPr>
                <p:spPr>
                  <a:xfrm>
                    <a:off x="4928213" y="2811825"/>
                    <a:ext cx="170475" cy="201525"/>
                  </a:xfrm>
                  <a:custGeom>
                    <a:avLst/>
                    <a:gdLst/>
                    <a:ahLst/>
                    <a:cxnLst/>
                    <a:rect l="l" t="t" r="r" b="b"/>
                    <a:pathLst>
                      <a:path w="6819" h="8061" extrusionOk="0">
                        <a:moveTo>
                          <a:pt x="3097" y="1"/>
                        </a:moveTo>
                        <a:lnTo>
                          <a:pt x="708" y="3041"/>
                        </a:lnTo>
                        <a:cubicBezTo>
                          <a:pt x="274" y="3568"/>
                          <a:pt x="26" y="4281"/>
                          <a:pt x="26" y="4964"/>
                        </a:cubicBezTo>
                        <a:lnTo>
                          <a:pt x="26" y="4995"/>
                        </a:lnTo>
                        <a:cubicBezTo>
                          <a:pt x="0" y="6740"/>
                          <a:pt x="1439" y="8060"/>
                          <a:pt x="3079" y="8060"/>
                        </a:cubicBezTo>
                        <a:cubicBezTo>
                          <a:pt x="3421" y="8060"/>
                          <a:pt x="3772" y="8003"/>
                          <a:pt x="4120" y="7880"/>
                        </a:cubicBezTo>
                        <a:cubicBezTo>
                          <a:pt x="6105" y="7166"/>
                          <a:pt x="6819" y="4716"/>
                          <a:pt x="5485" y="3041"/>
                        </a:cubicBezTo>
                        <a:lnTo>
                          <a:pt x="3097" y="1"/>
                        </a:lnTo>
                        <a:close/>
                      </a:path>
                    </a:pathLst>
                  </a:custGeom>
                  <a:solidFill>
                    <a:srgbClr val="D8E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20;p58">
                    <a:extLst>
                      <a:ext uri="{FF2B5EF4-FFF2-40B4-BE49-F238E27FC236}">
                        <a16:creationId xmlns:a16="http://schemas.microsoft.com/office/drawing/2014/main" id="{9AC8B63E-BE2B-45B5-A578-B1AB290A562C}"/>
                      </a:ext>
                    </a:extLst>
                  </p:cNvPr>
                  <p:cNvSpPr/>
                  <p:nvPr/>
                </p:nvSpPr>
                <p:spPr>
                  <a:xfrm>
                    <a:off x="5005613" y="2811825"/>
                    <a:ext cx="100075" cy="201650"/>
                  </a:xfrm>
                  <a:custGeom>
                    <a:avLst/>
                    <a:gdLst/>
                    <a:ahLst/>
                    <a:cxnLst/>
                    <a:rect l="l" t="t" r="r" b="b"/>
                    <a:pathLst>
                      <a:path w="4003" h="8066" extrusionOk="0">
                        <a:moveTo>
                          <a:pt x="1" y="1"/>
                        </a:moveTo>
                        <a:lnTo>
                          <a:pt x="1" y="8066"/>
                        </a:lnTo>
                        <a:cubicBezTo>
                          <a:pt x="2575" y="8035"/>
                          <a:pt x="4002" y="5057"/>
                          <a:pt x="2389" y="3041"/>
                        </a:cubicBezTo>
                        <a:lnTo>
                          <a:pt x="1" y="1"/>
                        </a:lnTo>
                        <a:close/>
                      </a:path>
                    </a:pathLst>
                  </a:custGeom>
                  <a:solidFill>
                    <a:srgbClr val="91DE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21;p58">
                    <a:extLst>
                      <a:ext uri="{FF2B5EF4-FFF2-40B4-BE49-F238E27FC236}">
                        <a16:creationId xmlns:a16="http://schemas.microsoft.com/office/drawing/2014/main" id="{5E936094-84B7-49BB-9AEB-C91AA71DCBD9}"/>
                      </a:ext>
                    </a:extLst>
                  </p:cNvPr>
                  <p:cNvSpPr/>
                  <p:nvPr/>
                </p:nvSpPr>
                <p:spPr>
                  <a:xfrm>
                    <a:off x="4776838" y="3008800"/>
                    <a:ext cx="349775" cy="144275"/>
                  </a:xfrm>
                  <a:custGeom>
                    <a:avLst/>
                    <a:gdLst/>
                    <a:ahLst/>
                    <a:cxnLst/>
                    <a:rect l="l" t="t" r="r" b="b"/>
                    <a:pathLst>
                      <a:path w="13991" h="5771" extrusionOk="0">
                        <a:moveTo>
                          <a:pt x="4840" y="590"/>
                        </a:moveTo>
                        <a:cubicBezTo>
                          <a:pt x="5522" y="590"/>
                          <a:pt x="6174" y="869"/>
                          <a:pt x="6608" y="1396"/>
                        </a:cubicBezTo>
                        <a:lnTo>
                          <a:pt x="7073" y="1955"/>
                        </a:lnTo>
                        <a:cubicBezTo>
                          <a:pt x="7135" y="2017"/>
                          <a:pt x="7197" y="2048"/>
                          <a:pt x="7290" y="2048"/>
                        </a:cubicBezTo>
                        <a:lnTo>
                          <a:pt x="8655" y="2048"/>
                        </a:lnTo>
                        <a:cubicBezTo>
                          <a:pt x="9276" y="2110"/>
                          <a:pt x="9276" y="3040"/>
                          <a:pt x="8655" y="3103"/>
                        </a:cubicBezTo>
                        <a:lnTo>
                          <a:pt x="5833" y="3103"/>
                        </a:lnTo>
                        <a:cubicBezTo>
                          <a:pt x="5460" y="3103"/>
                          <a:pt x="5460" y="3661"/>
                          <a:pt x="5833" y="3661"/>
                        </a:cubicBezTo>
                        <a:lnTo>
                          <a:pt x="8779" y="3661"/>
                        </a:lnTo>
                        <a:cubicBezTo>
                          <a:pt x="9586" y="3661"/>
                          <a:pt x="10361" y="3320"/>
                          <a:pt x="10951" y="2761"/>
                        </a:cubicBezTo>
                        <a:lnTo>
                          <a:pt x="12502" y="1210"/>
                        </a:lnTo>
                        <a:cubicBezTo>
                          <a:pt x="12610" y="1102"/>
                          <a:pt x="12742" y="1047"/>
                          <a:pt x="12874" y="1047"/>
                        </a:cubicBezTo>
                        <a:cubicBezTo>
                          <a:pt x="13006" y="1047"/>
                          <a:pt x="13138" y="1102"/>
                          <a:pt x="13246" y="1210"/>
                        </a:cubicBezTo>
                        <a:cubicBezTo>
                          <a:pt x="13463" y="1396"/>
                          <a:pt x="13463" y="1738"/>
                          <a:pt x="13246" y="1955"/>
                        </a:cubicBezTo>
                        <a:lnTo>
                          <a:pt x="13246" y="1924"/>
                        </a:lnTo>
                        <a:lnTo>
                          <a:pt x="11509" y="3661"/>
                        </a:lnTo>
                        <a:cubicBezTo>
                          <a:pt x="10765" y="4405"/>
                          <a:pt x="9772" y="4840"/>
                          <a:pt x="8717" y="4840"/>
                        </a:cubicBezTo>
                        <a:lnTo>
                          <a:pt x="3382" y="4840"/>
                        </a:lnTo>
                        <a:lnTo>
                          <a:pt x="3382" y="1024"/>
                        </a:lnTo>
                        <a:lnTo>
                          <a:pt x="3692" y="869"/>
                        </a:lnTo>
                        <a:cubicBezTo>
                          <a:pt x="4033" y="683"/>
                          <a:pt x="4437" y="590"/>
                          <a:pt x="4840" y="590"/>
                        </a:cubicBezTo>
                        <a:close/>
                        <a:moveTo>
                          <a:pt x="2824" y="559"/>
                        </a:moveTo>
                        <a:lnTo>
                          <a:pt x="2824" y="5243"/>
                        </a:lnTo>
                        <a:lnTo>
                          <a:pt x="528" y="5243"/>
                        </a:lnTo>
                        <a:lnTo>
                          <a:pt x="528" y="559"/>
                        </a:lnTo>
                        <a:close/>
                        <a:moveTo>
                          <a:pt x="280" y="1"/>
                        </a:moveTo>
                        <a:cubicBezTo>
                          <a:pt x="125" y="1"/>
                          <a:pt x="1" y="125"/>
                          <a:pt x="1" y="280"/>
                        </a:cubicBezTo>
                        <a:lnTo>
                          <a:pt x="1" y="5522"/>
                        </a:lnTo>
                        <a:cubicBezTo>
                          <a:pt x="1" y="5646"/>
                          <a:pt x="125" y="5770"/>
                          <a:pt x="280" y="5770"/>
                        </a:cubicBezTo>
                        <a:lnTo>
                          <a:pt x="3134" y="5770"/>
                        </a:lnTo>
                        <a:cubicBezTo>
                          <a:pt x="3258" y="5770"/>
                          <a:pt x="3382" y="5646"/>
                          <a:pt x="3382" y="5522"/>
                        </a:cubicBezTo>
                        <a:lnTo>
                          <a:pt x="3382" y="5336"/>
                        </a:lnTo>
                        <a:lnTo>
                          <a:pt x="8748" y="5336"/>
                        </a:lnTo>
                        <a:cubicBezTo>
                          <a:pt x="9927" y="5336"/>
                          <a:pt x="11075" y="4871"/>
                          <a:pt x="11912" y="4033"/>
                        </a:cubicBezTo>
                        <a:lnTo>
                          <a:pt x="13649" y="2296"/>
                        </a:lnTo>
                        <a:cubicBezTo>
                          <a:pt x="13867" y="2079"/>
                          <a:pt x="13991" y="1800"/>
                          <a:pt x="13960" y="1521"/>
                        </a:cubicBezTo>
                        <a:cubicBezTo>
                          <a:pt x="13960" y="1210"/>
                          <a:pt x="13867" y="931"/>
                          <a:pt x="13649" y="745"/>
                        </a:cubicBezTo>
                        <a:lnTo>
                          <a:pt x="13649" y="776"/>
                        </a:lnTo>
                        <a:cubicBezTo>
                          <a:pt x="13432" y="574"/>
                          <a:pt x="13153" y="474"/>
                          <a:pt x="12878" y="474"/>
                        </a:cubicBezTo>
                        <a:cubicBezTo>
                          <a:pt x="12602" y="474"/>
                          <a:pt x="12331" y="574"/>
                          <a:pt x="12129" y="776"/>
                        </a:cubicBezTo>
                        <a:lnTo>
                          <a:pt x="10578" y="2327"/>
                        </a:lnTo>
                        <a:cubicBezTo>
                          <a:pt x="10330" y="2606"/>
                          <a:pt x="10020" y="2792"/>
                          <a:pt x="9679" y="2916"/>
                        </a:cubicBezTo>
                        <a:cubicBezTo>
                          <a:pt x="9927" y="2234"/>
                          <a:pt x="9400" y="1490"/>
                          <a:pt x="8655" y="1490"/>
                        </a:cubicBezTo>
                        <a:lnTo>
                          <a:pt x="7446" y="1490"/>
                        </a:lnTo>
                        <a:lnTo>
                          <a:pt x="7042" y="1024"/>
                        </a:lnTo>
                        <a:cubicBezTo>
                          <a:pt x="6515" y="373"/>
                          <a:pt x="5708" y="1"/>
                          <a:pt x="4840" y="1"/>
                        </a:cubicBezTo>
                        <a:cubicBezTo>
                          <a:pt x="4375" y="1"/>
                          <a:pt x="3878" y="125"/>
                          <a:pt x="3475" y="342"/>
                        </a:cubicBezTo>
                        <a:lnTo>
                          <a:pt x="3382" y="373"/>
                        </a:lnTo>
                        <a:lnTo>
                          <a:pt x="3382" y="280"/>
                        </a:lnTo>
                        <a:cubicBezTo>
                          <a:pt x="3382" y="125"/>
                          <a:pt x="3258" y="1"/>
                          <a:pt x="3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22;p58">
                    <a:extLst>
                      <a:ext uri="{FF2B5EF4-FFF2-40B4-BE49-F238E27FC236}">
                        <a16:creationId xmlns:a16="http://schemas.microsoft.com/office/drawing/2014/main" id="{7F75FE20-5AB1-4A43-B2CD-8FDD62A028F2}"/>
                      </a:ext>
                    </a:extLst>
                  </p:cNvPr>
                  <p:cNvSpPr/>
                  <p:nvPr/>
                </p:nvSpPr>
                <p:spPr>
                  <a:xfrm>
                    <a:off x="4809663" y="3103375"/>
                    <a:ext cx="19200" cy="13850"/>
                  </a:xfrm>
                  <a:custGeom>
                    <a:avLst/>
                    <a:gdLst/>
                    <a:ahLst/>
                    <a:cxnLst/>
                    <a:rect l="l" t="t" r="r" b="b"/>
                    <a:pathLst>
                      <a:path w="768" h="554" extrusionOk="0">
                        <a:moveTo>
                          <a:pt x="363" y="0"/>
                        </a:moveTo>
                        <a:cubicBezTo>
                          <a:pt x="78" y="0"/>
                          <a:pt x="0" y="409"/>
                          <a:pt x="270" y="529"/>
                        </a:cubicBezTo>
                        <a:cubicBezTo>
                          <a:pt x="308" y="546"/>
                          <a:pt x="346" y="554"/>
                          <a:pt x="382" y="554"/>
                        </a:cubicBezTo>
                        <a:cubicBezTo>
                          <a:pt x="608" y="554"/>
                          <a:pt x="767" y="251"/>
                          <a:pt x="580" y="64"/>
                        </a:cubicBezTo>
                        <a:cubicBezTo>
                          <a:pt x="518" y="33"/>
                          <a:pt x="456" y="2"/>
                          <a:pt x="394" y="2"/>
                        </a:cubicBezTo>
                        <a:cubicBezTo>
                          <a:pt x="383" y="1"/>
                          <a:pt x="373" y="0"/>
                          <a:pt x="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23;p58">
                    <a:extLst>
                      <a:ext uri="{FF2B5EF4-FFF2-40B4-BE49-F238E27FC236}">
                        <a16:creationId xmlns:a16="http://schemas.microsoft.com/office/drawing/2014/main" id="{856F1E07-3FB9-4BD1-8284-EEC86BEC9679}"/>
                      </a:ext>
                    </a:extLst>
                  </p:cNvPr>
                  <p:cNvSpPr/>
                  <p:nvPr/>
                </p:nvSpPr>
                <p:spPr>
                  <a:xfrm>
                    <a:off x="4895488" y="2804850"/>
                    <a:ext cx="193125" cy="215600"/>
                  </a:xfrm>
                  <a:custGeom>
                    <a:avLst/>
                    <a:gdLst/>
                    <a:ahLst/>
                    <a:cxnLst/>
                    <a:rect l="l" t="t" r="r" b="b"/>
                    <a:pathLst>
                      <a:path w="7725" h="8624" extrusionOk="0">
                        <a:moveTo>
                          <a:pt x="4126" y="1086"/>
                        </a:moveTo>
                        <a:lnTo>
                          <a:pt x="4126" y="3940"/>
                        </a:lnTo>
                        <a:lnTo>
                          <a:pt x="3630" y="3444"/>
                        </a:lnTo>
                        <a:cubicBezTo>
                          <a:pt x="3575" y="3389"/>
                          <a:pt x="3513" y="3366"/>
                          <a:pt x="3452" y="3366"/>
                        </a:cubicBezTo>
                        <a:cubicBezTo>
                          <a:pt x="3237" y="3366"/>
                          <a:pt x="3040" y="3654"/>
                          <a:pt x="3258" y="3847"/>
                        </a:cubicBezTo>
                        <a:lnTo>
                          <a:pt x="4126" y="4715"/>
                        </a:lnTo>
                        <a:lnTo>
                          <a:pt x="4126" y="6484"/>
                        </a:lnTo>
                        <a:lnTo>
                          <a:pt x="2948" y="5305"/>
                        </a:lnTo>
                        <a:cubicBezTo>
                          <a:pt x="2890" y="5248"/>
                          <a:pt x="2827" y="5223"/>
                          <a:pt x="2765" y="5223"/>
                        </a:cubicBezTo>
                        <a:cubicBezTo>
                          <a:pt x="2561" y="5223"/>
                          <a:pt x="2385" y="5493"/>
                          <a:pt x="2575" y="5708"/>
                        </a:cubicBezTo>
                        <a:lnTo>
                          <a:pt x="4126" y="7259"/>
                        </a:lnTo>
                        <a:lnTo>
                          <a:pt x="4126" y="8066"/>
                        </a:lnTo>
                        <a:cubicBezTo>
                          <a:pt x="1893" y="7848"/>
                          <a:pt x="807" y="5212"/>
                          <a:pt x="2234" y="3506"/>
                        </a:cubicBezTo>
                        <a:lnTo>
                          <a:pt x="2234" y="3475"/>
                        </a:lnTo>
                        <a:lnTo>
                          <a:pt x="4126" y="1086"/>
                        </a:lnTo>
                        <a:close/>
                        <a:moveTo>
                          <a:pt x="4406" y="1"/>
                        </a:moveTo>
                        <a:cubicBezTo>
                          <a:pt x="4313" y="1"/>
                          <a:pt x="4250" y="32"/>
                          <a:pt x="4188" y="94"/>
                        </a:cubicBezTo>
                        <a:lnTo>
                          <a:pt x="1800" y="3134"/>
                        </a:lnTo>
                        <a:cubicBezTo>
                          <a:pt x="1" y="5336"/>
                          <a:pt x="1552" y="8624"/>
                          <a:pt x="4406" y="8624"/>
                        </a:cubicBezTo>
                        <a:cubicBezTo>
                          <a:pt x="5212" y="8624"/>
                          <a:pt x="6019" y="8314"/>
                          <a:pt x="6608" y="7755"/>
                        </a:cubicBezTo>
                        <a:cubicBezTo>
                          <a:pt x="6828" y="7633"/>
                          <a:pt x="6605" y="7299"/>
                          <a:pt x="6410" y="7299"/>
                        </a:cubicBezTo>
                        <a:cubicBezTo>
                          <a:pt x="6357" y="7299"/>
                          <a:pt x="6306" y="7324"/>
                          <a:pt x="6267" y="7383"/>
                        </a:cubicBezTo>
                        <a:cubicBezTo>
                          <a:pt x="5801" y="7786"/>
                          <a:pt x="5243" y="8035"/>
                          <a:pt x="4654" y="8066"/>
                        </a:cubicBezTo>
                        <a:lnTo>
                          <a:pt x="4654" y="1055"/>
                        </a:lnTo>
                        <a:lnTo>
                          <a:pt x="6577" y="3506"/>
                        </a:lnTo>
                        <a:cubicBezTo>
                          <a:pt x="6980" y="4002"/>
                          <a:pt x="7197" y="4622"/>
                          <a:pt x="7197" y="5274"/>
                        </a:cubicBezTo>
                        <a:lnTo>
                          <a:pt x="7197" y="5367"/>
                        </a:lnTo>
                        <a:cubicBezTo>
                          <a:pt x="7181" y="5561"/>
                          <a:pt x="7325" y="5662"/>
                          <a:pt x="7466" y="5662"/>
                        </a:cubicBezTo>
                        <a:cubicBezTo>
                          <a:pt x="7596" y="5662"/>
                          <a:pt x="7725" y="5576"/>
                          <a:pt x="7725" y="5398"/>
                        </a:cubicBezTo>
                        <a:lnTo>
                          <a:pt x="7725" y="5274"/>
                        </a:lnTo>
                        <a:cubicBezTo>
                          <a:pt x="7725" y="4498"/>
                          <a:pt x="7477" y="3754"/>
                          <a:pt x="6980" y="3165"/>
                        </a:cubicBezTo>
                        <a:lnTo>
                          <a:pt x="4623" y="94"/>
                        </a:lnTo>
                        <a:cubicBezTo>
                          <a:pt x="4561" y="32"/>
                          <a:pt x="4499" y="1"/>
                          <a:pt x="44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24;p58">
                    <a:extLst>
                      <a:ext uri="{FF2B5EF4-FFF2-40B4-BE49-F238E27FC236}">
                        <a16:creationId xmlns:a16="http://schemas.microsoft.com/office/drawing/2014/main" id="{06DE8BE7-0F9C-4B5E-AE7B-8DDECB701FFF}"/>
                      </a:ext>
                    </a:extLst>
                  </p:cNvPr>
                  <p:cNvSpPr/>
                  <p:nvPr/>
                </p:nvSpPr>
                <p:spPr>
                  <a:xfrm>
                    <a:off x="5066113" y="2962850"/>
                    <a:ext cx="18625" cy="13400"/>
                  </a:xfrm>
                  <a:custGeom>
                    <a:avLst/>
                    <a:gdLst/>
                    <a:ahLst/>
                    <a:cxnLst/>
                    <a:rect l="l" t="t" r="r" b="b"/>
                    <a:pathLst>
                      <a:path w="745" h="536" extrusionOk="0">
                        <a:moveTo>
                          <a:pt x="372" y="1"/>
                        </a:moveTo>
                        <a:cubicBezTo>
                          <a:pt x="303" y="1"/>
                          <a:pt x="233" y="24"/>
                          <a:pt x="186" y="71"/>
                        </a:cubicBezTo>
                        <a:cubicBezTo>
                          <a:pt x="0" y="257"/>
                          <a:pt x="124" y="536"/>
                          <a:pt x="372" y="536"/>
                        </a:cubicBezTo>
                        <a:cubicBezTo>
                          <a:pt x="620" y="536"/>
                          <a:pt x="745" y="257"/>
                          <a:pt x="558" y="71"/>
                        </a:cubicBezTo>
                        <a:cubicBezTo>
                          <a:pt x="512" y="24"/>
                          <a:pt x="442" y="1"/>
                          <a:pt x="3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6" name="Bild 5" descr="Cirkeldiagram 100% med hel fyllning">
              <a:extLst>
                <a:ext uri="{FF2B5EF4-FFF2-40B4-BE49-F238E27FC236}">
                  <a16:creationId xmlns:a16="http://schemas.microsoft.com/office/drawing/2014/main" id="{4903E6D8-A204-49F0-A656-29116750DD8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04847" y="5129382"/>
              <a:ext cx="204042" cy="204042"/>
            </a:xfrm>
            <a:prstGeom prst="rect">
              <a:avLst/>
            </a:prstGeom>
          </p:spPr>
        </p:pic>
        <p:pic>
          <p:nvPicPr>
            <p:cNvPr id="47" name="Bild 46" descr="Cirkeldiagram 100% med hel fyllning">
              <a:extLst>
                <a:ext uri="{FF2B5EF4-FFF2-40B4-BE49-F238E27FC236}">
                  <a16:creationId xmlns:a16="http://schemas.microsoft.com/office/drawing/2014/main" id="{BB52A99D-3603-4279-BC06-A4388757A8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8048" y="5129382"/>
              <a:ext cx="204042" cy="204042"/>
            </a:xfrm>
            <a:prstGeom prst="rect">
              <a:avLst/>
            </a:prstGeom>
          </p:spPr>
        </p:pic>
        <p:pic>
          <p:nvPicPr>
            <p:cNvPr id="48" name="Bild 47" descr="Cirkeldiagram 100% med hel fyllning">
              <a:extLst>
                <a:ext uri="{FF2B5EF4-FFF2-40B4-BE49-F238E27FC236}">
                  <a16:creationId xmlns:a16="http://schemas.microsoft.com/office/drawing/2014/main" id="{7D09E17D-7A30-465B-B881-0F68F5BBA02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77292" y="5129382"/>
              <a:ext cx="204042" cy="204042"/>
            </a:xfrm>
            <a:prstGeom prst="rect">
              <a:avLst/>
            </a:prstGeom>
          </p:spPr>
        </p:pic>
      </p:grpSp>
    </p:spTree>
    <p:extLst>
      <p:ext uri="{BB962C8B-B14F-4D97-AF65-F5344CB8AC3E}">
        <p14:creationId xmlns:p14="http://schemas.microsoft.com/office/powerpoint/2010/main" val="417044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7" grpId="0"/>
    </p:bldLst>
  </p:timing>
</p:sld>
</file>

<file path=ppt/theme/theme1.xml><?xml version="1.0" encoding="utf-8"?>
<a:theme xmlns:a="http://schemas.openxmlformats.org/drawingml/2006/main" name="Energimyndigheten färgad">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 färg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Energimyndigheten svensk.potx" id="{4B67EF89-3104-436D-8442-BD81C7670158}" vid="{50FF3A4C-4C9B-4B36-A686-4127E9834205}"/>
    </a:ext>
  </a:extLst>
</a:theme>
</file>

<file path=ppt/theme/theme2.xml><?xml version="1.0" encoding="utf-8"?>
<a:theme xmlns:a="http://schemas.openxmlformats.org/drawingml/2006/main" name="Energimyndigheten vit">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färglös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Energimyndigheten svensk.potx" id="{4B67EF89-3104-436D-8442-BD81C7670158}" vid="{65B6E419-10C4-4C65-B361-4988302E74E4}"/>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6445CE126F90B47AAE51721B1573BA4" ma:contentTypeVersion="2" ma:contentTypeDescription="Skapa ett nytt dokument." ma:contentTypeScope="" ma:versionID="b9b7d9ded868acaac45b1db17418af37">
  <xsd:schema xmlns:xsd="http://www.w3.org/2001/XMLSchema" xmlns:xs="http://www.w3.org/2001/XMLSchema" xmlns:p="http://schemas.microsoft.com/office/2006/metadata/properties" xmlns:ns2="b831467a-d1fe-45fc-801b-18bc65ff5f27" targetNamespace="http://schemas.microsoft.com/office/2006/metadata/properties" ma:root="true" ma:fieldsID="1a86bfd2514bb1d14ca73c9cc58b89be" ns2:_="">
    <xsd:import namespace="b831467a-d1fe-45fc-801b-18bc65ff5f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1467a-d1fe-45fc-801b-18bc65ff5f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33E8F5-5D22-4CA8-A39A-3565A57F8EA7}">
  <ds:schemaRefs>
    <ds:schemaRef ds:uri="b831467a-d1fe-45fc-801b-18bc65ff5f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93EA1B-91B0-4B84-9772-DFC6AB229E53}">
  <ds:schemaRefs>
    <ds:schemaRef ds:uri="b831467a-d1fe-45fc-801b-18bc65ff5f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C6F65E-C572-4897-A2BE-6C60FF9242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Energimyndigheten</Template>
  <TotalTime>6</TotalTime>
  <Words>789</Words>
  <Application>Microsoft Office PowerPoint</Application>
  <PresentationFormat>Bredbild</PresentationFormat>
  <Paragraphs>134</Paragraphs>
  <Slides>11</Slides>
  <Notes>8</Notes>
  <HiddenSlides>0</HiddenSlides>
  <MMClips>1</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11</vt:i4>
      </vt:variant>
    </vt:vector>
  </HeadingPairs>
  <TitlesOfParts>
    <vt:vector size="20" baseType="lpstr">
      <vt:lpstr>Arial</vt:lpstr>
      <vt:lpstr>Arial Nova Light</vt:lpstr>
      <vt:lpstr>Fira Sans Extra Condensed SemiBold</vt:lpstr>
      <vt:lpstr>HelveticaNeueLight</vt:lpstr>
      <vt:lpstr>HelveticaNeueRoman</vt:lpstr>
      <vt:lpstr>Roboto</vt:lpstr>
      <vt:lpstr>Times New Roman</vt:lpstr>
      <vt:lpstr>Energimyndigheten färgad</vt:lpstr>
      <vt:lpstr>Energimyndigheten vit</vt:lpstr>
      <vt:lpstr>Regionala elektrifieringspiloter  för tung trafik</vt:lpstr>
      <vt:lpstr>Innehåll</vt:lpstr>
      <vt:lpstr>Regionala elektrifierings- piloter för tunga transporter </vt:lpstr>
      <vt:lpstr>Vem kan söka stödet?</vt:lpstr>
      <vt:lpstr>Vem kan söka stödet?</vt:lpstr>
      <vt:lpstr>Vilka projekt kan få stöd?</vt:lpstr>
      <vt:lpstr>Vilka kostnader omfattas  av stödet, och hur mycket kan jag få?</vt:lpstr>
      <vt:lpstr>Tidplan – från ansökan till färdigt projekt</vt:lpstr>
      <vt:lpstr>Vad menas med pilotaktiviteter?</vt:lpstr>
      <vt:lpstr>Fler stöd till elektrifierade transporter</vt:lpstr>
      <vt:lpstr>Frågor?</vt:lpstr>
    </vt:vector>
  </TitlesOfParts>
  <Company>Energimyndigheten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Larsson</dc:creator>
  <dc:description>EM7000, v5.1, 2017-07-21</dc:description>
  <cp:lastModifiedBy>Särnholm Erik</cp:lastModifiedBy>
  <cp:revision>17</cp:revision>
  <dcterms:created xsi:type="dcterms:W3CDTF">2022-02-22T12:17:38Z</dcterms:created>
  <dcterms:modified xsi:type="dcterms:W3CDTF">2022-03-29T06:48:56Z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0x01010006445CE126F90B47AAE51721B1573BA4</vt:lpwstr>
  </property>
</Properties>
</file>