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sldIdLst>
    <p:sldId id="270" r:id="rId6"/>
    <p:sldId id="271" r:id="rId7"/>
    <p:sldId id="272" r:id="rId8"/>
    <p:sldId id="273" r:id="rId9"/>
    <p:sldId id="308" r:id="rId10"/>
    <p:sldId id="277" r:id="rId11"/>
    <p:sldId id="278" r:id="rId12"/>
    <p:sldId id="279" r:id="rId13"/>
    <p:sldId id="280" r:id="rId14"/>
    <p:sldId id="281" r:id="rId15"/>
    <p:sldId id="305" r:id="rId16"/>
    <p:sldId id="282" r:id="rId17"/>
    <p:sldId id="283" r:id="rId18"/>
    <p:sldId id="284" r:id="rId19"/>
    <p:sldId id="285" r:id="rId20"/>
    <p:sldId id="287" r:id="rId21"/>
    <p:sldId id="288" r:id="rId22"/>
    <p:sldId id="309" r:id="rId23"/>
    <p:sldId id="311" r:id="rId24"/>
    <p:sldId id="310" r:id="rId25"/>
    <p:sldId id="307" r:id="rId26"/>
    <p:sldId id="306"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05"/>
  </p:normalViewPr>
  <p:slideViewPr>
    <p:cSldViewPr snapToGrid="0" snapToObjects="1">
      <p:cViewPr varScale="1">
        <p:scale>
          <a:sx n="106" d="100"/>
          <a:sy n="106" d="100"/>
        </p:scale>
        <p:origin x="654" y="114"/>
      </p:cViewPr>
      <p:guideLst/>
    </p:cSldViewPr>
  </p:slideViewPr>
  <p:notesTextViewPr>
    <p:cViewPr>
      <p:scale>
        <a:sx n="1" d="1"/>
        <a:sy n="1" d="1"/>
      </p:scale>
      <p:origin x="0" y="0"/>
    </p:cViewPr>
  </p:notesTextViewPr>
  <p:notesViewPr>
    <p:cSldViewPr snapToGrid="0" snapToObjects="1">
      <p:cViewPr varScale="1">
        <p:scale>
          <a:sx n="137" d="100"/>
          <a:sy n="137" d="100"/>
        </p:scale>
        <p:origin x="353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Blad1!$B$1</c:f>
              <c:strCache>
                <c:ptCount val="1"/>
                <c:pt idx="0">
                  <c:v>Med funktionsnedsättning</c:v>
                </c:pt>
              </c:strCache>
            </c:strRef>
          </c:tx>
          <c:spPr>
            <a:solidFill>
              <a:srgbClr val="5B9BD5"/>
            </a:solidFill>
            <a:ln>
              <a:noFill/>
            </a:ln>
            <a:effectLst/>
          </c:spPr>
          <c:invertIfNegative val="0"/>
          <c:cat>
            <c:strRef>
              <c:f>Blad1!$A$2</c:f>
              <c:strCache>
                <c:ptCount val="1"/>
                <c:pt idx="0">
                  <c:v>Kategori 1</c:v>
                </c:pt>
              </c:strCache>
            </c:strRef>
          </c:cat>
          <c:val>
            <c:numRef>
              <c:f>Blad1!$B$2</c:f>
              <c:numCache>
                <c:formatCode>General</c:formatCode>
                <c:ptCount val="1"/>
                <c:pt idx="0">
                  <c:v>11.9</c:v>
                </c:pt>
              </c:numCache>
            </c:numRef>
          </c:val>
          <c:extLst>
            <c:ext xmlns:c16="http://schemas.microsoft.com/office/drawing/2014/chart" uri="{C3380CC4-5D6E-409C-BE32-E72D297353CC}">
              <c16:uniqueId val="{00000000-7D0B-44CE-9A6D-6050B3D9D195}"/>
            </c:ext>
          </c:extLst>
        </c:ser>
        <c:ser>
          <c:idx val="1"/>
          <c:order val="1"/>
          <c:tx>
            <c:strRef>
              <c:f>Blad1!$C$1</c:f>
              <c:strCache>
                <c:ptCount val="1"/>
                <c:pt idx="0">
                  <c:v>Övrig befolkning</c:v>
                </c:pt>
              </c:strCache>
            </c:strRef>
          </c:tx>
          <c:spPr>
            <a:solidFill>
              <a:srgbClr val="ED7D31"/>
            </a:solidFill>
            <a:ln>
              <a:noFill/>
            </a:ln>
            <a:effectLst/>
          </c:spPr>
          <c:invertIfNegative val="0"/>
          <c:cat>
            <c:strRef>
              <c:f>Blad1!$A$2</c:f>
              <c:strCache>
                <c:ptCount val="1"/>
                <c:pt idx="0">
                  <c:v>Kategori 1</c:v>
                </c:pt>
              </c:strCache>
            </c:strRef>
          </c:cat>
          <c:val>
            <c:numRef>
              <c:f>Blad1!$C$2</c:f>
              <c:numCache>
                <c:formatCode>General</c:formatCode>
                <c:ptCount val="1"/>
                <c:pt idx="0">
                  <c:v>6.9</c:v>
                </c:pt>
              </c:numCache>
            </c:numRef>
          </c:val>
          <c:extLst>
            <c:ext xmlns:c16="http://schemas.microsoft.com/office/drawing/2014/chart" uri="{C3380CC4-5D6E-409C-BE32-E72D297353CC}">
              <c16:uniqueId val="{00000001-7D0B-44CE-9A6D-6050B3D9D195}"/>
            </c:ext>
          </c:extLst>
        </c:ser>
        <c:dLbls>
          <c:showLegendKey val="0"/>
          <c:showVal val="0"/>
          <c:showCatName val="0"/>
          <c:showSerName val="0"/>
          <c:showPercent val="0"/>
          <c:showBubbleSize val="0"/>
        </c:dLbls>
        <c:gapWidth val="219"/>
        <c:overlap val="-27"/>
        <c:axId val="557617040"/>
        <c:axId val="557611792"/>
      </c:barChart>
      <c:catAx>
        <c:axId val="557617040"/>
        <c:scaling>
          <c:orientation val="minMax"/>
        </c:scaling>
        <c:delete val="1"/>
        <c:axPos val="b"/>
        <c:numFmt formatCode="General" sourceLinked="1"/>
        <c:majorTickMark val="none"/>
        <c:minorTickMark val="none"/>
        <c:tickLblPos val="nextTo"/>
        <c:crossAx val="557611792"/>
        <c:crosses val="autoZero"/>
        <c:auto val="1"/>
        <c:lblAlgn val="ctr"/>
        <c:lblOffset val="100"/>
        <c:noMultiLvlLbl val="0"/>
      </c:catAx>
      <c:valAx>
        <c:axId val="557611792"/>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576170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Med funktionsnedsättning</c:v>
                </c:pt>
              </c:strCache>
            </c:strRef>
          </c:tx>
          <c:spPr>
            <a:solidFill>
              <a:schemeClr val="accent1"/>
            </a:solidFill>
            <a:ln>
              <a:noFill/>
            </a:ln>
            <a:effectLst/>
          </c:spPr>
          <c:invertIfNegative val="0"/>
          <c:cat>
            <c:strRef>
              <c:f>Blad1!$A$2:$A$3</c:f>
              <c:strCache>
                <c:ptCount val="2"/>
                <c:pt idx="0">
                  <c:v>Kvinnor</c:v>
                </c:pt>
                <c:pt idx="1">
                  <c:v>Män</c:v>
                </c:pt>
              </c:strCache>
            </c:strRef>
          </c:cat>
          <c:val>
            <c:numRef>
              <c:f>Blad1!$B$2:$B$3</c:f>
              <c:numCache>
                <c:formatCode>General</c:formatCode>
                <c:ptCount val="2"/>
                <c:pt idx="0">
                  <c:v>27.7</c:v>
                </c:pt>
                <c:pt idx="1">
                  <c:v>21.7</c:v>
                </c:pt>
              </c:numCache>
            </c:numRef>
          </c:val>
          <c:extLst>
            <c:ext xmlns:c16="http://schemas.microsoft.com/office/drawing/2014/chart" uri="{C3380CC4-5D6E-409C-BE32-E72D297353CC}">
              <c16:uniqueId val="{00000000-095B-4FE8-97FF-44932F49307E}"/>
            </c:ext>
          </c:extLst>
        </c:ser>
        <c:ser>
          <c:idx val="1"/>
          <c:order val="1"/>
          <c:tx>
            <c:strRef>
              <c:f>Blad1!$C$1</c:f>
              <c:strCache>
                <c:ptCount val="1"/>
                <c:pt idx="0">
                  <c:v>Övrig befolkning</c:v>
                </c:pt>
              </c:strCache>
            </c:strRef>
          </c:tx>
          <c:spPr>
            <a:solidFill>
              <a:schemeClr val="accent2"/>
            </a:solidFill>
            <a:ln>
              <a:noFill/>
            </a:ln>
            <a:effectLst/>
          </c:spPr>
          <c:invertIfNegative val="0"/>
          <c:cat>
            <c:strRef>
              <c:f>Blad1!$A$2:$A$3</c:f>
              <c:strCache>
                <c:ptCount val="2"/>
                <c:pt idx="0">
                  <c:v>Kvinnor</c:v>
                </c:pt>
                <c:pt idx="1">
                  <c:v>Män</c:v>
                </c:pt>
              </c:strCache>
            </c:strRef>
          </c:cat>
          <c:val>
            <c:numRef>
              <c:f>Blad1!$C$2:$C$3</c:f>
              <c:numCache>
                <c:formatCode>General</c:formatCode>
                <c:ptCount val="2"/>
                <c:pt idx="0">
                  <c:v>16</c:v>
                </c:pt>
                <c:pt idx="1">
                  <c:v>14.5</c:v>
                </c:pt>
              </c:numCache>
            </c:numRef>
          </c:val>
          <c:extLst>
            <c:ext xmlns:c16="http://schemas.microsoft.com/office/drawing/2014/chart" uri="{C3380CC4-5D6E-409C-BE32-E72D297353CC}">
              <c16:uniqueId val="{00000001-095B-4FE8-97FF-44932F49307E}"/>
            </c:ext>
          </c:extLst>
        </c:ser>
        <c:dLbls>
          <c:showLegendKey val="0"/>
          <c:showVal val="0"/>
          <c:showCatName val="0"/>
          <c:showSerName val="0"/>
          <c:showPercent val="0"/>
          <c:showBubbleSize val="0"/>
        </c:dLbls>
        <c:gapWidth val="219"/>
        <c:overlap val="-27"/>
        <c:axId val="532109080"/>
        <c:axId val="532115640"/>
      </c:barChart>
      <c:catAx>
        <c:axId val="53210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32115640"/>
        <c:crosses val="autoZero"/>
        <c:auto val="1"/>
        <c:lblAlgn val="ctr"/>
        <c:lblOffset val="100"/>
        <c:noMultiLvlLbl val="0"/>
      </c:catAx>
      <c:valAx>
        <c:axId val="532115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532109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Med funktionsnedsättning</c:v>
                </c:pt>
              </c:strCache>
            </c:strRef>
          </c:tx>
          <c:spPr>
            <a:solidFill>
              <a:schemeClr val="accent1"/>
            </a:solidFill>
            <a:ln>
              <a:noFill/>
            </a:ln>
            <a:effectLst/>
          </c:spPr>
          <c:invertIfNegative val="0"/>
          <c:cat>
            <c:strRef>
              <c:f>Blad1!$A$2:$A$3</c:f>
              <c:strCache>
                <c:ptCount val="2"/>
                <c:pt idx="0">
                  <c:v>Kvinnor</c:v>
                </c:pt>
                <c:pt idx="1">
                  <c:v>Män</c:v>
                </c:pt>
              </c:strCache>
            </c:strRef>
          </c:cat>
          <c:val>
            <c:numRef>
              <c:f>Blad1!$B$2:$B$3</c:f>
              <c:numCache>
                <c:formatCode>General</c:formatCode>
                <c:ptCount val="2"/>
                <c:pt idx="0">
                  <c:v>53.2</c:v>
                </c:pt>
                <c:pt idx="1">
                  <c:v>62.9</c:v>
                </c:pt>
              </c:numCache>
            </c:numRef>
          </c:val>
          <c:extLst>
            <c:ext xmlns:c16="http://schemas.microsoft.com/office/drawing/2014/chart" uri="{C3380CC4-5D6E-409C-BE32-E72D297353CC}">
              <c16:uniqueId val="{00000000-D0A2-4A97-9895-B8F9B6AF6758}"/>
            </c:ext>
          </c:extLst>
        </c:ser>
        <c:ser>
          <c:idx val="1"/>
          <c:order val="1"/>
          <c:tx>
            <c:strRef>
              <c:f>Blad1!$C$1</c:f>
              <c:strCache>
                <c:ptCount val="1"/>
                <c:pt idx="0">
                  <c:v>Övriga befolkningen</c:v>
                </c:pt>
              </c:strCache>
            </c:strRef>
          </c:tx>
          <c:spPr>
            <a:solidFill>
              <a:schemeClr val="accent2"/>
            </a:solidFill>
            <a:ln>
              <a:noFill/>
            </a:ln>
            <a:effectLst/>
          </c:spPr>
          <c:invertIfNegative val="0"/>
          <c:cat>
            <c:strRef>
              <c:f>Blad1!$A$2:$A$3</c:f>
              <c:strCache>
                <c:ptCount val="2"/>
                <c:pt idx="0">
                  <c:v>Kvinnor</c:v>
                </c:pt>
                <c:pt idx="1">
                  <c:v>Män</c:v>
                </c:pt>
              </c:strCache>
            </c:strRef>
          </c:cat>
          <c:val>
            <c:numRef>
              <c:f>Blad1!$C$2:$C$3</c:f>
              <c:numCache>
                <c:formatCode>General</c:formatCode>
                <c:ptCount val="2"/>
                <c:pt idx="0">
                  <c:v>86.9</c:v>
                </c:pt>
                <c:pt idx="1">
                  <c:v>87</c:v>
                </c:pt>
              </c:numCache>
            </c:numRef>
          </c:val>
          <c:extLst>
            <c:ext xmlns:c16="http://schemas.microsoft.com/office/drawing/2014/chart" uri="{C3380CC4-5D6E-409C-BE32-E72D297353CC}">
              <c16:uniqueId val="{00000001-D0A2-4A97-9895-B8F9B6AF6758}"/>
            </c:ext>
          </c:extLst>
        </c:ser>
        <c:dLbls>
          <c:showLegendKey val="0"/>
          <c:showVal val="0"/>
          <c:showCatName val="0"/>
          <c:showSerName val="0"/>
          <c:showPercent val="0"/>
          <c:showBubbleSize val="0"/>
        </c:dLbls>
        <c:gapWidth val="219"/>
        <c:overlap val="-27"/>
        <c:axId val="353401688"/>
        <c:axId val="353402344"/>
      </c:barChart>
      <c:catAx>
        <c:axId val="35340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353402344"/>
        <c:crosses val="autoZero"/>
        <c:auto val="1"/>
        <c:lblAlgn val="ctr"/>
        <c:lblOffset val="100"/>
        <c:noMultiLvlLbl val="0"/>
      </c:catAx>
      <c:valAx>
        <c:axId val="353402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353401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0" i="0">
                <a:latin typeface="Arial" charset="0"/>
              </a:defRPr>
            </a:lvl1pPr>
          </a:lstStyle>
          <a:p>
            <a:endParaRPr lang="sv-SE"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0" i="0">
                <a:latin typeface="Arial" charset="0"/>
              </a:defRPr>
            </a:lvl1pPr>
          </a:lstStyle>
          <a:p>
            <a:fld id="{3679F4B6-0BC9-4242-A8BE-2337B52F106B}" type="datetimeFigureOut">
              <a:rPr lang="sv-SE" smtClean="0"/>
              <a:pPr/>
              <a:t>2019-03-15</a:t>
            </a:fld>
            <a:endParaRPr lang="sv-SE"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0" i="0">
                <a:latin typeface="Arial" charset="0"/>
              </a:defRPr>
            </a:lvl1pPr>
          </a:lstStyle>
          <a:p>
            <a:endParaRPr lang="sv-SE"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0" i="0">
                <a:latin typeface="Arial" charset="0"/>
              </a:defRPr>
            </a:lvl1pPr>
          </a:lstStyle>
          <a:p>
            <a:fld id="{EB67CA89-ECAC-BE4A-9199-665434DFBAC9}" type="slidenum">
              <a:rPr lang="sv-SE" smtClean="0"/>
              <a:pPr/>
              <a:t>‹#›</a:t>
            </a:fld>
            <a:endParaRPr lang="sv-SE" dirty="0"/>
          </a:p>
        </p:txBody>
      </p:sp>
    </p:spTree>
    <p:extLst>
      <p:ext uri="{BB962C8B-B14F-4D97-AF65-F5344CB8AC3E}">
        <p14:creationId xmlns:p14="http://schemas.microsoft.com/office/powerpoint/2010/main" val="105243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B67CA89-ECAC-BE4A-9199-665434DFBAC9}" type="slidenum">
              <a:rPr lang="sv-SE" smtClean="0"/>
              <a:pPr/>
              <a:t>1</a:t>
            </a:fld>
            <a:endParaRPr lang="sv-SE" dirty="0"/>
          </a:p>
        </p:txBody>
      </p:sp>
    </p:spTree>
    <p:extLst>
      <p:ext uri="{BB962C8B-B14F-4D97-AF65-F5344CB8AC3E}">
        <p14:creationId xmlns:p14="http://schemas.microsoft.com/office/powerpoint/2010/main" val="297284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endParaRPr lang="sv-SE" sz="1200" b="0" i="0" u="none" strike="noStrike" kern="1200" dirty="0">
              <a:solidFill>
                <a:schemeClr val="tx1"/>
              </a:solidFill>
              <a:effectLst/>
              <a:latin typeface="Arial" charset="0"/>
              <a:ea typeface="+mn-ea"/>
              <a:cs typeface="+mn-cs"/>
            </a:endParaRPr>
          </a:p>
          <a:p>
            <a:pPr rtl="0"/>
            <a:endParaRPr lang="sv-SE" sz="1200" b="0" i="0" u="none" strike="noStrike" kern="1200" dirty="0">
              <a:solidFill>
                <a:schemeClr val="tx1"/>
              </a:solidFill>
              <a:effectLst/>
              <a:latin typeface="Arial" charset="0"/>
              <a:ea typeface="+mn-ea"/>
              <a:cs typeface="+mn-cs"/>
            </a:endParaRPr>
          </a:p>
          <a:p>
            <a:r>
              <a:rPr lang="sv-SE" sz="1200" b="0" i="0" u="none" strike="noStrike" kern="1200" dirty="0">
                <a:solidFill>
                  <a:schemeClr val="tx1"/>
                </a:solidFill>
                <a:effectLst/>
                <a:latin typeface="Arial" charset="0"/>
                <a:ea typeface="+mn-ea"/>
                <a:cs typeface="+mn-cs"/>
              </a:rPr>
              <a:t> </a:t>
            </a:r>
          </a:p>
          <a:p>
            <a:endParaRPr lang="sv-SE" sz="1200" b="0"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Förstå vilka hindren för människor kan vara</a:t>
            </a:r>
            <a:endParaRPr lang="sv-SE" sz="1200" b="1" dirty="0">
              <a:effectLst/>
            </a:endParaRPr>
          </a:p>
          <a:p>
            <a:pPr rtl="0"/>
            <a:r>
              <a:rPr lang="sv-SE" sz="1200" b="0" i="0" u="none" strike="noStrike" kern="1200" dirty="0">
                <a:solidFill>
                  <a:schemeClr val="tx1"/>
                </a:solidFill>
                <a:effectLst/>
                <a:latin typeface="Arial" charset="0"/>
                <a:ea typeface="+mn-ea"/>
                <a:cs typeface="+mn-cs"/>
              </a:rPr>
              <a:t>Den här introduktionen till konventionen är ett första steg till att fortsätta utveckla och sprida kunskap till fler. Försök se till att det finns såväl introduktionsutbildning till nyanställda som löpande kompetensutveckling i organisationen. </a:t>
            </a:r>
          </a:p>
          <a:p>
            <a:pPr rtl="0"/>
            <a:endParaRPr lang="sv-SE" sz="1200" b="0" i="0" u="none" strike="noStrike" kern="120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Arial" charset="0"/>
                <a:ea typeface="+mn-ea"/>
                <a:cs typeface="+mn-cs"/>
              </a:rPr>
              <a:t>Du kan också ställa krav på till exempel tillgänglighet i upphandling. Organisationen kan verka för att rekrytera personer med egen erfarenhet av funktionsnedsättning. Tillgänglighet är ett brett begrepp som handlar om att ta till sig och förstå information, ta sig fram, röra sig, få tillträde till. Se över tillgängligheten på arbetsplatsen och i era processer. Det handlar bland annat om fysisk tillgänglighet och tillgänglighet till information, men även om digitala system och upphandlingskrav för att ge flera möjlighet till anställning. På Myndigheten för delaktighets webbplats finns en sida om hur du kommer igång med tillgänglighetsarbetet.</a:t>
            </a:r>
          </a:p>
          <a:p>
            <a:pPr rtl="0"/>
            <a:endParaRPr lang="sv-SE" sz="1200" b="0" i="0" u="none" strike="noStrike" kern="1200" dirty="0">
              <a:solidFill>
                <a:schemeClr val="tx1"/>
              </a:solidFill>
              <a:effectLst/>
              <a:latin typeface="Arial" charset="0"/>
              <a:ea typeface="+mn-ea"/>
              <a:cs typeface="+mn-cs"/>
            </a:endParaRPr>
          </a:p>
          <a:p>
            <a:pPr rtl="0"/>
            <a:r>
              <a:rPr lang="sv-SE" sz="1200" b="0" i="0" u="none" strike="noStrike" kern="1200" dirty="0">
                <a:solidFill>
                  <a:schemeClr val="tx1"/>
                </a:solidFill>
                <a:effectLst/>
                <a:latin typeface="Arial" charset="0"/>
                <a:ea typeface="+mn-ea"/>
                <a:cs typeface="+mn-cs"/>
              </a:rPr>
              <a:t>Kom också</a:t>
            </a:r>
            <a:r>
              <a:rPr lang="sv-SE" sz="1200" b="0" i="0" u="none" strike="noStrike" kern="1200" baseline="0" dirty="0">
                <a:solidFill>
                  <a:schemeClr val="tx1"/>
                </a:solidFill>
                <a:effectLst/>
                <a:latin typeface="Arial" charset="0"/>
                <a:ea typeface="+mn-ea"/>
                <a:cs typeface="+mn-cs"/>
              </a:rPr>
              <a:t> ihåg att en funktionsnedsättning inte behöver vara fysisk eller uppenbar. Alla som har en funktionsnedsättning sitter inte i rullstol, till exempel.</a:t>
            </a:r>
          </a:p>
          <a:p>
            <a:pPr rtl="0"/>
            <a:endParaRPr lang="sv-SE" sz="1200" b="0" i="0" u="none" strike="noStrike" kern="1200" baseline="0" dirty="0">
              <a:solidFill>
                <a:schemeClr val="tx1"/>
              </a:solidFill>
              <a:effectLst/>
              <a:latin typeface="Arial" charset="0"/>
              <a:ea typeface="+mn-ea"/>
              <a:cs typeface="+mn-cs"/>
            </a:endParaRPr>
          </a:p>
          <a:p>
            <a:pPr rtl="0"/>
            <a:r>
              <a:rPr lang="sv-SE" sz="1200" b="0" i="0" u="none" strike="noStrike" kern="1200" baseline="0" dirty="0">
                <a:solidFill>
                  <a:schemeClr val="tx1"/>
                </a:solidFill>
                <a:effectLst/>
                <a:latin typeface="Arial" charset="0"/>
                <a:ea typeface="+mn-ea"/>
                <a:cs typeface="+mn-cs"/>
              </a:rPr>
              <a:t>All offentlig verksamhet och samhällsplanering behöver utgå från mångfald som norm.</a:t>
            </a:r>
          </a:p>
          <a:p>
            <a:pPr rtl="0"/>
            <a:endParaRPr lang="sv-SE" sz="1200" b="1"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Låt rättighetsperspektivet finnas med i helheten</a:t>
            </a:r>
            <a:endParaRPr lang="sv-SE" sz="1200" b="1" dirty="0">
              <a:effectLst/>
            </a:endParaRPr>
          </a:p>
          <a:p>
            <a:pPr rtl="0"/>
            <a:r>
              <a:rPr lang="sv-SE" sz="1200" b="0" i="0" u="none" strike="noStrike" kern="1200" dirty="0">
                <a:solidFill>
                  <a:schemeClr val="tx1"/>
                </a:solidFill>
                <a:effectLst/>
                <a:latin typeface="Arial" charset="0"/>
                <a:ea typeface="+mn-ea"/>
                <a:cs typeface="+mn-cs"/>
              </a:rPr>
              <a:t>Människor med funktionsnedsättning finns i alla verksamheter och sammanhang, därför behöver perspektivet också inkluderas i helheten. Så i stället för att bara ha särskilda dokument som gäller personer med funktionsnedsättning, se till att styrdokumenten återspeglar den mångfald av människor som finns inom verksamheten och dem ni möter. På samma sätt behöver det finnas med i hela organisationen, och inte bara på till exempel en kommuns socialförvaltning.</a:t>
            </a:r>
            <a:endParaRPr lang="sv-SE" sz="1200" b="0" dirty="0">
              <a:effectLst/>
            </a:endParaRPr>
          </a:p>
          <a:p>
            <a:pPr rtl="0"/>
            <a:endParaRPr lang="sv-SE" sz="1200" b="1"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Involvera funktionshindersorganisationer</a:t>
            </a:r>
            <a:endParaRPr lang="sv-SE" sz="1200" b="1" dirty="0">
              <a:effectLst/>
            </a:endParaRPr>
          </a:p>
          <a:p>
            <a:pPr rtl="0"/>
            <a:r>
              <a:rPr lang="sv-SE" sz="1200" b="0" i="0" u="none" strike="noStrike" kern="1200" dirty="0">
                <a:solidFill>
                  <a:schemeClr val="tx1"/>
                </a:solidFill>
                <a:effectLst/>
                <a:latin typeface="Arial" charset="0"/>
                <a:ea typeface="+mn-ea"/>
                <a:cs typeface="+mn-cs"/>
              </a:rPr>
              <a:t>Offentlig verksamhet ska enligt konventionen aktivt involvera rättighetsbärarna och de organisationer som företräder dem. Dessa organisationer har kunskap om hinder i samhället och andra åtaganden i konventionen. Skapa förutsättningar för aktivt involvera funktionshindersorganisationer redan från början i processer, så att det leder till meningsfull dialog. </a:t>
            </a:r>
            <a:endParaRPr lang="sv-SE" sz="1200" b="0" dirty="0">
              <a:effectLst/>
            </a:endParaRPr>
          </a:p>
          <a:p>
            <a:pPr rtl="0"/>
            <a:endParaRPr lang="sv-SE" sz="1200" b="1"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Vilka rättigheter i konventionen kommer uppgiften i kontakt med? </a:t>
            </a:r>
          </a:p>
          <a:p>
            <a:pPr rtl="0"/>
            <a:r>
              <a:rPr lang="sv-SE" sz="1200" b="1" i="0" u="none" strike="noStrike" kern="1200" dirty="0">
                <a:solidFill>
                  <a:schemeClr val="tx1"/>
                </a:solidFill>
                <a:effectLst/>
                <a:latin typeface="Arial" charset="0"/>
                <a:ea typeface="+mn-ea"/>
                <a:cs typeface="+mn-cs"/>
              </a:rPr>
              <a:t>I vilken grad infrias dessa rättigheter för berörda individer? </a:t>
            </a:r>
          </a:p>
          <a:p>
            <a:pPr rtl="0"/>
            <a:r>
              <a:rPr lang="sv-SE" sz="1200" b="1" i="0" u="none" strike="noStrike" kern="1200" dirty="0">
                <a:solidFill>
                  <a:schemeClr val="tx1"/>
                </a:solidFill>
                <a:effectLst/>
                <a:latin typeface="Arial" charset="0"/>
                <a:ea typeface="+mn-ea"/>
                <a:cs typeface="+mn-cs"/>
              </a:rPr>
              <a:t>I den mån förbättringar krävs, hur ska jag säkerställa dem genom mitt arbete? </a:t>
            </a:r>
          </a:p>
          <a:p>
            <a:pPr rtl="0"/>
            <a:endParaRPr lang="sv-SE" sz="1200" b="1" i="0" u="none" strike="noStrike" kern="1200" dirty="0">
              <a:solidFill>
                <a:schemeClr val="tx1"/>
              </a:solidFill>
              <a:effectLst/>
              <a:latin typeface="Arial" charset="0"/>
              <a:ea typeface="+mn-ea"/>
              <a:cs typeface="+mn-cs"/>
            </a:endParaRPr>
          </a:p>
        </p:txBody>
      </p:sp>
      <p:sp>
        <p:nvSpPr>
          <p:cNvPr id="4" name="Platshållare för bildnummer 3"/>
          <p:cNvSpPr>
            <a:spLocks noGrp="1"/>
          </p:cNvSpPr>
          <p:nvPr>
            <p:ph type="sldNum" sz="quarter" idx="10"/>
          </p:nvPr>
        </p:nvSpPr>
        <p:spPr/>
        <p:txBody>
          <a:bodyPr/>
          <a:lstStyle/>
          <a:p>
            <a:fld id="{EB67CA89-ECAC-BE4A-9199-665434DFBAC9}" type="slidenum">
              <a:rPr lang="sv-SE" smtClean="0"/>
              <a:pPr/>
              <a:t>10</a:t>
            </a:fld>
            <a:endParaRPr lang="sv-SE" dirty="0"/>
          </a:p>
        </p:txBody>
      </p:sp>
    </p:spTree>
    <p:extLst>
      <p:ext uri="{BB962C8B-B14F-4D97-AF65-F5344CB8AC3E}">
        <p14:creationId xmlns:p14="http://schemas.microsoft.com/office/powerpoint/2010/main" val="59539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B67CA89-ECAC-BE4A-9199-665434DFBAC9}" type="slidenum">
              <a:rPr lang="sv-SE" smtClean="0"/>
              <a:pPr/>
              <a:t>11</a:t>
            </a:fld>
            <a:endParaRPr lang="sv-SE" dirty="0"/>
          </a:p>
        </p:txBody>
      </p:sp>
    </p:spTree>
    <p:extLst>
      <p:ext uri="{BB962C8B-B14F-4D97-AF65-F5344CB8AC3E}">
        <p14:creationId xmlns:p14="http://schemas.microsoft.com/office/powerpoint/2010/main" val="144332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Arial" charset="0"/>
                <a:ea typeface="+mn-ea"/>
                <a:cs typeface="+mn-cs"/>
              </a:rPr>
              <a:t>Mycket i Sverige fungerar ganska bra, såväl på kommunal som landstings- och statlig nivå. Och klart bättre än i många andra länder.</a:t>
            </a:r>
          </a:p>
          <a:p>
            <a:r>
              <a:rPr lang="sv-SE" sz="1200" b="0" i="0" kern="1200" dirty="0">
                <a:solidFill>
                  <a:schemeClr val="tx1"/>
                </a:solidFill>
                <a:effectLst/>
                <a:latin typeface="Arial" charset="0"/>
                <a:ea typeface="+mn-ea"/>
                <a:cs typeface="+mn-cs"/>
              </a:rPr>
              <a:t>Men det enkla svaret till varför funktionshinderspolitik behövs får vi om vi tittar på samhället:</a:t>
            </a:r>
          </a:p>
          <a:p>
            <a:pPr lvl="0"/>
            <a:r>
              <a:rPr lang="sv-SE" sz="1200" b="0" i="0" kern="1200" dirty="0">
                <a:solidFill>
                  <a:schemeClr val="tx1"/>
                </a:solidFill>
                <a:effectLst/>
                <a:latin typeface="Arial" charset="0"/>
                <a:ea typeface="+mn-ea"/>
                <a:cs typeface="+mn-cs"/>
              </a:rPr>
              <a:t>Personer med funktionsnedsättning är som grupp fattigare, har ett mindre rikt socialt liv, är mindre delaktiga i samhället och har sämre hälsa – även om man så att säga bortser från själva funktionsnedsättningen.</a:t>
            </a:r>
          </a:p>
          <a:p>
            <a:pPr lvl="0"/>
            <a:r>
              <a:rPr lang="sv-SE" sz="1200" b="0" i="0" kern="1200" dirty="0">
                <a:solidFill>
                  <a:schemeClr val="tx1"/>
                </a:solidFill>
                <a:effectLst/>
                <a:latin typeface="Arial" charset="0"/>
                <a:ea typeface="+mn-ea"/>
                <a:cs typeface="+mn-cs"/>
              </a:rPr>
              <a:t>Personer med funktionsnedsättning diskrimineras fortfarande.</a:t>
            </a:r>
          </a:p>
          <a:p>
            <a:pPr lvl="0"/>
            <a:r>
              <a:rPr lang="sv-SE" sz="1200" b="0" i="0" kern="1200" dirty="0">
                <a:solidFill>
                  <a:schemeClr val="tx1"/>
                </a:solidFill>
                <a:effectLst/>
                <a:latin typeface="Arial" charset="0"/>
                <a:ea typeface="+mn-ea"/>
                <a:cs typeface="+mn-cs"/>
              </a:rPr>
              <a:t>Det särskilda stöd som finns för vissa personer med funktionsnedsättning inom till exempel LSS eller färdtjänst är ofta av väldigt varierande kvalitet både inom kommuner, mellan olika delar av landet och beroende på om det är kommun, landsting eller staten som ansvarar.</a:t>
            </a:r>
          </a:p>
          <a:p>
            <a:pPr lvl="0"/>
            <a:r>
              <a:rPr lang="sv-SE" sz="1200" b="0" i="0" kern="1200" dirty="0">
                <a:solidFill>
                  <a:schemeClr val="tx1"/>
                </a:solidFill>
                <a:effectLst/>
                <a:latin typeface="Arial" charset="0"/>
                <a:ea typeface="+mn-ea"/>
                <a:cs typeface="+mn-cs"/>
              </a:rPr>
              <a:t>Och tillgängligheten ofta för dålig. I lokaler som skolor, vårdcentraler och kommunhus, men också på webben och i möjligheten att tillgodogöra sig information. </a:t>
            </a:r>
          </a:p>
          <a:p>
            <a:r>
              <a:rPr lang="sv-SE" sz="1200" b="0" i="0" kern="1200" dirty="0">
                <a:solidFill>
                  <a:schemeClr val="tx1"/>
                </a:solidFill>
                <a:effectLst/>
                <a:latin typeface="Arial" charset="0"/>
                <a:ea typeface="+mn-ea"/>
                <a:cs typeface="+mn-cs"/>
              </a:rPr>
              <a:t>Det offentliga får inte stänga ute stora delar av befolkningen vilket ibland görs idag.</a:t>
            </a:r>
          </a:p>
          <a:p>
            <a:r>
              <a:rPr lang="sv-SE" sz="1200" b="0" i="0" kern="1200" dirty="0">
                <a:solidFill>
                  <a:schemeClr val="tx1"/>
                </a:solidFill>
                <a:effectLst/>
                <a:latin typeface="Arial" charset="0"/>
                <a:ea typeface="+mn-ea"/>
                <a:cs typeface="+mn-cs"/>
              </a:rPr>
              <a:t> </a:t>
            </a:r>
          </a:p>
          <a:p>
            <a:pPr lvl="0"/>
            <a:r>
              <a:rPr lang="sv-SE" sz="1200" b="1" i="0" kern="1200" dirty="0">
                <a:solidFill>
                  <a:schemeClr val="tx1"/>
                </a:solidFill>
                <a:effectLst/>
                <a:latin typeface="Arial" charset="0"/>
                <a:ea typeface="+mn-ea"/>
                <a:cs typeface="+mn-cs"/>
              </a:rPr>
              <a:t>Varför behöver vi som offentligt anställda bry oss?</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Sverige ratificerade 2009 FN:s konvention om rättigheter för personer med funktionsnedsättning vilket innebär att vi som land åtagit oss att leva upp till den. Det gäller hela det offentliga – FN gör ingen skillnad på om det är i kommun, landsting eller statlig förvaltning som det brister, Sverige som land har ratificerat konventionen.</a:t>
            </a:r>
          </a:p>
          <a:p>
            <a:r>
              <a:rPr lang="sv-SE" sz="1200" b="0" i="0" kern="1200" dirty="0">
                <a:solidFill>
                  <a:schemeClr val="tx1"/>
                </a:solidFill>
                <a:effectLst/>
                <a:latin typeface="Arial" charset="0"/>
                <a:ea typeface="+mn-ea"/>
                <a:cs typeface="+mn-cs"/>
              </a:rPr>
              <a:t>Riksdagen antog i november 2017 ett nytt nationellt mål och inriktning för funktionshinderspolitiken. Det är vägledande för hur Sverige som land, på alla nivåer, ska arbeta.</a:t>
            </a:r>
          </a:p>
          <a:p>
            <a:r>
              <a:rPr lang="sv-SE" sz="1200" b="0" i="0" kern="1200" dirty="0">
                <a:solidFill>
                  <a:schemeClr val="tx1"/>
                </a:solidFill>
                <a:effectLst/>
                <a:latin typeface="Arial" charset="0"/>
                <a:ea typeface="+mn-ea"/>
                <a:cs typeface="+mn-cs"/>
              </a:rPr>
              <a:t>Och sist men verkligen inte minst, tillgänglighet och delaktighet för personer med funktionsnedsättning finns tydligt reglerat i lagstiftning, förordningar och direktiv. </a:t>
            </a:r>
          </a:p>
          <a:p>
            <a:pPr lvl="0"/>
            <a:r>
              <a:rPr lang="sv-SE" sz="1200" b="0" i="0" kern="1200" dirty="0">
                <a:solidFill>
                  <a:schemeClr val="tx1"/>
                </a:solidFill>
                <a:effectLst/>
                <a:latin typeface="Arial" charset="0"/>
                <a:ea typeface="+mn-ea"/>
                <a:cs typeface="+mn-cs"/>
              </a:rPr>
              <a:t>Inom fysisk miljö ibland annat: Plan- och bygglagen, plan- och byggförordningen och Boverkets byggregler</a:t>
            </a:r>
          </a:p>
          <a:p>
            <a:pPr lvl="0"/>
            <a:r>
              <a:rPr lang="sv-SE" sz="1200" b="0" i="0" kern="1200" dirty="0">
                <a:solidFill>
                  <a:schemeClr val="tx1"/>
                </a:solidFill>
                <a:effectLst/>
                <a:latin typeface="Arial" charset="0"/>
                <a:ea typeface="+mn-ea"/>
                <a:cs typeface="+mn-cs"/>
              </a:rPr>
              <a:t>Inom utbildning i skollagen och högskolelagen</a:t>
            </a:r>
          </a:p>
          <a:p>
            <a:pPr lvl="0"/>
            <a:r>
              <a:rPr lang="sv-SE" sz="1200" b="0" i="0" kern="1200" dirty="0">
                <a:solidFill>
                  <a:schemeClr val="tx1"/>
                </a:solidFill>
                <a:effectLst/>
                <a:latin typeface="Arial" charset="0"/>
                <a:ea typeface="+mn-ea"/>
                <a:cs typeface="+mn-cs"/>
              </a:rPr>
              <a:t>Inom hälso- och sjukvården i Hälso- och sjukvårdslagen och </a:t>
            </a:r>
            <a:r>
              <a:rPr lang="sv-SE" sz="1200" b="0" i="0" kern="1200" dirty="0" err="1">
                <a:solidFill>
                  <a:schemeClr val="tx1"/>
                </a:solidFill>
                <a:effectLst/>
                <a:latin typeface="Arial" charset="0"/>
                <a:ea typeface="+mn-ea"/>
                <a:cs typeface="+mn-cs"/>
              </a:rPr>
              <a:t>patientlagen</a:t>
            </a:r>
            <a:endParaRPr lang="sv-SE" sz="1200" b="0" i="0" kern="1200" dirty="0">
              <a:solidFill>
                <a:schemeClr val="tx1"/>
              </a:solidFill>
              <a:effectLst/>
              <a:latin typeface="Arial" charset="0"/>
              <a:ea typeface="+mn-ea"/>
              <a:cs typeface="+mn-cs"/>
            </a:endParaRPr>
          </a:p>
          <a:p>
            <a:pPr lvl="0"/>
            <a:r>
              <a:rPr lang="sv-SE" sz="1200" b="0" i="0" kern="1200" dirty="0">
                <a:solidFill>
                  <a:schemeClr val="tx1"/>
                </a:solidFill>
                <a:effectLst/>
                <a:latin typeface="Arial" charset="0"/>
                <a:ea typeface="+mn-ea"/>
                <a:cs typeface="+mn-cs"/>
              </a:rPr>
              <a:t>Inom socialtjänsten i Socialtjänstlagen</a:t>
            </a:r>
          </a:p>
          <a:p>
            <a:pPr lvl="0"/>
            <a:r>
              <a:rPr lang="sv-SE" sz="1200" b="0" i="0" kern="1200" dirty="0">
                <a:solidFill>
                  <a:schemeClr val="tx1"/>
                </a:solidFill>
                <a:effectLst/>
                <a:latin typeface="Arial" charset="0"/>
                <a:ea typeface="+mn-ea"/>
                <a:cs typeface="+mn-cs"/>
              </a:rPr>
              <a:t>Arbetsgivarens ansvar finns exempelvis i arbetsmiljölagen</a:t>
            </a:r>
          </a:p>
          <a:p>
            <a:pPr lvl="0"/>
            <a:r>
              <a:rPr lang="sv-SE" sz="1200" b="0" i="0" kern="1200" dirty="0">
                <a:solidFill>
                  <a:schemeClr val="tx1"/>
                </a:solidFill>
                <a:effectLst/>
                <a:latin typeface="Arial" charset="0"/>
                <a:ea typeface="+mn-ea"/>
                <a:cs typeface="+mn-cs"/>
              </a:rPr>
              <a:t>Vallagen </a:t>
            </a:r>
          </a:p>
          <a:p>
            <a:pPr lvl="0"/>
            <a:r>
              <a:rPr lang="sv-SE" sz="1200" b="0" i="0" kern="1200" dirty="0">
                <a:solidFill>
                  <a:schemeClr val="tx1"/>
                </a:solidFill>
                <a:effectLst/>
                <a:latin typeface="Arial" charset="0"/>
                <a:ea typeface="+mn-ea"/>
                <a:cs typeface="+mn-cs"/>
              </a:rPr>
              <a:t>Dessutom i Lagen om offentlig upphandling</a:t>
            </a:r>
          </a:p>
          <a:p>
            <a:endParaRPr lang="sv-SE" dirty="0"/>
          </a:p>
        </p:txBody>
      </p:sp>
      <p:sp>
        <p:nvSpPr>
          <p:cNvPr id="4" name="Platshållare för bildnummer 3"/>
          <p:cNvSpPr>
            <a:spLocks noGrp="1"/>
          </p:cNvSpPr>
          <p:nvPr>
            <p:ph type="sldNum" sz="quarter" idx="10"/>
          </p:nvPr>
        </p:nvSpPr>
        <p:spPr/>
        <p:txBody>
          <a:bodyPr/>
          <a:lstStyle/>
          <a:p>
            <a:fld id="{EB67CA89-ECAC-BE4A-9199-665434DFBAC9}" type="slidenum">
              <a:rPr lang="sv-SE" smtClean="0"/>
              <a:pPr/>
              <a:t>12</a:t>
            </a:fld>
            <a:endParaRPr lang="sv-SE" dirty="0"/>
          </a:p>
        </p:txBody>
      </p:sp>
    </p:spTree>
    <p:extLst>
      <p:ext uri="{BB962C8B-B14F-4D97-AF65-F5344CB8AC3E}">
        <p14:creationId xmlns:p14="http://schemas.microsoft.com/office/powerpoint/2010/main" val="922647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Här talar vi om personer som svarar något annat än ”arbetar” eller ”studerar” på frågan om sin huvudsakliga sysselsättning.  12 jämte 7 procent. Könsskillnader kan inte redovisas. </a:t>
            </a:r>
            <a:endParaRPr lang="sv-SE" dirty="0"/>
          </a:p>
        </p:txBody>
      </p:sp>
      <p:sp>
        <p:nvSpPr>
          <p:cNvPr id="4" name="Platshållare för bildnummer 3"/>
          <p:cNvSpPr>
            <a:spLocks noGrp="1"/>
          </p:cNvSpPr>
          <p:nvPr>
            <p:ph type="sldNum" sz="quarter" idx="10"/>
          </p:nvPr>
        </p:nvSpPr>
        <p:spPr/>
        <p:txBody>
          <a:bodyPr/>
          <a:lstStyle/>
          <a:p>
            <a:fld id="{033E7C90-CCA9-4112-B439-22444BFBACF4}" type="slidenum">
              <a:rPr lang="sv-SE" smtClean="0"/>
              <a:t>13</a:t>
            </a:fld>
            <a:endParaRPr lang="sv-SE"/>
          </a:p>
        </p:txBody>
      </p:sp>
    </p:spTree>
    <p:extLst>
      <p:ext uri="{BB962C8B-B14F-4D97-AF65-F5344CB8AC3E}">
        <p14:creationId xmlns:p14="http://schemas.microsoft.com/office/powerpoint/2010/main" val="252569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Mindre</a:t>
            </a:r>
            <a:r>
              <a:rPr lang="sv-SE" baseline="0" dirty="0"/>
              <a:t> kontantmarginal bestäms inom EU och baseras på den summa som vi inom EU använder för att definiera fattigdom. </a:t>
            </a:r>
            <a:r>
              <a:rPr lang="sv-SE" baseline="0" dirty="0" err="1"/>
              <a:t>Villsäga</a:t>
            </a:r>
            <a:r>
              <a:rPr lang="sv-SE" baseline="0" dirty="0"/>
              <a:t> 60 procent av medianinkomsten i landet.  I Sverige handlar det om att inom en månad kunna betala en oväntad utgift på 12 000.</a:t>
            </a:r>
          </a:p>
          <a:p>
            <a:r>
              <a:rPr lang="sv-SE" baseline="0" dirty="0"/>
              <a:t>Kvinnor med funktionsnedsättning: 28</a:t>
            </a:r>
          </a:p>
          <a:p>
            <a:r>
              <a:rPr lang="sv-SE" baseline="0" dirty="0"/>
              <a:t>Män med funktionsnedsättning: 22 procent</a:t>
            </a:r>
          </a:p>
          <a:p>
            <a:r>
              <a:rPr lang="sv-SE" baseline="0" dirty="0"/>
              <a:t>Kvinnor i övriga 16 procent</a:t>
            </a:r>
          </a:p>
          <a:p>
            <a:r>
              <a:rPr lang="sv-SE" baseline="0" dirty="0"/>
              <a:t>Män i övriga 15 procent.</a:t>
            </a:r>
            <a:endParaRPr lang="sv-SE" dirty="0"/>
          </a:p>
        </p:txBody>
      </p:sp>
      <p:sp>
        <p:nvSpPr>
          <p:cNvPr id="4" name="Platshållare för bildnummer 3"/>
          <p:cNvSpPr>
            <a:spLocks noGrp="1"/>
          </p:cNvSpPr>
          <p:nvPr>
            <p:ph type="sldNum" sz="quarter" idx="10"/>
          </p:nvPr>
        </p:nvSpPr>
        <p:spPr/>
        <p:txBody>
          <a:bodyPr/>
          <a:lstStyle/>
          <a:p>
            <a:fld id="{033E7C90-CCA9-4112-B439-22444BFBACF4}" type="slidenum">
              <a:rPr lang="sv-SE" smtClean="0"/>
              <a:t>14</a:t>
            </a:fld>
            <a:endParaRPr lang="sv-SE"/>
          </a:p>
        </p:txBody>
      </p:sp>
    </p:spTree>
    <p:extLst>
      <p:ext uri="{BB962C8B-B14F-4D97-AF65-F5344CB8AC3E}">
        <p14:creationId xmlns:p14="http://schemas.microsoft.com/office/powerpoint/2010/main" val="2190954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53 procent</a:t>
            </a:r>
            <a:r>
              <a:rPr lang="sv-SE" baseline="0" dirty="0"/>
              <a:t> kvinnor med </a:t>
            </a:r>
            <a:r>
              <a:rPr lang="sv-SE" baseline="0" dirty="0" err="1"/>
              <a:t>fn</a:t>
            </a:r>
            <a:br>
              <a:rPr lang="sv-SE" baseline="0" dirty="0"/>
            </a:br>
            <a:r>
              <a:rPr lang="sv-SE" baseline="0" dirty="0"/>
              <a:t>63 procent män med </a:t>
            </a:r>
            <a:r>
              <a:rPr lang="sv-SE" baseline="0" dirty="0" err="1"/>
              <a:t>fn</a:t>
            </a:r>
            <a:endParaRPr lang="sv-SE" baseline="0" dirty="0"/>
          </a:p>
          <a:p>
            <a:r>
              <a:rPr lang="sv-SE" baseline="0" dirty="0"/>
              <a:t>87 procent övriga kvinnor och övriga män.</a:t>
            </a:r>
            <a:br>
              <a:rPr lang="sv-SE" baseline="0" dirty="0"/>
            </a:br>
            <a:r>
              <a:rPr lang="sv-SE" baseline="0" dirty="0"/>
              <a:t>Här finns en könsskillnad inom </a:t>
            </a:r>
            <a:r>
              <a:rPr lang="sv-SE" baseline="0" dirty="0" err="1"/>
              <a:t>pmfn</a:t>
            </a:r>
            <a:r>
              <a:rPr lang="sv-SE" baseline="0" dirty="0"/>
              <a:t> som inte finns i den övriga befolkningen. </a:t>
            </a:r>
          </a:p>
        </p:txBody>
      </p:sp>
      <p:sp>
        <p:nvSpPr>
          <p:cNvPr id="4" name="Platshållare för bildnummer 3"/>
          <p:cNvSpPr>
            <a:spLocks noGrp="1"/>
          </p:cNvSpPr>
          <p:nvPr>
            <p:ph type="sldNum" sz="quarter" idx="10"/>
          </p:nvPr>
        </p:nvSpPr>
        <p:spPr/>
        <p:txBody>
          <a:bodyPr/>
          <a:lstStyle/>
          <a:p>
            <a:fld id="{033E7C90-CCA9-4112-B439-22444BFBACF4}" type="slidenum">
              <a:rPr lang="sv-SE" smtClean="0"/>
              <a:t>15</a:t>
            </a:fld>
            <a:endParaRPr lang="sv-SE"/>
          </a:p>
        </p:txBody>
      </p:sp>
    </p:spTree>
    <p:extLst>
      <p:ext uri="{BB962C8B-B14F-4D97-AF65-F5344CB8AC3E}">
        <p14:creationId xmlns:p14="http://schemas.microsoft.com/office/powerpoint/2010/main" val="367758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Arial" charset="0"/>
                <a:ea typeface="+mn-ea"/>
                <a:cs typeface="+mn-cs"/>
              </a:rPr>
              <a:t>Nationella målet och inriktningen – Bakgrund</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Nu tänkte jag gå över till att prata lite mer om det funktionshinderspolitiska målet. Syftet med målet och inritningen är att visa på riktningen för det funktionshinderspolitiska arbetet och ge stöd för hur arbetet kan göras.</a:t>
            </a:r>
          </a:p>
          <a:p>
            <a:r>
              <a:rPr lang="sv-SE" sz="1200" b="0" i="0" kern="1200" dirty="0">
                <a:solidFill>
                  <a:schemeClr val="tx1"/>
                </a:solidFill>
                <a:effectLst/>
                <a:latin typeface="Arial" charset="0"/>
                <a:ea typeface="+mn-ea"/>
                <a:cs typeface="+mn-cs"/>
              </a:rPr>
              <a:t>En kort historisk bakgrund:</a:t>
            </a:r>
          </a:p>
          <a:p>
            <a:r>
              <a:rPr lang="sv-SE" sz="1200" b="0" i="0" kern="1200" dirty="0">
                <a:solidFill>
                  <a:schemeClr val="tx1"/>
                </a:solidFill>
                <a:effectLst/>
                <a:latin typeface="Arial" charset="0"/>
                <a:ea typeface="+mn-ea"/>
                <a:cs typeface="+mn-cs"/>
              </a:rPr>
              <a:t>År 2000 antog riksdagen handlingsplanen Från patient till medborgare. Den gällde fram till 2010.  Namnet ger i sig en bild av det perspektivskifte som pågått under lång tid och på många sätt pågår fortfarande. Funktionshinderspolitiken handlar om mänskliga rättigheter.</a:t>
            </a:r>
          </a:p>
          <a:p>
            <a:r>
              <a:rPr lang="sv-SE" sz="1200" b="0" i="0" kern="1200" dirty="0">
                <a:solidFill>
                  <a:schemeClr val="tx1"/>
                </a:solidFill>
                <a:effectLst/>
                <a:latin typeface="Arial" charset="0"/>
                <a:ea typeface="+mn-ea"/>
                <a:cs typeface="+mn-cs"/>
              </a:rPr>
              <a:t>Sverige ratificerade konventionen 2009.</a:t>
            </a:r>
          </a:p>
          <a:p>
            <a:r>
              <a:rPr lang="sv-SE" sz="1200" b="0" i="0" kern="1200" dirty="0">
                <a:solidFill>
                  <a:schemeClr val="tx1"/>
                </a:solidFill>
                <a:effectLst/>
                <a:latin typeface="Arial" charset="0"/>
                <a:ea typeface="+mn-ea"/>
                <a:cs typeface="+mn-cs"/>
              </a:rPr>
              <a:t>2011 antogs en strategi för genomförandet av funktionshinderspolitiken som gällde fram till 2016.</a:t>
            </a:r>
          </a:p>
          <a:p>
            <a:r>
              <a:rPr lang="sv-SE" sz="1200" b="0" i="0" kern="1200" dirty="0">
                <a:solidFill>
                  <a:schemeClr val="tx1"/>
                </a:solidFill>
                <a:effectLst/>
                <a:latin typeface="Arial" charset="0"/>
                <a:ea typeface="+mn-ea"/>
                <a:cs typeface="+mn-cs"/>
              </a:rPr>
              <a:t>Och för ett år sedan antog riksdagen det nya nationella målet och inriktningen. I den propositionen låg också ett stort antal regeringsuppdrag till olika myndigheter, bland annat uppdraget till länsstyrelserna och MFD att tillsammans stödja kommuner och landsting.</a:t>
            </a:r>
          </a:p>
          <a:p>
            <a:r>
              <a:rPr lang="sv-SE" sz="1200" b="0" i="0" kern="1200" dirty="0">
                <a:solidFill>
                  <a:schemeClr val="tx1"/>
                </a:solidFill>
                <a:effectLst/>
                <a:latin typeface="Arial" charset="0"/>
                <a:ea typeface="+mn-ea"/>
                <a:cs typeface="+mn-cs"/>
              </a:rPr>
              <a:t> </a:t>
            </a:r>
          </a:p>
          <a:p>
            <a:r>
              <a:rPr lang="sv-SE" sz="1200" b="1" i="0" kern="1200" dirty="0">
                <a:solidFill>
                  <a:schemeClr val="tx1"/>
                </a:solidFill>
                <a:effectLst/>
                <a:latin typeface="Arial" charset="0"/>
                <a:ea typeface="+mn-ea"/>
                <a:cs typeface="+mn-cs"/>
              </a:rPr>
              <a:t>Terminologi</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Jag tänkte nu gå in lite djupare på målet och titta på hur det är uppbyggt och vad det egentligen betyder.</a:t>
            </a:r>
          </a:p>
          <a:p>
            <a:r>
              <a:rPr lang="sv-SE" sz="1200" b="0" i="0" kern="1200" dirty="0">
                <a:solidFill>
                  <a:schemeClr val="tx1"/>
                </a:solidFill>
                <a:effectLst/>
                <a:latin typeface="Arial" charset="0"/>
                <a:ea typeface="+mn-ea"/>
                <a:cs typeface="+mn-cs"/>
              </a:rPr>
              <a:t>Först, vad menar vi med funktionshinder, funktionsnedsättning och funktionshinderspolitik?</a:t>
            </a:r>
          </a:p>
          <a:p>
            <a:r>
              <a:rPr lang="sv-SE" sz="1200" b="0" i="0" kern="1200" dirty="0">
                <a:solidFill>
                  <a:schemeClr val="tx1"/>
                </a:solidFill>
                <a:effectLst/>
                <a:latin typeface="Arial" charset="0"/>
                <a:ea typeface="+mn-ea"/>
                <a:cs typeface="+mn-cs"/>
              </a:rPr>
              <a:t>Det finns en stor mängd olika begrepp inom det här fältet: funktionsförmåga, funktionsvariation, tillgänglighet, frångänglighet osv. Vi håller oss här till termerna funktionsnedsättning och funktionshinder. Det är de termerna som finns i Socialstyrelsens termbank och det är de termerna som används i nationell policy och i FN.</a:t>
            </a:r>
          </a:p>
          <a:p>
            <a:r>
              <a:rPr lang="sv-SE" sz="1200" b="0" i="0" kern="1200" dirty="0">
                <a:solidFill>
                  <a:schemeClr val="tx1"/>
                </a:solidFill>
                <a:effectLst/>
                <a:latin typeface="Arial" charset="0"/>
                <a:ea typeface="+mn-ea"/>
                <a:cs typeface="+mn-cs"/>
              </a:rPr>
              <a:t>Funktionsnedsättning ligger hos individen och innebär </a:t>
            </a:r>
            <a:r>
              <a:rPr lang="sv-SE" sz="1200" b="1" i="0" kern="1200" dirty="0">
                <a:solidFill>
                  <a:schemeClr val="tx1"/>
                </a:solidFill>
                <a:effectLst/>
                <a:latin typeface="Arial" charset="0"/>
                <a:ea typeface="+mn-ea"/>
                <a:cs typeface="+mn-cs"/>
              </a:rPr>
              <a:t>en nedsättning av fysisk, psykisk eller intellektuell funktionsförmåga</a:t>
            </a:r>
            <a:r>
              <a:rPr lang="sv-SE" sz="1200" b="0" i="0" kern="1200" dirty="0">
                <a:solidFill>
                  <a:schemeClr val="tx1"/>
                </a:solidFill>
                <a:effectLst/>
                <a:latin typeface="Arial" charset="0"/>
                <a:ea typeface="+mn-ea"/>
                <a:cs typeface="+mn-cs"/>
              </a:rPr>
              <a:t>. Det kan röra sig om nedsättning av rörelseförmågan, syn, hörsel eller kognition. Neuropsykiatriska funktionsnedsättningar.</a:t>
            </a:r>
          </a:p>
          <a:p>
            <a:r>
              <a:rPr lang="sv-SE" sz="1200" b="0" i="0" kern="1200" dirty="0">
                <a:solidFill>
                  <a:schemeClr val="tx1"/>
                </a:solidFill>
                <a:effectLst/>
                <a:latin typeface="Arial" charset="0"/>
                <a:ea typeface="+mn-ea"/>
                <a:cs typeface="+mn-cs"/>
              </a:rPr>
              <a:t>Funktionshinder uppstår i samverkan mellan individ och miljö: funktionshinder är </a:t>
            </a:r>
            <a:r>
              <a:rPr lang="sv-SE" sz="1200" b="1" i="0" kern="1200" dirty="0">
                <a:solidFill>
                  <a:schemeClr val="tx1"/>
                </a:solidFill>
                <a:effectLst/>
                <a:latin typeface="Arial" charset="0"/>
                <a:ea typeface="+mn-ea"/>
                <a:cs typeface="+mn-cs"/>
              </a:rPr>
              <a:t>en begränsning som en funktionsnedsättning innebär för en person i relation till omgivningen</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En person kan alltså inte ha ett funktionshinder, det finns bara i miljön.</a:t>
            </a:r>
          </a:p>
          <a:p>
            <a:r>
              <a:rPr lang="sv-SE" sz="1200" b="0" i="0" kern="1200" dirty="0">
                <a:solidFill>
                  <a:schemeClr val="tx1"/>
                </a:solidFill>
                <a:effectLst/>
                <a:latin typeface="Arial" charset="0"/>
                <a:ea typeface="+mn-ea"/>
                <a:cs typeface="+mn-cs"/>
              </a:rPr>
              <a:t>Funktionshinderspolitik skulle förenklat kunna sägas vara en politik för att eliminera funktionshinder – där diskriminering är ett sådant hinder.</a:t>
            </a:r>
          </a:p>
          <a:p>
            <a:r>
              <a:rPr lang="sv-SE" sz="1200" b="0" i="0" kern="1200" dirty="0">
                <a:solidFill>
                  <a:schemeClr val="tx1"/>
                </a:solidFill>
                <a:effectLst/>
                <a:latin typeface="Arial" charset="0"/>
                <a:ea typeface="+mn-ea"/>
                <a:cs typeface="+mn-cs"/>
              </a:rPr>
              <a:t>Funktionshinderspolitik handlar däremot </a:t>
            </a:r>
            <a:r>
              <a:rPr lang="sv-SE" sz="1200" b="0" i="0" u="sng" kern="1200" dirty="0">
                <a:solidFill>
                  <a:schemeClr val="tx1"/>
                </a:solidFill>
                <a:effectLst/>
                <a:latin typeface="Arial" charset="0"/>
                <a:ea typeface="+mn-ea"/>
                <a:cs typeface="+mn-cs"/>
              </a:rPr>
              <a:t>inte</a:t>
            </a:r>
            <a:r>
              <a:rPr lang="sv-SE" sz="1200" b="0" i="0" kern="1200" dirty="0">
                <a:solidFill>
                  <a:schemeClr val="tx1"/>
                </a:solidFill>
                <a:effectLst/>
                <a:latin typeface="Arial" charset="0"/>
                <a:ea typeface="+mn-ea"/>
                <a:cs typeface="+mn-cs"/>
              </a:rPr>
              <a:t> om funktionsnedsättningar.</a:t>
            </a:r>
          </a:p>
          <a:p>
            <a:r>
              <a:rPr lang="sv-SE" sz="1200" b="0" i="0" kern="1200" dirty="0">
                <a:solidFill>
                  <a:schemeClr val="tx1"/>
                </a:solidFill>
                <a:effectLst/>
                <a:latin typeface="Arial" charset="0"/>
                <a:ea typeface="+mn-ea"/>
                <a:cs typeface="+mn-cs"/>
              </a:rPr>
              <a:t> </a:t>
            </a:r>
          </a:p>
          <a:p>
            <a:pPr lvl="0"/>
            <a:r>
              <a:rPr lang="sv-SE" sz="1200" b="1" i="0" kern="1200" dirty="0">
                <a:solidFill>
                  <a:schemeClr val="tx1"/>
                </a:solidFill>
                <a:effectLst/>
                <a:latin typeface="Arial" charset="0"/>
                <a:ea typeface="+mn-ea"/>
                <a:cs typeface="+mn-cs"/>
              </a:rPr>
              <a:t>Jämlikhet i levnadsvillkor och full delaktighet i samhället</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Enligt målet ska vi uppnå jämlikhet i levnadsvillkor och full delaktighet i samhället. Som jag var inne på precis i början så är vi inte där ännu.</a:t>
            </a:r>
          </a:p>
          <a:p>
            <a:r>
              <a:rPr lang="sv-SE" sz="1200" b="0" i="0" kern="1200" dirty="0">
                <a:solidFill>
                  <a:schemeClr val="tx1"/>
                </a:solidFill>
                <a:effectLst/>
                <a:latin typeface="Arial" charset="0"/>
                <a:ea typeface="+mn-ea"/>
                <a:cs typeface="+mn-cs"/>
              </a:rPr>
              <a:t>Den här formuleringen kan såklart ses som väldigt visionär och långsiktig. Men detta är målet, och jag har svårt att se att vi som samhälle skulle kunna ha ett annat mål, även om ambitionsnivån är hög.</a:t>
            </a:r>
          </a:p>
          <a:p>
            <a:r>
              <a:rPr lang="sv-SE" sz="1200" b="0" i="0" kern="1200" dirty="0">
                <a:solidFill>
                  <a:schemeClr val="tx1"/>
                </a:solidFill>
                <a:effectLst/>
                <a:latin typeface="Arial" charset="0"/>
                <a:ea typeface="+mn-ea"/>
                <a:cs typeface="+mn-cs"/>
              </a:rPr>
              <a:t>Och här det såklart viktigt att fundera på vem som har ansvar för vad.</a:t>
            </a:r>
          </a:p>
          <a:p>
            <a:r>
              <a:rPr lang="sv-SE" sz="1200" b="0" i="0" kern="1200" dirty="0">
                <a:solidFill>
                  <a:schemeClr val="tx1"/>
                </a:solidFill>
                <a:effectLst/>
                <a:latin typeface="Arial" charset="0"/>
                <a:ea typeface="+mn-ea"/>
                <a:cs typeface="+mn-cs"/>
              </a:rPr>
              <a:t>Jämlikhet i levnadsvillkor och full delaktighet är inget som en kommun ensamt kan åstadkomma. Det kräver insatser och beslut från regering och riksdag, från landsting, kommun och myndigheter.</a:t>
            </a:r>
          </a:p>
          <a:p>
            <a:r>
              <a:rPr lang="sv-SE" sz="1200" b="0" i="0" kern="1200" dirty="0">
                <a:solidFill>
                  <a:schemeClr val="tx1"/>
                </a:solidFill>
                <a:effectLst/>
                <a:latin typeface="Arial" charset="0"/>
                <a:ea typeface="+mn-ea"/>
                <a:cs typeface="+mn-cs"/>
              </a:rPr>
              <a:t>Men alla offentliga aktörer kan och ska bidra med vad de kan.</a:t>
            </a:r>
          </a:p>
          <a:p>
            <a:r>
              <a:rPr lang="sv-SE" sz="1200" b="0" i="0" kern="1200" dirty="0">
                <a:solidFill>
                  <a:schemeClr val="tx1"/>
                </a:solidFill>
                <a:effectLst/>
                <a:latin typeface="Arial" charset="0"/>
                <a:ea typeface="+mn-ea"/>
                <a:cs typeface="+mn-cs"/>
              </a:rPr>
              <a:t>Ett superkonkret exempel kan vara personer med funktionsnedsättning som bor på LSS-boenden. Många av dem uppbär aktivitetsersättning. Den är så pass låg att många inte har råd att delta fullt ut i samhället. Nivån på aktivitetsersättningen kan inte kommunen besluta om. Men kommunen kan se till att de delar av samhället som de faktiskt har ansvar för och som är kostnadsfria är fullt tillgängliga. Bibliotek, kultur, idrottsliv, friluftsliv osv.</a:t>
            </a:r>
          </a:p>
          <a:p>
            <a:r>
              <a:rPr lang="sv-SE" sz="1200" b="1" i="0" kern="1200" dirty="0">
                <a:solidFill>
                  <a:schemeClr val="tx1"/>
                </a:solidFill>
                <a:effectLst/>
                <a:latin typeface="Arial" charset="0"/>
                <a:ea typeface="+mn-ea"/>
                <a:cs typeface="+mn-cs"/>
              </a:rPr>
              <a:t> </a:t>
            </a:r>
            <a:endParaRPr lang="sv-SE" sz="1200" b="0" i="0" kern="1200" dirty="0">
              <a:solidFill>
                <a:schemeClr val="tx1"/>
              </a:solidFill>
              <a:effectLst/>
              <a:latin typeface="Arial" charset="0"/>
              <a:ea typeface="+mn-ea"/>
              <a:cs typeface="+mn-cs"/>
            </a:endParaRPr>
          </a:p>
          <a:p>
            <a:pPr lvl="0"/>
            <a:r>
              <a:rPr lang="sv-SE" sz="1200" b="1" i="0" kern="1200" dirty="0">
                <a:solidFill>
                  <a:schemeClr val="tx1"/>
                </a:solidFill>
                <a:effectLst/>
                <a:latin typeface="Arial" charset="0"/>
                <a:ea typeface="+mn-ea"/>
                <a:cs typeface="+mn-cs"/>
              </a:rPr>
              <a:t>Mångfald som grund</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FN:s konvention om rättigheter för personer med funktionsnedsättning trädde i kraft i Sverige 2009. </a:t>
            </a:r>
          </a:p>
          <a:p>
            <a:pPr lvl="0"/>
            <a:r>
              <a:rPr lang="sv-SE" sz="1200" b="0" i="0" kern="1200" dirty="0">
                <a:solidFill>
                  <a:schemeClr val="tx1"/>
                </a:solidFill>
                <a:effectLst/>
                <a:latin typeface="Arial" charset="0"/>
                <a:ea typeface="+mn-ea"/>
                <a:cs typeface="+mn-cs"/>
              </a:rPr>
              <a:t>Den ska främja, skydda och säkerställa mänskliga rättigheter och grundläggande friheter för personer med funktionsnedsättning.</a:t>
            </a:r>
          </a:p>
          <a:p>
            <a:pPr lvl="0"/>
            <a:r>
              <a:rPr lang="sv-SE" sz="1200" b="0" i="0" kern="1200" dirty="0">
                <a:solidFill>
                  <a:schemeClr val="tx1"/>
                </a:solidFill>
                <a:effectLst/>
                <a:latin typeface="Arial" charset="0"/>
                <a:ea typeface="+mn-ea"/>
                <a:cs typeface="+mn-cs"/>
              </a:rPr>
              <a:t>Den kommer egentligen inte med några nya rättigheter utan förtydligar de rättigheter som redan finns i andra MR-konventioner.</a:t>
            </a:r>
          </a:p>
          <a:p>
            <a:pPr lvl="0"/>
            <a:r>
              <a:rPr lang="sv-SE" sz="1200" b="0" i="0" kern="1200" dirty="0">
                <a:solidFill>
                  <a:schemeClr val="tx1"/>
                </a:solidFill>
                <a:effectLst/>
                <a:latin typeface="Arial" charset="0"/>
                <a:ea typeface="+mn-ea"/>
                <a:cs typeface="+mn-cs"/>
              </a:rPr>
              <a:t>Tilläggsprotokoll som innebär att individer kan klaga till FN:s övervakningskommitté.</a:t>
            </a:r>
          </a:p>
          <a:p>
            <a:r>
              <a:rPr lang="sv-SE" sz="1200" b="0" i="0" kern="1200" dirty="0">
                <a:solidFill>
                  <a:schemeClr val="tx1"/>
                </a:solidFill>
                <a:effectLst/>
                <a:latin typeface="Arial" charset="0"/>
                <a:ea typeface="+mn-ea"/>
                <a:cs typeface="+mn-cs"/>
              </a:rPr>
              <a:t>Att konventionen är utgångspunkt för målet visar också tydligt på perspektivskiftet, att det här är en fråga om rättigheter.</a:t>
            </a:r>
          </a:p>
          <a:p>
            <a:r>
              <a:rPr lang="sv-SE" sz="1200" b="0" i="0" kern="1200" dirty="0">
                <a:solidFill>
                  <a:schemeClr val="tx1"/>
                </a:solidFill>
                <a:effectLst/>
                <a:latin typeface="Arial" charset="0"/>
                <a:ea typeface="+mn-ea"/>
                <a:cs typeface="+mn-cs"/>
              </a:rPr>
              <a:t>Och det kopplar i sin tur till formuleringen om ett samhälle med mångfald som grund.</a:t>
            </a:r>
          </a:p>
          <a:p>
            <a:r>
              <a:rPr lang="sv-SE" sz="1200" b="0" i="0" kern="1200" dirty="0">
                <a:solidFill>
                  <a:schemeClr val="tx1"/>
                </a:solidFill>
                <a:effectLst/>
                <a:latin typeface="Arial" charset="0"/>
                <a:ea typeface="+mn-ea"/>
                <a:cs typeface="+mn-cs"/>
              </a:rPr>
              <a:t>Alla människor omfattas av de mänskliga rättigheterna. Samhället består av mångfald, genomsnittsmänniskan existerar inte.</a:t>
            </a:r>
          </a:p>
          <a:p>
            <a:r>
              <a:rPr lang="sv-SE" sz="1200" b="0" i="0" kern="1200" dirty="0">
                <a:solidFill>
                  <a:schemeClr val="tx1"/>
                </a:solidFill>
                <a:effectLst/>
                <a:latin typeface="Arial" charset="0"/>
                <a:ea typeface="+mn-ea"/>
                <a:cs typeface="+mn-cs"/>
              </a:rPr>
              <a:t>Det innebär också att funktionshinderspolitiken är ett tvärsektoriellt åtagande. Mänskliga rättigheter gäller för alla i alla delar av samhället.</a:t>
            </a:r>
          </a:p>
          <a:p>
            <a:r>
              <a:rPr lang="sv-SE" sz="1200" b="1" i="0" kern="1200" dirty="0">
                <a:solidFill>
                  <a:schemeClr val="tx1"/>
                </a:solidFill>
                <a:effectLst/>
                <a:latin typeface="Arial" charset="0"/>
                <a:ea typeface="+mn-ea"/>
                <a:cs typeface="+mn-cs"/>
              </a:rPr>
              <a:t> </a:t>
            </a:r>
            <a:endParaRPr lang="sv-SE" sz="1200" b="0" i="0" kern="1200" dirty="0">
              <a:solidFill>
                <a:schemeClr val="tx1"/>
              </a:solidFill>
              <a:effectLst/>
              <a:latin typeface="Arial" charset="0"/>
              <a:ea typeface="+mn-ea"/>
              <a:cs typeface="+mn-cs"/>
            </a:endParaRPr>
          </a:p>
          <a:p>
            <a:pPr lvl="0"/>
            <a:r>
              <a:rPr lang="sv-SE" sz="1200" b="1" i="0" kern="1200" dirty="0">
                <a:solidFill>
                  <a:schemeClr val="tx1"/>
                </a:solidFill>
                <a:effectLst/>
                <a:latin typeface="Arial" charset="0"/>
                <a:ea typeface="+mn-ea"/>
                <a:cs typeface="+mn-cs"/>
              </a:rPr>
              <a:t>Konventionen, jämställdhet och barnrätt</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Slutligen vill jag säga något om den sista formuleringen i målet: att målet ska bidra till ökad jämställdhet och till att barnrättsperspektivet beaktas.</a:t>
            </a:r>
          </a:p>
          <a:p>
            <a:r>
              <a:rPr lang="sv-SE" sz="1200" b="0" i="0" kern="1200" dirty="0">
                <a:solidFill>
                  <a:schemeClr val="tx1"/>
                </a:solidFill>
                <a:effectLst/>
                <a:latin typeface="Arial" charset="0"/>
                <a:ea typeface="+mn-ea"/>
                <a:cs typeface="+mn-cs"/>
              </a:rPr>
              <a:t>Det är jätteviktiga formuleringar. </a:t>
            </a:r>
          </a:p>
          <a:p>
            <a:pPr lvl="0"/>
            <a:r>
              <a:rPr lang="sv-SE" sz="1200" b="0" i="0" kern="1200" dirty="0">
                <a:solidFill>
                  <a:schemeClr val="tx1"/>
                </a:solidFill>
                <a:effectLst/>
                <a:latin typeface="Arial" charset="0"/>
                <a:ea typeface="+mn-ea"/>
                <a:cs typeface="+mn-cs"/>
              </a:rPr>
              <a:t>Vi vet att barn med funktionsnedsättningar har sämre levnadsvillkor, låga förväntningar på livet och en stillasittande fritid, färre kompisar.</a:t>
            </a:r>
          </a:p>
          <a:p>
            <a:r>
              <a:rPr lang="sv-SE" sz="1200" b="0" i="0" kern="1200" dirty="0">
                <a:solidFill>
                  <a:schemeClr val="tx1"/>
                </a:solidFill>
                <a:effectLst/>
                <a:latin typeface="Arial" charset="0"/>
                <a:ea typeface="+mn-ea"/>
                <a:cs typeface="+mn-cs"/>
              </a:rPr>
              <a:t>Vi vet också att olika diskrimineringsgrunder tenderar att förstärka varandra:</a:t>
            </a:r>
          </a:p>
          <a:p>
            <a:pPr lvl="0"/>
            <a:r>
              <a:rPr lang="sv-SE" sz="1200" b="0" i="0" kern="1200" dirty="0">
                <a:solidFill>
                  <a:schemeClr val="tx1"/>
                </a:solidFill>
                <a:effectLst/>
                <a:latin typeface="Arial" charset="0"/>
                <a:ea typeface="+mn-ea"/>
                <a:cs typeface="+mn-cs"/>
              </a:rPr>
              <a:t>Kvinnor med funktionsnedsättning beviljas lönebidrag, sjukersättning och rehabilitering i lägre grad än män med funktionsnedsättning.</a:t>
            </a:r>
          </a:p>
          <a:p>
            <a:pPr lvl="0"/>
            <a:r>
              <a:rPr lang="sv-SE" sz="1200" b="0" i="0" kern="1200" dirty="0">
                <a:solidFill>
                  <a:schemeClr val="tx1"/>
                </a:solidFill>
                <a:effectLst/>
                <a:latin typeface="Arial" charset="0"/>
                <a:ea typeface="+mn-ea"/>
                <a:cs typeface="+mn-cs"/>
              </a:rPr>
              <a:t>Kvinnor med funktionsnedsättning är en speciellt utsatt grupp för våld.</a:t>
            </a:r>
          </a:p>
          <a:p>
            <a:pPr lvl="0"/>
            <a:r>
              <a:rPr lang="sv-SE" sz="1200" b="0" i="0" kern="1200" dirty="0">
                <a:solidFill>
                  <a:schemeClr val="tx1"/>
                </a:solidFill>
                <a:effectLst/>
                <a:latin typeface="Arial" charset="0"/>
                <a:ea typeface="+mn-ea"/>
                <a:cs typeface="+mn-cs"/>
              </a:rPr>
              <a:t>Kvinnor med funktionsnedsättning utsätts för mer diskriminering i arbetslivet än män med funktionsnedsättning.</a:t>
            </a:r>
          </a:p>
          <a:p>
            <a:r>
              <a:rPr lang="sv-SE" sz="1200" b="0" i="0" kern="1200" dirty="0">
                <a:solidFill>
                  <a:schemeClr val="tx1"/>
                </a:solidFill>
                <a:effectLst/>
                <a:latin typeface="Arial" charset="0"/>
                <a:ea typeface="+mn-ea"/>
                <a:cs typeface="+mn-cs"/>
              </a:rPr>
              <a:t>Det visar på behovet av ett </a:t>
            </a:r>
            <a:r>
              <a:rPr lang="sv-SE" sz="1200" b="0" i="0" kern="1200" dirty="0" err="1">
                <a:solidFill>
                  <a:schemeClr val="tx1"/>
                </a:solidFill>
                <a:effectLst/>
                <a:latin typeface="Arial" charset="0"/>
                <a:ea typeface="+mn-ea"/>
                <a:cs typeface="+mn-cs"/>
              </a:rPr>
              <a:t>intersektionellt</a:t>
            </a:r>
            <a:r>
              <a:rPr lang="sv-SE" sz="1200" b="0" i="0" kern="1200" dirty="0">
                <a:solidFill>
                  <a:schemeClr val="tx1"/>
                </a:solidFill>
                <a:effectLst/>
                <a:latin typeface="Arial" charset="0"/>
                <a:ea typeface="+mn-ea"/>
                <a:cs typeface="+mn-cs"/>
              </a:rPr>
              <a:t> perspektiv och vikten av att koppla ihop olika frågor, olika perspektiv.</a:t>
            </a:r>
          </a:p>
          <a:p>
            <a:r>
              <a:rPr lang="sv-SE" sz="1200" b="0" i="0" kern="1200" dirty="0">
                <a:solidFill>
                  <a:schemeClr val="tx1"/>
                </a:solidFill>
                <a:effectLst/>
                <a:latin typeface="Arial" charset="0"/>
                <a:ea typeface="+mn-ea"/>
                <a:cs typeface="+mn-cs"/>
              </a:rPr>
              <a:t>Och då kommer vi in lite på det lite mer konkreta arbetet – den nationella inriktningen och hur det här är relevant för en kommun eller ett landsting</a:t>
            </a:r>
            <a:endParaRPr lang="sv-SE" dirty="0"/>
          </a:p>
        </p:txBody>
      </p:sp>
      <p:sp>
        <p:nvSpPr>
          <p:cNvPr id="4" name="Platshållare för bildnummer 3"/>
          <p:cNvSpPr>
            <a:spLocks noGrp="1"/>
          </p:cNvSpPr>
          <p:nvPr>
            <p:ph type="sldNum" sz="quarter" idx="10"/>
          </p:nvPr>
        </p:nvSpPr>
        <p:spPr/>
        <p:txBody>
          <a:bodyPr/>
          <a:lstStyle/>
          <a:p>
            <a:fld id="{EB67CA89-ECAC-BE4A-9199-665434DFBAC9}" type="slidenum">
              <a:rPr lang="sv-SE" smtClean="0"/>
              <a:pPr/>
              <a:t>16</a:t>
            </a:fld>
            <a:endParaRPr lang="sv-SE" dirty="0"/>
          </a:p>
        </p:txBody>
      </p:sp>
    </p:spTree>
    <p:extLst>
      <p:ext uri="{BB962C8B-B14F-4D97-AF65-F5344CB8AC3E}">
        <p14:creationId xmlns:p14="http://schemas.microsoft.com/office/powerpoint/2010/main" val="1419606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0" kern="1200" dirty="0">
                <a:solidFill>
                  <a:schemeClr val="tx1"/>
                </a:solidFill>
                <a:effectLst/>
                <a:latin typeface="Arial" charset="0"/>
                <a:ea typeface="+mn-ea"/>
                <a:cs typeface="+mn-cs"/>
              </a:rPr>
              <a:t>Inriktningen</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Inriktningen ska förstås som hur det offentliga ska arbeta för att nå målet. Målet är vad vi vill uppnå, inriktningen hur vi når dit.</a:t>
            </a:r>
          </a:p>
          <a:p>
            <a:pPr lvl="0"/>
            <a:r>
              <a:rPr lang="sv-SE" sz="1200" b="0" i="0" kern="1200" dirty="0">
                <a:solidFill>
                  <a:schemeClr val="tx1"/>
                </a:solidFill>
                <a:effectLst/>
                <a:latin typeface="Arial" charset="0"/>
                <a:ea typeface="+mn-ea"/>
                <a:cs typeface="+mn-cs"/>
              </a:rPr>
              <a:t>Principen om universell utformning – universell utformning är en princip och tanken är att den ska vara en del i alla processer som handlar om att utforma något nytt. Byggen, stadsplanering, framtagning av produkter och tjänster mm. Och det är en princip: det finns ingen universellt utformad buss, men om universell utformning tillämpats i utformningen av bussen så är den tillgänglig.</a:t>
            </a:r>
          </a:p>
          <a:p>
            <a:pPr lvl="0"/>
            <a:r>
              <a:rPr lang="sv-SE" sz="1200" b="0" i="0" kern="1200" dirty="0">
                <a:solidFill>
                  <a:schemeClr val="tx1"/>
                </a:solidFill>
                <a:effectLst/>
                <a:latin typeface="Arial" charset="0"/>
                <a:ea typeface="+mn-ea"/>
                <a:cs typeface="+mn-cs"/>
              </a:rPr>
              <a:t>Identifiera och åtgärda befintliga brister i tillgängligheten – det mesta i samhället är inte nytt och har inte utformats utifrån universell utformning. De hinder och brister som därför finns måste åtgärdas.</a:t>
            </a:r>
          </a:p>
          <a:p>
            <a:pPr lvl="0"/>
            <a:r>
              <a:rPr lang="sv-SE" sz="1200" b="0" i="0" kern="1200" dirty="0">
                <a:solidFill>
                  <a:schemeClr val="tx1"/>
                </a:solidFill>
                <a:effectLst/>
                <a:latin typeface="Arial" charset="0"/>
                <a:ea typeface="+mn-ea"/>
                <a:cs typeface="+mn-cs"/>
              </a:rPr>
              <a:t>Individuella stöd och lösningar för individens självständighet – universell utformning och borttagande av hinder kommer ändå aldrig räcka för alla. För vissa kommer det under överskådlig tid behövas individuella stöd och lösningar för att kompensera för funktionsförmågan, såsom ledsagning, assistans mm.</a:t>
            </a:r>
          </a:p>
          <a:p>
            <a:pPr lvl="0"/>
            <a:r>
              <a:rPr lang="sv-SE" sz="1200" b="0" i="0" kern="1200" dirty="0">
                <a:solidFill>
                  <a:schemeClr val="tx1"/>
                </a:solidFill>
                <a:effectLst/>
                <a:latin typeface="Arial" charset="0"/>
                <a:ea typeface="+mn-ea"/>
                <a:cs typeface="+mn-cs"/>
              </a:rPr>
              <a:t>Förebygga och motverka diskriminering – direkt och indirekt. Bristande tillgänglighet är en form av diskriminering.</a:t>
            </a:r>
          </a:p>
          <a:p>
            <a:r>
              <a:rPr lang="sv-SE" sz="1200" b="0" i="0" kern="1200" dirty="0">
                <a:solidFill>
                  <a:schemeClr val="tx1"/>
                </a:solidFill>
                <a:effectLst/>
                <a:latin typeface="Arial" charset="0"/>
                <a:ea typeface="+mn-ea"/>
                <a:cs typeface="+mn-cs"/>
              </a:rPr>
              <a:t> </a:t>
            </a:r>
          </a:p>
          <a:p>
            <a:r>
              <a:rPr lang="sv-SE" sz="1200" b="0" i="0" kern="1200" dirty="0">
                <a:solidFill>
                  <a:schemeClr val="tx1"/>
                </a:solidFill>
                <a:effectLst/>
                <a:latin typeface="Arial" charset="0"/>
                <a:ea typeface="+mn-ea"/>
                <a:cs typeface="+mn-cs"/>
              </a:rPr>
              <a:t>Inriktningen pekar också på att två delar behövs för att skapa delaktighet:</a:t>
            </a:r>
          </a:p>
          <a:p>
            <a:r>
              <a:rPr lang="sv-SE" sz="1200" b="0" i="0" kern="1200" dirty="0">
                <a:solidFill>
                  <a:schemeClr val="tx1"/>
                </a:solidFill>
                <a:effectLst/>
                <a:latin typeface="Arial" charset="0"/>
                <a:ea typeface="+mn-ea"/>
                <a:cs typeface="+mn-cs"/>
              </a:rPr>
              <a:t>Individuella stöd och samhällets utformning:</a:t>
            </a:r>
          </a:p>
          <a:p>
            <a:pPr lvl="0"/>
            <a:r>
              <a:rPr lang="sv-SE" sz="1200" b="0" i="0" kern="1200" dirty="0">
                <a:solidFill>
                  <a:schemeClr val="tx1"/>
                </a:solidFill>
                <a:effectLst/>
                <a:latin typeface="Arial" charset="0"/>
                <a:ea typeface="+mn-ea"/>
                <a:cs typeface="+mn-cs"/>
              </a:rPr>
              <a:t>Utan rullstol spelar det ingen roll om tröskeln är avfasad.</a:t>
            </a:r>
          </a:p>
          <a:p>
            <a:pPr lvl="0"/>
            <a:r>
              <a:rPr lang="sv-SE" sz="1200" b="0" i="0" kern="1200" dirty="0">
                <a:solidFill>
                  <a:schemeClr val="tx1"/>
                </a:solidFill>
                <a:effectLst/>
                <a:latin typeface="Arial" charset="0"/>
                <a:ea typeface="+mn-ea"/>
                <a:cs typeface="+mn-cs"/>
              </a:rPr>
              <a:t>En bra skärmläsare hjälper inte på en otillgänglig webbplats.</a:t>
            </a:r>
          </a:p>
          <a:p>
            <a:pPr lvl="0"/>
            <a:r>
              <a:rPr lang="sv-SE" sz="1200" b="0" i="0" kern="1200" dirty="0">
                <a:solidFill>
                  <a:schemeClr val="tx1"/>
                </a:solidFill>
                <a:effectLst/>
                <a:latin typeface="Arial" charset="0"/>
                <a:ea typeface="+mn-ea"/>
                <a:cs typeface="+mn-cs"/>
              </a:rPr>
              <a:t>En hörslinga utan hörapparat är meningslös.</a:t>
            </a:r>
          </a:p>
          <a:p>
            <a:pPr lvl="0"/>
            <a:r>
              <a:rPr lang="sv-SE" sz="1200" b="0" i="0" kern="1200" dirty="0">
                <a:solidFill>
                  <a:schemeClr val="tx1"/>
                </a:solidFill>
                <a:effectLst/>
                <a:latin typeface="Arial" charset="0"/>
                <a:ea typeface="+mn-ea"/>
                <a:cs typeface="+mn-cs"/>
              </a:rPr>
              <a:t>Särskilt stöd i skolan kan inte ersätta en bok i punkt.</a:t>
            </a:r>
          </a:p>
          <a:p>
            <a:r>
              <a:rPr lang="sv-SE" sz="1200" b="0" i="0" kern="1200" dirty="0">
                <a:solidFill>
                  <a:schemeClr val="tx1"/>
                </a:solidFill>
                <a:effectLst/>
                <a:latin typeface="Arial" charset="0"/>
                <a:ea typeface="+mn-ea"/>
                <a:cs typeface="+mn-cs"/>
              </a:rPr>
              <a:t> </a:t>
            </a:r>
          </a:p>
          <a:p>
            <a:r>
              <a:rPr lang="sv-SE" sz="1200" b="0" i="0" kern="1200" dirty="0">
                <a:solidFill>
                  <a:schemeClr val="tx1"/>
                </a:solidFill>
                <a:effectLst/>
                <a:latin typeface="Arial" charset="0"/>
                <a:ea typeface="+mn-ea"/>
                <a:cs typeface="+mn-cs"/>
              </a:rPr>
              <a:t>Restaurangexemplet.</a:t>
            </a:r>
          </a:p>
          <a:p>
            <a:endParaRPr lang="sv-SE" dirty="0"/>
          </a:p>
        </p:txBody>
      </p:sp>
      <p:sp>
        <p:nvSpPr>
          <p:cNvPr id="4" name="Platshållare för bildnummer 3"/>
          <p:cNvSpPr>
            <a:spLocks noGrp="1"/>
          </p:cNvSpPr>
          <p:nvPr>
            <p:ph type="sldNum" sz="quarter" idx="10"/>
          </p:nvPr>
        </p:nvSpPr>
        <p:spPr/>
        <p:txBody>
          <a:bodyPr/>
          <a:lstStyle/>
          <a:p>
            <a:fld id="{EB67CA89-ECAC-BE4A-9199-665434DFBAC9}" type="slidenum">
              <a:rPr lang="sv-SE" smtClean="0"/>
              <a:pPr/>
              <a:t>17</a:t>
            </a:fld>
            <a:endParaRPr lang="sv-SE" dirty="0"/>
          </a:p>
        </p:txBody>
      </p:sp>
    </p:spTree>
    <p:extLst>
      <p:ext uri="{BB962C8B-B14F-4D97-AF65-F5344CB8AC3E}">
        <p14:creationId xmlns:p14="http://schemas.microsoft.com/office/powerpoint/2010/main" val="374308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B67CA89-ECAC-BE4A-9199-665434DFBAC9}" type="slidenum">
              <a:rPr lang="sv-SE" smtClean="0"/>
              <a:pPr/>
              <a:t>18</a:t>
            </a:fld>
            <a:endParaRPr lang="sv-SE" dirty="0"/>
          </a:p>
        </p:txBody>
      </p:sp>
    </p:spTree>
    <p:extLst>
      <p:ext uri="{BB962C8B-B14F-4D97-AF65-F5344CB8AC3E}">
        <p14:creationId xmlns:p14="http://schemas.microsoft.com/office/powerpoint/2010/main" val="810791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B67CA89-ECAC-BE4A-9199-665434DFBAC9}" type="slidenum">
              <a:rPr lang="sv-SE" smtClean="0"/>
              <a:pPr/>
              <a:t>19</a:t>
            </a:fld>
            <a:endParaRPr lang="sv-SE" dirty="0"/>
          </a:p>
        </p:txBody>
      </p:sp>
    </p:spTree>
    <p:extLst>
      <p:ext uri="{BB962C8B-B14F-4D97-AF65-F5344CB8AC3E}">
        <p14:creationId xmlns:p14="http://schemas.microsoft.com/office/powerpoint/2010/main" val="235626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B67CA89-ECAC-BE4A-9199-665434DFBAC9}" type="slidenum">
              <a:rPr lang="sv-SE" smtClean="0"/>
              <a:pPr/>
              <a:t>2</a:t>
            </a:fld>
            <a:endParaRPr lang="sv-SE" dirty="0"/>
          </a:p>
        </p:txBody>
      </p:sp>
    </p:spTree>
    <p:extLst>
      <p:ext uri="{BB962C8B-B14F-4D97-AF65-F5344CB8AC3E}">
        <p14:creationId xmlns:p14="http://schemas.microsoft.com/office/powerpoint/2010/main" val="2799082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B67CA89-ECAC-BE4A-9199-665434DFBAC9}" type="slidenum">
              <a:rPr lang="sv-SE" smtClean="0"/>
              <a:pPr/>
              <a:t>20</a:t>
            </a:fld>
            <a:endParaRPr lang="sv-SE" dirty="0"/>
          </a:p>
        </p:txBody>
      </p:sp>
    </p:spTree>
    <p:extLst>
      <p:ext uri="{BB962C8B-B14F-4D97-AF65-F5344CB8AC3E}">
        <p14:creationId xmlns:p14="http://schemas.microsoft.com/office/powerpoint/2010/main" val="181219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Arbete för full delaktighet i samhället</a:t>
            </a:r>
          </a:p>
          <a:p>
            <a:r>
              <a:rPr lang="sv-SE" dirty="0"/>
              <a:t>Hur kan en kommun arbeta med de här frågorna? Hur kan en tjänsteperson i en kommun arbeta med de här frågorna? Oavsett om personen har ett uttalat ansvar för funktionshinderspolitik eller inte?</a:t>
            </a:r>
          </a:p>
          <a:p>
            <a:r>
              <a:rPr lang="sv-SE" dirty="0"/>
              <a:t>Först vill jag bara säga att det är väldigt svårt att ge ett, generellt, svar på den frågan. Det beror såklart på hur organisationen man arbetar i ser ut. Är det en kommun </a:t>
            </a:r>
            <a:r>
              <a:rPr lang="sv-SE"/>
              <a:t>eller region? </a:t>
            </a:r>
            <a:r>
              <a:rPr lang="sv-SE" dirty="0"/>
              <a:t>Hur stor är den? Vilka resurser finns tillgängliga?</a:t>
            </a:r>
          </a:p>
          <a:p>
            <a:r>
              <a:rPr lang="sv-SE" dirty="0"/>
              <a:t>Och som tjänsteperson: vad har jag för mandat? Vad finns för intresse från närmsta chef? Från kommunledning? Från politiken?</a:t>
            </a:r>
          </a:p>
          <a:p>
            <a:r>
              <a:rPr lang="sv-SE" dirty="0"/>
              <a:t>Men några tips:</a:t>
            </a:r>
          </a:p>
          <a:p>
            <a:r>
              <a:rPr lang="sv-SE" dirty="0"/>
              <a:t>Det vi på MFD har sett som en tydlig framgångsfaktor i våra uppföljningar är initiativ från högsta ort som tar sig uttryck i att </a:t>
            </a:r>
            <a:r>
              <a:rPr lang="sv-SE" dirty="0" err="1"/>
              <a:t>funktionshindersperspektivet</a:t>
            </a:r>
            <a:r>
              <a:rPr lang="sv-SE" dirty="0"/>
              <a:t> finns med i centrala styrnings- och ledningssystem. I budget, i översiktsplan och liknande.</a:t>
            </a:r>
          </a:p>
          <a:p>
            <a:r>
              <a:rPr lang="sv-SE" dirty="0"/>
              <a:t>Även viktigt att det finns mätbara mål som följs upp.</a:t>
            </a:r>
          </a:p>
          <a:p>
            <a:r>
              <a:rPr lang="sv-SE" dirty="0"/>
              <a:t>Kommuner och landsting som genomfört kunskapshöjande insatser kommer ofta längre i sitt arbete.</a:t>
            </a:r>
          </a:p>
          <a:p>
            <a:r>
              <a:rPr lang="sv-SE" dirty="0"/>
              <a:t>Att ha fungerande samråd med funktionshinderorganisationerna innebär att kommunen får in tankar, idéer och perspektiv som underlättar arbetet.</a:t>
            </a:r>
          </a:p>
          <a:p>
            <a:r>
              <a:rPr lang="sv-SE" dirty="0"/>
              <a:t>Ska man då integrera </a:t>
            </a:r>
            <a:r>
              <a:rPr lang="sv-SE" dirty="0" err="1"/>
              <a:t>funktionshindersperspektivet</a:t>
            </a:r>
            <a:r>
              <a:rPr lang="sv-SE" dirty="0"/>
              <a:t> i övergripande styrdokument eller ha en separat funktionshindersstrategi eller tillgänglighetsplan? Där kan jag inte ge ett rakt svar. Det beror på omständigheterna. Målet bör kanske vara att ett </a:t>
            </a:r>
            <a:r>
              <a:rPr lang="sv-SE" dirty="0" err="1"/>
              <a:t>funktionshindersperspektiv</a:t>
            </a:r>
            <a:r>
              <a:rPr lang="sv-SE" dirty="0"/>
              <a:t> är integrerat och genomsyrar all verksamhet. Men ofta är det väldigt långt dit, kanske krävs dt separata program för att lyfta frågan.</a:t>
            </a:r>
          </a:p>
          <a:p>
            <a:r>
              <a:rPr lang="sv-SE" dirty="0"/>
              <a:t>Men de är inte uteslutande och på tjänstepersonsnivå är integrering ofta en smart väg framåt.</a:t>
            </a:r>
          </a:p>
          <a:p>
            <a:r>
              <a:rPr lang="sv-SE" dirty="0"/>
              <a:t>På tjänstepersonsnivå:</a:t>
            </a:r>
          </a:p>
          <a:p>
            <a:r>
              <a:rPr lang="sv-SE" dirty="0"/>
              <a:t>Fundera på vilka planer, styrdokument och andra processer som redan finns i organisationen du arbetar i.</a:t>
            </a:r>
          </a:p>
          <a:p>
            <a:r>
              <a:rPr lang="sv-SE" dirty="0"/>
              <a:t>Finns det ett bra jämställdhetsarbete – se till att få in </a:t>
            </a:r>
            <a:r>
              <a:rPr lang="sv-SE" dirty="0" err="1"/>
              <a:t>funktionshindersperspektivet</a:t>
            </a:r>
            <a:r>
              <a:rPr lang="sv-SE" dirty="0"/>
              <a:t> där. Just utifrån vad jag nämnde tidigare om jämställdhet och funktionsnedsättning.</a:t>
            </a:r>
          </a:p>
          <a:p>
            <a:r>
              <a:rPr lang="sv-SE" dirty="0"/>
              <a:t>Samma sak om barnrätt, antirasism, segregation och andra frågor av tvärsektoriell karaktär.</a:t>
            </a:r>
          </a:p>
          <a:p>
            <a:r>
              <a:rPr lang="sv-SE" dirty="0"/>
              <a:t>När det handlar om samråd med funktionshindersorganisationen kan det vara bra med ett funktionshindersråd. Men precis lika viktigt är at se till att personer med funktionsnedsättning är representerade i de råd som redan finns.</a:t>
            </a:r>
          </a:p>
          <a:p>
            <a:r>
              <a:rPr lang="sv-SE" dirty="0"/>
              <a:t>Har kommunen ett ungdomsfullmäktige? Se till att ungdomar med funktionsnedsättning är representerade, at mötena är tillgängliga.</a:t>
            </a:r>
          </a:p>
          <a:p>
            <a:r>
              <a:rPr lang="sv-SE" dirty="0"/>
              <a:t>Genomförs det medborgardialoger vid planering av nya bostadsområden, nya skolor eller äldreboenden? Se till att personer med funktionsnedsättning är representerade, att mötena är tillgängliga.</a:t>
            </a:r>
          </a:p>
          <a:p>
            <a:r>
              <a:rPr lang="sv-SE" dirty="0"/>
              <a:t>Och glöm inte att det finns stöd att få: </a:t>
            </a:r>
          </a:p>
          <a:p>
            <a:r>
              <a:rPr lang="sv-SE" dirty="0"/>
              <a:t>•	Länsstyrelsen har sitt uppdrag att stödja kommuner och landsting i de här frågorna, tillsammans med MFD</a:t>
            </a:r>
          </a:p>
          <a:p>
            <a:r>
              <a:rPr lang="sv-SE" dirty="0"/>
              <a:t>•	MFD – ni kan alltid vända er direkt till oss</a:t>
            </a:r>
          </a:p>
          <a:p>
            <a:r>
              <a:rPr lang="sv-SE" dirty="0"/>
              <a:t>•	Och många andra myndigheter har ansvar för olika områden inom funktionshinderspolitiken:</a:t>
            </a:r>
          </a:p>
          <a:p>
            <a:r>
              <a:rPr lang="sv-SE" dirty="0"/>
              <a:t>o	Boverket</a:t>
            </a:r>
          </a:p>
          <a:p>
            <a:r>
              <a:rPr lang="sv-SE" dirty="0"/>
              <a:t>o	Skolverket</a:t>
            </a:r>
          </a:p>
          <a:p>
            <a:r>
              <a:rPr lang="sv-SE" dirty="0"/>
              <a:t>o	Specialpedagogiska skolmyndigheten, SPSM</a:t>
            </a:r>
          </a:p>
          <a:p>
            <a:r>
              <a:rPr lang="sv-SE" dirty="0"/>
              <a:t>o	PTS</a:t>
            </a:r>
          </a:p>
          <a:p>
            <a:r>
              <a:rPr lang="sv-SE" dirty="0"/>
              <a:t>o	Transportstyrelsen</a:t>
            </a:r>
          </a:p>
          <a:p>
            <a:r>
              <a:rPr lang="sv-SE" dirty="0"/>
              <a:t>o	Arbetsförmedlingen</a:t>
            </a:r>
          </a:p>
          <a:p>
            <a:r>
              <a:rPr lang="sv-SE" dirty="0"/>
              <a:t>o	SKL</a:t>
            </a:r>
          </a:p>
          <a:p>
            <a:endParaRPr lang="sv-SE" dirty="0"/>
          </a:p>
        </p:txBody>
      </p:sp>
      <p:sp>
        <p:nvSpPr>
          <p:cNvPr id="4" name="Platshållare för bildnummer 3"/>
          <p:cNvSpPr>
            <a:spLocks noGrp="1"/>
          </p:cNvSpPr>
          <p:nvPr>
            <p:ph type="sldNum" sz="quarter" idx="10"/>
          </p:nvPr>
        </p:nvSpPr>
        <p:spPr/>
        <p:txBody>
          <a:bodyPr/>
          <a:lstStyle/>
          <a:p>
            <a:fld id="{EB67CA89-ECAC-BE4A-9199-665434DFBAC9}" type="slidenum">
              <a:rPr lang="sv-SE" smtClean="0"/>
              <a:pPr/>
              <a:t>21</a:t>
            </a:fld>
            <a:endParaRPr lang="sv-SE" dirty="0"/>
          </a:p>
        </p:txBody>
      </p:sp>
    </p:spTree>
    <p:extLst>
      <p:ext uri="{BB962C8B-B14F-4D97-AF65-F5344CB8AC3E}">
        <p14:creationId xmlns:p14="http://schemas.microsoft.com/office/powerpoint/2010/main" val="256376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B67CA89-ECAC-BE4A-9199-665434DFBAC9}" type="slidenum">
              <a:rPr lang="sv-SE" smtClean="0"/>
              <a:pPr/>
              <a:t>22</a:t>
            </a:fld>
            <a:endParaRPr lang="sv-SE" dirty="0"/>
          </a:p>
        </p:txBody>
      </p:sp>
    </p:spTree>
    <p:extLst>
      <p:ext uri="{BB962C8B-B14F-4D97-AF65-F5344CB8AC3E}">
        <p14:creationId xmlns:p14="http://schemas.microsoft.com/office/powerpoint/2010/main" val="214044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MFD – Verksamhetsidé</a:t>
            </a:r>
          </a:p>
          <a:p>
            <a:r>
              <a:rPr lang="sv-SE" dirty="0"/>
              <a:t>Myndigheten för delaktighet är Sveriges funktionshinderspolitiska myndighet. Vårt uppdrag är att verka för att funktionshinderspolitiken får genomslag i hela samhället</a:t>
            </a:r>
          </a:p>
          <a:p>
            <a:endParaRPr lang="sv-SE" dirty="0"/>
          </a:p>
          <a:p>
            <a:r>
              <a:rPr lang="sv-SE" dirty="0"/>
              <a:t>Följer upp och analyserar utvecklingen. Både vad gäller levnadsvillkor för personer med funktionsnedsättning och hur offentliga aktörer arbetar: kommuner, landsting och myndigheter.</a:t>
            </a:r>
          </a:p>
          <a:p>
            <a:endParaRPr lang="sv-SE" dirty="0"/>
          </a:p>
          <a:p>
            <a:r>
              <a:rPr lang="sv-SE" dirty="0"/>
              <a:t>Vi stödjer samhällsaktörer i genomförandet av funktionshinderspolitiken. Tex genom att vara med som jag är idag.</a:t>
            </a:r>
          </a:p>
          <a:p>
            <a:endParaRPr lang="sv-SE" dirty="0"/>
          </a:p>
          <a:p>
            <a:r>
              <a:rPr lang="sv-SE" dirty="0"/>
              <a:t>Vi följer och initierar kunskapsutveckling, forskning och innovation.</a:t>
            </a:r>
          </a:p>
          <a:p>
            <a:endParaRPr lang="sv-SE" dirty="0"/>
          </a:p>
          <a:p>
            <a:r>
              <a:rPr lang="sv-SE" dirty="0"/>
              <a:t>Vi är ungefär 50 personer i Sundbyberg norr om Stockholm. </a:t>
            </a:r>
          </a:p>
          <a:p>
            <a:endParaRPr lang="sv-SE" dirty="0"/>
          </a:p>
          <a:p>
            <a:r>
              <a:rPr lang="sv-SE" dirty="0"/>
              <a:t>Konkret innebär det att vi …</a:t>
            </a:r>
          </a:p>
          <a:p>
            <a:endParaRPr lang="sv-SE" dirty="0"/>
          </a:p>
          <a:p>
            <a:r>
              <a:rPr lang="sv-SE" dirty="0"/>
              <a:t>Följer upp och analyserar utvecklingen inom </a:t>
            </a:r>
            <a:r>
              <a:rPr lang="sv-SE" dirty="0" err="1"/>
              <a:t>funktionshindersområdet</a:t>
            </a:r>
            <a:r>
              <a:rPr lang="sv-SE" dirty="0"/>
              <a:t>. </a:t>
            </a:r>
          </a:p>
          <a:p>
            <a:endParaRPr lang="sv-SE" dirty="0"/>
          </a:p>
          <a:p>
            <a:r>
              <a:rPr lang="sv-SE" dirty="0"/>
              <a:t>Vad händer och vad betyder det som händer? Vi har bl.a. gjort myndighetsenkäter och kommunuppföljningar för att samla information om hur det ser ut för våra målgrupper. Regeringen med många andra intressenter tar del av dessa analyser som ligger till bas för politikens utveckling.</a:t>
            </a:r>
          </a:p>
          <a:p>
            <a:endParaRPr lang="sv-SE" dirty="0"/>
          </a:p>
          <a:p>
            <a:r>
              <a:rPr lang="sv-SE" dirty="0"/>
              <a:t>Tar fram metoder, riktlinjer och vägledningar</a:t>
            </a:r>
          </a:p>
          <a:p>
            <a:r>
              <a:rPr lang="sv-SE" dirty="0"/>
              <a:t> </a:t>
            </a:r>
          </a:p>
          <a:p>
            <a:r>
              <a:rPr lang="sv-SE" dirty="0"/>
              <a:t>2016 tog MFD till exempel fram riktlinjer för hur myndigheter bör agera för att arbeta med tillgänglighet. Det blir en standard för hur information ska vara tillgänglig på hemsidor, lokaler utformade m </a:t>
            </a:r>
            <a:r>
              <a:rPr lang="sv-SE" dirty="0" err="1"/>
              <a:t>m</a:t>
            </a:r>
            <a:r>
              <a:rPr lang="sv-SE" dirty="0"/>
              <a:t>. </a:t>
            </a:r>
          </a:p>
          <a:p>
            <a:endParaRPr lang="sv-SE" dirty="0"/>
          </a:p>
          <a:p>
            <a:r>
              <a:rPr lang="sv-SE" dirty="0"/>
              <a:t>Vi har tagit fram en checklista för hur kommuner kan och bör tänka för att skapa tillgängliga val, både information, lokaler, valsedlar, valdagen osv. </a:t>
            </a:r>
          </a:p>
          <a:p>
            <a:endParaRPr lang="sv-SE" dirty="0"/>
          </a:p>
          <a:p>
            <a:r>
              <a:rPr lang="sv-SE" dirty="0"/>
              <a:t>Tar initiativ till forskning</a:t>
            </a:r>
          </a:p>
          <a:p>
            <a:endParaRPr lang="sv-SE" dirty="0"/>
          </a:p>
          <a:p>
            <a:r>
              <a:rPr lang="sv-SE" dirty="0"/>
              <a:t>Initierar och följer forskning samt främjar innovationer i nationella och internationella sammanhang. </a:t>
            </a:r>
          </a:p>
          <a:p>
            <a:endParaRPr lang="sv-SE" dirty="0"/>
          </a:p>
          <a:p>
            <a:r>
              <a:rPr lang="sv-SE" dirty="0"/>
              <a:t>Lämnar underlag och förslag på åtgärder till regeringen</a:t>
            </a:r>
          </a:p>
          <a:p>
            <a:r>
              <a:rPr lang="sv-SE" dirty="0"/>
              <a:t> </a:t>
            </a:r>
          </a:p>
          <a:p>
            <a:r>
              <a:rPr lang="sv-SE" dirty="0"/>
              <a:t>Förutom det hjälper vi regeringen med att ta fram information, underlag och förslag på åtgärder för att ge stöd åt att funktionshinderspolitiken får genomslag i samhället.</a:t>
            </a:r>
          </a:p>
          <a:p>
            <a:endParaRPr lang="sv-SE" dirty="0"/>
          </a:p>
          <a:p>
            <a:r>
              <a:rPr lang="sv-SE" dirty="0"/>
              <a:t>Stödjer aktörer i genomförandet och sprider kunskap</a:t>
            </a:r>
          </a:p>
          <a:p>
            <a:r>
              <a:rPr lang="sv-SE" dirty="0"/>
              <a:t> </a:t>
            </a:r>
          </a:p>
          <a:p>
            <a:r>
              <a:rPr lang="sv-SE" dirty="0"/>
              <a:t>Vi sprider också kunskap om funktionshinderspolitiken, om konventionen och om andra frågor som är viktiga för vårt uppdrag.</a:t>
            </a:r>
          </a:p>
          <a:p>
            <a:endParaRPr lang="sv-SE" dirty="0"/>
          </a:p>
          <a:p>
            <a:endParaRPr lang="sv-SE" dirty="0"/>
          </a:p>
        </p:txBody>
      </p:sp>
      <p:sp>
        <p:nvSpPr>
          <p:cNvPr id="4" name="Platshållare för bildnummer 3"/>
          <p:cNvSpPr>
            <a:spLocks noGrp="1"/>
          </p:cNvSpPr>
          <p:nvPr>
            <p:ph type="sldNum" sz="quarter" idx="10"/>
          </p:nvPr>
        </p:nvSpPr>
        <p:spPr/>
        <p:txBody>
          <a:bodyPr/>
          <a:lstStyle/>
          <a:p>
            <a:fld id="{EB67CA89-ECAC-BE4A-9199-665434DFBAC9}" type="slidenum">
              <a:rPr lang="sv-SE" smtClean="0"/>
              <a:pPr/>
              <a:t>3</a:t>
            </a:fld>
            <a:endParaRPr lang="sv-SE" dirty="0"/>
          </a:p>
        </p:txBody>
      </p:sp>
    </p:spTree>
    <p:extLst>
      <p:ext uri="{BB962C8B-B14F-4D97-AF65-F5344CB8AC3E}">
        <p14:creationId xmlns:p14="http://schemas.microsoft.com/office/powerpoint/2010/main" val="120881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är den första artikeln i FN:s allmänna förklaring om de mänskliga rättigheterna. De antogs och kungjordes av Förenta Nationernas generalförsamling den 10 december 1948.</a:t>
            </a:r>
          </a:p>
          <a:p>
            <a:endParaRPr lang="sv-SE" dirty="0"/>
          </a:p>
          <a:p>
            <a:r>
              <a:rPr lang="sv-SE" dirty="0"/>
              <a:t>Begreppet ”mänskliga rättigheter” förkortas ofta ”MR”. </a:t>
            </a:r>
          </a:p>
          <a:p>
            <a:r>
              <a:rPr lang="sv-SE" dirty="0"/>
              <a:t>Allmänna förklaringen är från 1948- således inget nytt påfund med mänskliga rättigheter. Sverige har nog länge trott att det gäller andra och långt bort. Men det berör faktiskt oss I lika stor utsträckning som andra.</a:t>
            </a:r>
          </a:p>
          <a:p>
            <a:endParaRPr lang="sv-SE" dirty="0"/>
          </a:p>
        </p:txBody>
      </p:sp>
      <p:sp>
        <p:nvSpPr>
          <p:cNvPr id="4" name="Platshållare för bildnummer 3"/>
          <p:cNvSpPr>
            <a:spLocks noGrp="1"/>
          </p:cNvSpPr>
          <p:nvPr>
            <p:ph type="sldNum" sz="quarter" idx="10"/>
          </p:nvPr>
        </p:nvSpPr>
        <p:spPr/>
        <p:txBody>
          <a:bodyPr/>
          <a:lstStyle/>
          <a:p>
            <a:fld id="{EB67CA89-ECAC-BE4A-9199-665434DFBAC9}" type="slidenum">
              <a:rPr lang="sv-SE" smtClean="0"/>
              <a:pPr/>
              <a:t>4</a:t>
            </a:fld>
            <a:endParaRPr lang="sv-SE" dirty="0"/>
          </a:p>
        </p:txBody>
      </p:sp>
    </p:spTree>
    <p:extLst>
      <p:ext uri="{BB962C8B-B14F-4D97-AF65-F5344CB8AC3E}">
        <p14:creationId xmlns:p14="http://schemas.microsoft.com/office/powerpoint/2010/main" val="207346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Mänskliga rättigheter gäller alla</a:t>
            </a:r>
          </a:p>
          <a:p>
            <a:r>
              <a:rPr lang="sv-SE" sz="1200" dirty="0"/>
              <a:t>Internationella avtal och konventioner som är juridiskt bindande.</a:t>
            </a:r>
          </a:p>
          <a:p>
            <a:r>
              <a:rPr lang="sv-SE" sz="1200" dirty="0"/>
              <a:t>Rättighetsbärare och skyldighetsbärare</a:t>
            </a:r>
          </a:p>
          <a:p>
            <a:r>
              <a:rPr lang="sv-SE" sz="1200" dirty="0"/>
              <a:t>Hela det offentliga ska förverkliga rättigheterna.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effectLst/>
                <a:latin typeface="Arial" charset="0"/>
                <a:ea typeface="+mn-ea"/>
                <a:cs typeface="+mn-cs"/>
              </a:rPr>
              <a:t>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effectLst/>
                <a:latin typeface="Arial" charset="0"/>
                <a:ea typeface="+mn-ea"/>
                <a:cs typeface="+mn-cs"/>
              </a:rPr>
              <a:t>Mänskliga rättigheter gäller alla. Du behöver inte vara född i något särskilt land, vara av något särskilt kön eller prestera något särskilt utan rättigheterna är inneboende värden som alla människor föds 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u="none" strike="noStrike" kern="1200" baseline="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noProof="0" dirty="0">
                <a:solidFill>
                  <a:schemeClr val="tx1"/>
                </a:solidFill>
                <a:effectLst/>
                <a:latin typeface="Arial" charset="0"/>
                <a:ea typeface="+mn-ea"/>
                <a:cs typeface="+mn-cs"/>
              </a:rPr>
              <a:t>Mänskliga rättigheter regleras i konventioner och är ett avtal mellan länder och FN. Det innebär att det finns särskilda strukturer för att rapportera till FN, FN övervakar och kommer med rekommendationer till länder om vad som kan utvecklas etc. Det är viktiga och allvarliga frågor och samtidigt är mänskliga rättigheter säkert redan med i det ni arbetar med dagligen utan att ni kanske reflekterat över det. </a:t>
            </a:r>
          </a:p>
          <a:p>
            <a:pPr algn="l"/>
            <a:endParaRPr lang="en-US" sz="1200" b="0" i="0" u="none" strike="noStrike"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effectLst/>
                <a:latin typeface="Arial" charset="0"/>
                <a:ea typeface="+mn-ea"/>
                <a:cs typeface="+mn-cs"/>
              </a:rPr>
              <a:t>I konventionen finns </a:t>
            </a:r>
            <a:r>
              <a:rPr lang="sv-SE" sz="1200" b="1" i="0" u="none" strike="noStrike" kern="1200" baseline="0" dirty="0">
                <a:solidFill>
                  <a:schemeClr val="tx1"/>
                </a:solidFill>
                <a:effectLst/>
                <a:latin typeface="Arial" charset="0"/>
                <a:ea typeface="+mn-ea"/>
                <a:cs typeface="+mn-cs"/>
              </a:rPr>
              <a:t>skyldighetsbärare och rättighetsbärare. </a:t>
            </a:r>
            <a:r>
              <a:rPr lang="sv-SE" sz="1200" b="0" i="0" kern="1200" dirty="0">
                <a:solidFill>
                  <a:schemeClr val="tx1"/>
                </a:solidFill>
                <a:effectLst/>
                <a:latin typeface="Arial" charset="0"/>
                <a:ea typeface="+mn-ea"/>
                <a:cs typeface="+mn-cs"/>
              </a:rPr>
              <a:t>Skyldighetsbärare</a:t>
            </a:r>
            <a:r>
              <a:rPr lang="sv-SE" sz="1200" b="1" i="0" kern="1200" dirty="0">
                <a:solidFill>
                  <a:schemeClr val="tx1"/>
                </a:solidFill>
                <a:effectLst/>
                <a:latin typeface="Arial" charset="0"/>
                <a:ea typeface="+mn-ea"/>
                <a:cs typeface="+mn-cs"/>
              </a:rPr>
              <a:t> </a:t>
            </a:r>
            <a:r>
              <a:rPr lang="sv-SE" sz="1200" b="0" i="0" kern="1200" dirty="0">
                <a:solidFill>
                  <a:schemeClr val="tx1"/>
                </a:solidFill>
                <a:effectLst/>
                <a:latin typeface="Arial" charset="0"/>
                <a:ea typeface="+mn-ea"/>
                <a:cs typeface="+mn-cs"/>
              </a:rPr>
              <a:t>är den som ansvarar för att respektera, skydda, uppfylla och främja de mänskliga rättigheterna det vill säga staten och det offentliga. Rättighetsbärarna är de individer som har mänskliga rättigheter. </a:t>
            </a:r>
            <a:endParaRPr lang="sv-SE" sz="1200" b="0" i="0" u="none" strike="noStrike" kern="1200" baseline="0" dirty="0">
              <a:solidFill>
                <a:schemeClr val="tx1"/>
              </a:solidFill>
              <a:effectLst/>
              <a:latin typeface="Arial" charset="0"/>
              <a:ea typeface="+mn-ea"/>
              <a:cs typeface="+mn-cs"/>
            </a:endParaRPr>
          </a:p>
          <a:p>
            <a:pPr algn="l"/>
            <a:endParaRPr lang="en-US" sz="1200" b="0" i="0" u="none" strike="noStrike" kern="1200" baseline="0" dirty="0">
              <a:solidFill>
                <a:schemeClr val="tx1"/>
              </a:solidFill>
              <a:effectLst/>
              <a:latin typeface="Arial" charset="0"/>
              <a:ea typeface="+mn-ea"/>
              <a:cs typeface="+mn-cs"/>
            </a:endParaRPr>
          </a:p>
          <a:p>
            <a:pPr algn="l"/>
            <a:endParaRPr lang="en-US" sz="1200" b="0" i="0" u="none" strike="noStrike" kern="1200" baseline="0" dirty="0">
              <a:solidFill>
                <a:schemeClr val="tx1"/>
              </a:solidFill>
              <a:effectLst/>
              <a:latin typeface="Arial" charset="0"/>
              <a:ea typeface="+mn-ea"/>
              <a:cs typeface="+mn-cs"/>
            </a:endParaRPr>
          </a:p>
          <a:p>
            <a:pPr algn="l"/>
            <a:r>
              <a:rPr lang="sv-SE" sz="1200" b="1" i="0" u="none" strike="noStrike" kern="1200" baseline="0" noProof="0" dirty="0">
                <a:solidFill>
                  <a:schemeClr val="tx1"/>
                </a:solidFill>
                <a:effectLst/>
                <a:latin typeface="Arial" charset="0"/>
                <a:ea typeface="+mn-ea"/>
                <a:cs typeface="+mn-cs"/>
              </a:rPr>
              <a:t>Vad har konventioner för status?</a:t>
            </a:r>
          </a:p>
          <a:p>
            <a:r>
              <a:rPr lang="sv-SE" sz="1200" b="0" i="0" kern="1200" dirty="0">
                <a:solidFill>
                  <a:schemeClr val="tx1"/>
                </a:solidFill>
                <a:effectLst/>
                <a:latin typeface="Arial" charset="0"/>
                <a:ea typeface="+mn-ea"/>
                <a:cs typeface="+mn-cs"/>
              </a:rPr>
              <a:t>Olika stater har olika modeller för hur konventionerna omsätts rent juridiskt i det nationella regelverket. I Sverige inkorporeras traditionellt inte konventioner i svensk lag. Istället transformerar man, vilket är fallet med FN:s konvention om rättigheter för personer med funktionsnedsättning</a:t>
            </a:r>
            <a:r>
              <a:rPr lang="sv-SE" sz="1200" b="0" i="0" kern="1200" baseline="0" dirty="0">
                <a:solidFill>
                  <a:schemeClr val="tx1"/>
                </a:solidFill>
                <a:effectLst/>
                <a:latin typeface="Arial" charset="0"/>
                <a:ea typeface="+mn-ea"/>
                <a:cs typeface="+mn-cs"/>
              </a:rPr>
              <a:t> som vi ska prata om idag.</a:t>
            </a:r>
            <a:endParaRPr lang="sv-SE" sz="1200" b="0" i="0" kern="1200" dirty="0">
              <a:solidFill>
                <a:schemeClr val="tx1"/>
              </a:solidFill>
              <a:effectLst/>
              <a:latin typeface="Arial" charset="0"/>
              <a:ea typeface="+mn-ea"/>
              <a:cs typeface="+mn-cs"/>
            </a:endParaRPr>
          </a:p>
          <a:p>
            <a:r>
              <a:rPr lang="sv-SE" sz="1200" b="0" i="0" kern="1200" dirty="0">
                <a:solidFill>
                  <a:schemeClr val="tx1"/>
                </a:solidFill>
                <a:effectLst/>
                <a:latin typeface="Arial" charset="0"/>
                <a:ea typeface="+mn-ea"/>
                <a:cs typeface="+mn-cs"/>
              </a:rPr>
              <a:t> </a:t>
            </a:r>
          </a:p>
          <a:p>
            <a:r>
              <a:rPr lang="sv-SE" sz="1200" b="0" i="0" kern="1200" dirty="0">
                <a:solidFill>
                  <a:schemeClr val="tx1"/>
                </a:solidFill>
                <a:effectLst/>
                <a:latin typeface="Arial" charset="0"/>
                <a:ea typeface="+mn-ea"/>
                <a:cs typeface="+mn-cs"/>
              </a:rPr>
              <a:t>Hittills är bara Europakonventionen inkorporerad i svensk rätt och inom kort förväntas Barnkonventionen också bli det. Inkorporering betyder att konventioner blir svensk lag. </a:t>
            </a:r>
          </a:p>
          <a:p>
            <a:r>
              <a:rPr lang="sv-SE" sz="1200" b="0" i="0" kern="1200" dirty="0">
                <a:solidFill>
                  <a:schemeClr val="tx1"/>
                </a:solidFill>
                <a:effectLst/>
                <a:latin typeface="Arial" charset="0"/>
                <a:ea typeface="+mn-ea"/>
                <a:cs typeface="+mn-cs"/>
              </a:rPr>
              <a:t> </a:t>
            </a:r>
          </a:p>
          <a:p>
            <a:r>
              <a:rPr lang="sv-SE" sz="1200" b="0" i="0" kern="1200" dirty="0">
                <a:solidFill>
                  <a:schemeClr val="tx1"/>
                </a:solidFill>
                <a:effectLst/>
                <a:latin typeface="Arial" charset="0"/>
                <a:ea typeface="+mn-ea"/>
                <a:cs typeface="+mn-cs"/>
              </a:rPr>
              <a:t>Även utan inkorporering, har konventionen en vägledande/normgivande funktion. </a:t>
            </a:r>
          </a:p>
          <a:p>
            <a:r>
              <a:rPr lang="sv-SE" sz="1200" b="0" i="0" kern="1200" dirty="0">
                <a:solidFill>
                  <a:schemeClr val="tx1"/>
                </a:solidFill>
                <a:effectLst/>
                <a:latin typeface="Arial" charset="0"/>
                <a:ea typeface="+mn-ea"/>
                <a:cs typeface="+mn-cs"/>
              </a:rPr>
              <a:t> </a:t>
            </a:r>
          </a:p>
          <a:p>
            <a:r>
              <a:rPr lang="sv-SE" sz="1200" b="0" i="0" kern="1200" dirty="0">
                <a:solidFill>
                  <a:schemeClr val="tx1"/>
                </a:solidFill>
                <a:effectLst/>
                <a:latin typeface="Arial" charset="0"/>
                <a:ea typeface="+mn-ea"/>
                <a:cs typeface="+mn-cs"/>
              </a:rPr>
              <a:t>När man transformerar konventioner ser man till att befintlig lagstiftning inte strider mot konventionen. Detta gjordes i en utredning innan Sverige ratificerade FN:s konvention om rättigheter för personer med funktionsnedsättning. Därefter har konventionen såväl juridisk betydelse men också vägledande/normgivande betydelse för alla aktörer verksamma i det offentliga. Svensk lagstiftning ska tillämpas i enlighet med konventionen. </a:t>
            </a:r>
          </a:p>
          <a:p>
            <a:r>
              <a:rPr lang="sv-SE" sz="1200" b="0" i="0" kern="1200" dirty="0">
                <a:solidFill>
                  <a:schemeClr val="tx1"/>
                </a:solidFill>
                <a:effectLst/>
                <a:latin typeface="Arial" charset="0"/>
                <a:ea typeface="+mn-ea"/>
                <a:cs typeface="+mn-cs"/>
              </a:rPr>
              <a:t> </a:t>
            </a:r>
          </a:p>
          <a:p>
            <a:r>
              <a:rPr lang="sv-SE" sz="1200" b="0" i="0" kern="1200" dirty="0">
                <a:solidFill>
                  <a:schemeClr val="tx1"/>
                </a:solidFill>
                <a:effectLst/>
                <a:latin typeface="Arial" charset="0"/>
                <a:ea typeface="+mn-ea"/>
                <a:cs typeface="+mn-cs"/>
              </a:rPr>
              <a:t>Konventionen innehåller vissa rättigheter som ska genomföras stegvis utifrån landets resurser (ekonomiska, kulturella och sociala rättigheter) och andra rättigheter som gäller sedan den dag konventionen trädde i kraft (medborgerliga och politiska rättigheter).</a:t>
            </a:r>
          </a:p>
          <a:p>
            <a:r>
              <a:rPr lang="sv-SE" sz="1200" b="0" i="0" kern="1200" dirty="0">
                <a:solidFill>
                  <a:schemeClr val="tx1"/>
                </a:solidFill>
                <a:effectLst/>
                <a:latin typeface="Arial" charset="0"/>
                <a:ea typeface="+mn-ea"/>
                <a:cs typeface="+mn-cs"/>
              </a:rPr>
              <a:t> </a:t>
            </a:r>
          </a:p>
          <a:p>
            <a:r>
              <a:rPr lang="sv-SE" sz="1200" b="0" i="0" kern="1200" dirty="0">
                <a:solidFill>
                  <a:schemeClr val="tx1"/>
                </a:solidFill>
                <a:effectLst/>
                <a:latin typeface="Arial" charset="0"/>
                <a:ea typeface="+mn-ea"/>
                <a:cs typeface="+mn-cs"/>
              </a:rPr>
              <a:t>Domstolsväsendet</a:t>
            </a:r>
            <a:r>
              <a:rPr lang="sv-SE" sz="1200" b="0" i="0" kern="1200" baseline="0" dirty="0">
                <a:solidFill>
                  <a:schemeClr val="tx1"/>
                </a:solidFill>
                <a:effectLst/>
                <a:latin typeface="Arial" charset="0"/>
                <a:ea typeface="+mn-ea"/>
                <a:cs typeface="+mn-cs"/>
              </a:rPr>
              <a:t> </a:t>
            </a:r>
            <a:r>
              <a:rPr lang="sv-SE" sz="1200" b="0" i="0" kern="1200" dirty="0">
                <a:solidFill>
                  <a:schemeClr val="tx1"/>
                </a:solidFill>
                <a:effectLst/>
                <a:latin typeface="Arial" charset="0"/>
                <a:ea typeface="+mn-ea"/>
                <a:cs typeface="+mn-cs"/>
              </a:rPr>
              <a:t>ska tolka svensk lag utifrån konventionen.  </a:t>
            </a:r>
          </a:p>
          <a:p>
            <a:pPr algn="l"/>
            <a:endParaRPr lang="sv-SE" sz="1200" b="0" i="0" u="none" strike="noStrike" kern="1200" dirty="0">
              <a:solidFill>
                <a:schemeClr val="tx1"/>
              </a:solidFill>
              <a:effectLst/>
              <a:latin typeface="Arial" charset="0"/>
              <a:ea typeface="+mn-ea"/>
              <a:cs typeface="+mn-cs"/>
            </a:endParaRPr>
          </a:p>
          <a:p>
            <a:pPr rtl="0"/>
            <a:endParaRPr lang="sv-SE" sz="1200" b="0" i="0" u="none" strike="noStrike" kern="1200" baseline="0" dirty="0">
              <a:solidFill>
                <a:schemeClr val="tx1"/>
              </a:solidFill>
              <a:effectLst/>
              <a:latin typeface="Arial" charset="0"/>
              <a:ea typeface="+mn-ea"/>
              <a:cs typeface="+mn-cs"/>
            </a:endParaRPr>
          </a:p>
          <a:p>
            <a:pPr rtl="0"/>
            <a:endParaRPr lang="sv-SE" sz="1200" b="0" i="0" u="none" strike="noStrike" kern="1200" baseline="0" dirty="0">
              <a:solidFill>
                <a:schemeClr val="tx1"/>
              </a:solidFill>
              <a:effectLst/>
              <a:latin typeface="Arial" charset="0"/>
              <a:ea typeface="+mn-ea"/>
              <a:cs typeface="+mn-cs"/>
            </a:endParaRPr>
          </a:p>
          <a:p>
            <a:pPr rtl="0"/>
            <a:endParaRPr lang="sv-SE" sz="1200" b="0" i="0" u="none" strike="noStrike" kern="1200" baseline="0" dirty="0">
              <a:solidFill>
                <a:schemeClr val="tx1"/>
              </a:solidFill>
              <a:effectLst/>
              <a:latin typeface="Arial" charset="0"/>
              <a:ea typeface="+mn-ea"/>
              <a:cs typeface="+mn-cs"/>
            </a:endParaRPr>
          </a:p>
          <a:p>
            <a:pPr rtl="0"/>
            <a:endParaRPr lang="sv-SE" sz="1200" b="0" i="0" u="none" strike="noStrike" kern="1200" baseline="0" dirty="0">
              <a:solidFill>
                <a:schemeClr val="tx1"/>
              </a:solidFill>
              <a:effectLst/>
              <a:latin typeface="Arial" charset="0"/>
              <a:ea typeface="+mn-ea"/>
              <a:cs typeface="+mn-cs"/>
            </a:endParaRPr>
          </a:p>
          <a:p>
            <a:endParaRPr lang="sv-SE" sz="1200" dirty="0"/>
          </a:p>
        </p:txBody>
      </p:sp>
      <p:sp>
        <p:nvSpPr>
          <p:cNvPr id="4" name="Platshållare för bildnummer 3"/>
          <p:cNvSpPr>
            <a:spLocks noGrp="1"/>
          </p:cNvSpPr>
          <p:nvPr>
            <p:ph type="sldNum" sz="quarter" idx="10"/>
          </p:nvPr>
        </p:nvSpPr>
        <p:spPr/>
        <p:txBody>
          <a:bodyPr/>
          <a:lstStyle/>
          <a:p>
            <a:fld id="{EB67CA89-ECAC-BE4A-9199-665434DFBAC9}" type="slidenum">
              <a:rPr lang="sv-SE" smtClean="0"/>
              <a:pPr/>
              <a:t>5</a:t>
            </a:fld>
            <a:endParaRPr lang="sv-SE" dirty="0"/>
          </a:p>
        </p:txBody>
      </p:sp>
    </p:spTree>
    <p:extLst>
      <p:ext uri="{BB962C8B-B14F-4D97-AF65-F5344CB8AC3E}">
        <p14:creationId xmlns:p14="http://schemas.microsoft.com/office/powerpoint/2010/main" val="321379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pPr marL="0" indent="0" rtl="0">
              <a:buFont typeface="Arial" charset="0"/>
              <a:buNone/>
            </a:pPr>
            <a:endParaRPr lang="sv-SE" sz="1200" b="0" i="0" u="none" strike="noStrike" kern="1200" noProof="0" dirty="0">
              <a:solidFill>
                <a:schemeClr val="tx1"/>
              </a:solidFill>
              <a:effectLst/>
              <a:latin typeface="+mn-lt"/>
              <a:ea typeface="+mn-ea"/>
              <a:cs typeface="+mn-cs"/>
            </a:endParaRPr>
          </a:p>
          <a:p>
            <a:pPr marL="0" indent="0" rtl="0">
              <a:buFont typeface="Arial" charset="0"/>
              <a:buNone/>
            </a:pPr>
            <a:endParaRPr lang="sv-SE" sz="1200" b="0" i="0" u="none" strike="noStrike"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sv-SE" dirty="0"/>
              <a:t>Konventionen</a:t>
            </a:r>
            <a:r>
              <a:rPr lang="sv-SE" baseline="0" dirty="0"/>
              <a:t> </a:t>
            </a:r>
            <a:r>
              <a:rPr lang="sv-SE" dirty="0"/>
              <a:t>beskriver att och hur rättigheterna gäller personer med funktionsnedsättning.</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sv-SE" sz="1200" b="0" i="0" kern="1200" noProof="0" dirty="0">
                <a:solidFill>
                  <a:schemeClr val="tx1"/>
                </a:solidFill>
                <a:effectLst/>
                <a:latin typeface="Arial" charset="0"/>
                <a:ea typeface="+mn-ea"/>
                <a:cs typeface="+mn-cs"/>
              </a:rPr>
              <a:t>Konventionen innehåller vissa rättigheter som ska genomföras stegvis utifrån landets resurser (ekonomiska, kulturella och sociala rättigheter) och andra rättigheter som gäller sedan den dag konventionen trädde i kraft (medborgerliga och politiska rättigheter).</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sv-SE" sz="1200" b="0" i="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sv-SE" sz="1200" b="0" i="0" kern="1200" noProof="0" dirty="0">
                <a:solidFill>
                  <a:schemeClr val="tx1"/>
                </a:solidFill>
                <a:effectLst/>
                <a:latin typeface="Arial" charset="0"/>
                <a:ea typeface="+mn-ea"/>
                <a:cs typeface="+mn-cs"/>
              </a:rPr>
              <a:t>Konventionen har också ett tilläggsprotokoll som Sverige valt att tillträda. Det ger enskilda individer rätt att klaga till FN:S övervakningskommitté om man anser sig ha blivit kränkt och om ens fall har prövats</a:t>
            </a:r>
            <a:r>
              <a:rPr lang="sv-SE" sz="1200" b="0" i="0" kern="1200" baseline="0" noProof="0" dirty="0">
                <a:solidFill>
                  <a:schemeClr val="tx1"/>
                </a:solidFill>
                <a:effectLst/>
                <a:latin typeface="Arial" charset="0"/>
                <a:ea typeface="+mn-ea"/>
                <a:cs typeface="+mn-cs"/>
              </a:rPr>
              <a:t> rättsligt i landets alla rättsliga instanser. Detta tar regeringen på stort allvar och vid två tillfällen har fall i Sverige prövats. </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sv-SE" sz="1200" b="0" i="0" kern="1200" baseline="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sv-SE" sz="1200" b="0" i="0" kern="1200" baseline="0" noProof="0" dirty="0">
                <a:solidFill>
                  <a:schemeClr val="tx1"/>
                </a:solidFill>
                <a:effectLst/>
                <a:latin typeface="Arial" charset="0"/>
                <a:ea typeface="+mn-ea"/>
                <a:cs typeface="+mn-cs"/>
              </a:rPr>
              <a:t>Konventionen är uppdelad i olika avsnitt om allmänna principer och därefter rättighetsartiklar. Sedan finns också en rad procedurregler. </a:t>
            </a:r>
            <a:endParaRPr lang="sv-SE" sz="1200" b="0" i="0" kern="1200" noProof="0" dirty="0">
              <a:solidFill>
                <a:schemeClr val="tx1"/>
              </a:solidFill>
              <a:effectLst/>
              <a:latin typeface="Arial" charset="0"/>
              <a:ea typeface="+mn-ea"/>
              <a:cs typeface="+mn-cs"/>
            </a:endParaRPr>
          </a:p>
          <a:p>
            <a:pPr marL="0" indent="0" rtl="0">
              <a:buFont typeface="Arial" charset="0"/>
              <a:buNone/>
            </a:pPr>
            <a:endParaRPr lang="sv-SE" sz="1200" b="0" i="0" u="none" strike="noStrike" kern="1200" noProof="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EB67CA89-ECAC-BE4A-9199-665434DFBAC9}" type="slidenum">
              <a:rPr lang="sv-SE" smtClean="0"/>
              <a:t>6</a:t>
            </a:fld>
            <a:endParaRPr lang="sv-SE"/>
          </a:p>
        </p:txBody>
      </p:sp>
    </p:spTree>
    <p:extLst>
      <p:ext uri="{BB962C8B-B14F-4D97-AF65-F5344CB8AC3E}">
        <p14:creationId xmlns:p14="http://schemas.microsoft.com/office/powerpoint/2010/main" val="412349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endParaRPr lang="sv-SE" sz="1200" b="0" i="0" u="none" strike="noStrike" kern="1200" baseline="0" dirty="0">
              <a:solidFill>
                <a:schemeClr val="tx1"/>
              </a:solidFill>
              <a:effectLst/>
              <a:latin typeface="Arial" charset="0"/>
              <a:ea typeface="+mn-ea"/>
              <a:cs typeface="+mn-cs"/>
            </a:endParaRPr>
          </a:p>
          <a:p>
            <a:pPr rtl="0"/>
            <a:endParaRPr lang="sv-SE" sz="1200" b="0" i="0" u="none" strike="noStrike" kern="1200" baseline="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Jämlikhet och icke-diskriminering</a:t>
            </a:r>
            <a:endParaRPr lang="sv-SE" sz="1200" b="1" dirty="0">
              <a:effectLst/>
            </a:endParaRPr>
          </a:p>
          <a:p>
            <a:pPr rtl="0"/>
            <a:r>
              <a:rPr lang="sv-SE" sz="1200" b="0" i="0" u="none" strike="noStrike" kern="1200" dirty="0">
                <a:solidFill>
                  <a:schemeClr val="tx1"/>
                </a:solidFill>
                <a:effectLst/>
                <a:latin typeface="Arial" charset="0"/>
                <a:ea typeface="+mn-ea"/>
                <a:cs typeface="+mn-cs"/>
              </a:rPr>
              <a:t>I artikel 5  – Jämlikhet och icke-diskriminering – står att alla människor är lika inför och enligt lagen och att alla har samma rättigheter. Det står också att staterna ska förbjuda diskriminering som sker utifrån funktionsnedsättning och se till att det finns rättsliga åtgärder att vidta om någon diskrimineras. En förutsättning för att undvika diskriminering av personer med funktionsnedsättning är att samhället är tillgängligt.</a:t>
            </a:r>
            <a:endParaRPr lang="sv-SE" sz="1200" b="0" dirty="0">
              <a:effectLst/>
            </a:endParaRPr>
          </a:p>
          <a:p>
            <a:pPr rtl="0"/>
            <a:endParaRPr lang="sv-SE" sz="1200" b="0" i="0" u="none" strike="noStrike" kern="1200" dirty="0">
              <a:solidFill>
                <a:schemeClr val="tx1"/>
              </a:solidFill>
              <a:effectLst/>
              <a:latin typeface="Arial" charset="0"/>
              <a:ea typeface="+mn-ea"/>
              <a:cs typeface="+mn-cs"/>
            </a:endParaRPr>
          </a:p>
          <a:p>
            <a:pPr rtl="0"/>
            <a:r>
              <a:rPr lang="sv-SE" sz="1200" b="0" i="0" u="none" strike="noStrike" kern="1200" dirty="0">
                <a:solidFill>
                  <a:schemeClr val="tx1"/>
                </a:solidFill>
                <a:effectLst/>
                <a:latin typeface="Arial" charset="0"/>
                <a:ea typeface="+mn-ea"/>
                <a:cs typeface="+mn-cs"/>
              </a:rPr>
              <a:t>Icke-diskriminering är en av konventionens allmänna principer. Det innebär att icke-diskriminering ska genomsyra hela konventionen och hur den tolkas.</a:t>
            </a:r>
            <a:endParaRPr lang="sv-SE" sz="1200" b="0" dirty="0">
              <a:effectLst/>
            </a:endParaRPr>
          </a:p>
          <a:p>
            <a:pPr rtl="0"/>
            <a:endParaRPr lang="sv-SE" sz="1200" b="1"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Jämställdhet</a:t>
            </a:r>
            <a:endParaRPr lang="sv-SE" sz="1200" b="1" dirty="0">
              <a:effectLst/>
            </a:endParaRPr>
          </a:p>
          <a:p>
            <a:pPr rtl="0"/>
            <a:r>
              <a:rPr lang="sv-SE" sz="1200" b="0" i="0" u="none" strike="noStrike" kern="1200" dirty="0">
                <a:solidFill>
                  <a:schemeClr val="tx1"/>
                </a:solidFill>
                <a:effectLst/>
                <a:latin typeface="Arial" charset="0"/>
                <a:ea typeface="+mn-ea"/>
                <a:cs typeface="+mn-cs"/>
              </a:rPr>
              <a:t>Jämställdhet mellan kvinnor, män, flickor och pojkar är en av konventionens allmänna principer. Det innebär att det ska genomsyra hela konventionen och hur den tolkas. I artikel 6 – Kvinnor med funktionsnedsättning – konstateras att det krävs åtgärder för att kvinnor och flickor med funktionsnedsättning ska få tillgång till alla mänskliga rättigheter, eftersom de utsätts för flerfaldig diskriminering. Artikeln överensstämmer också med konventionen om avskaffande av diskriminering av kvinnor.</a:t>
            </a:r>
            <a:endParaRPr lang="sv-SE" sz="1200" b="0" dirty="0">
              <a:effectLst/>
            </a:endParaRPr>
          </a:p>
          <a:p>
            <a:pPr rtl="0"/>
            <a:endParaRPr lang="sv-SE" sz="1200" b="1"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Barn</a:t>
            </a:r>
            <a:endParaRPr lang="sv-SE" sz="1200" b="1" dirty="0">
              <a:effectLst/>
            </a:endParaRPr>
          </a:p>
          <a:p>
            <a:pPr rtl="0"/>
            <a:r>
              <a:rPr lang="sv-SE" sz="1200" b="0" i="0" u="none" strike="noStrike" kern="1200" dirty="0">
                <a:solidFill>
                  <a:schemeClr val="tx1"/>
                </a:solidFill>
                <a:effectLst/>
                <a:latin typeface="Arial" charset="0"/>
                <a:ea typeface="+mn-ea"/>
                <a:cs typeface="+mn-cs"/>
              </a:rPr>
              <a:t>Respekt för barns utveckling och identitet är en av konventionens allmänna principer. Det innebär att det ska genomsyra hela konventionen och hur den tolkas. Det överensstämmer också med det som står i FN:s barnkonvention. I artikel 7 – Barn med funktionsnedsättning – står att staterna ska se till att barn med funktionsnedsättning får tillgång till de mänskliga rättigheterna på jämlik</a:t>
            </a:r>
            <a:r>
              <a:rPr lang="sv-SE" sz="1200" b="0" i="0" u="none" strike="noStrike" kern="1200" baseline="0" dirty="0">
                <a:solidFill>
                  <a:schemeClr val="tx1"/>
                </a:solidFill>
                <a:effectLst/>
                <a:latin typeface="Arial" charset="0"/>
                <a:ea typeface="+mn-ea"/>
                <a:cs typeface="+mn-cs"/>
              </a:rPr>
              <a:t>a villkor med </a:t>
            </a:r>
            <a:r>
              <a:rPr lang="sv-SE" sz="1200" b="0" i="0" u="none" strike="noStrike" kern="1200" dirty="0">
                <a:solidFill>
                  <a:schemeClr val="tx1"/>
                </a:solidFill>
                <a:effectLst/>
                <a:latin typeface="Arial" charset="0"/>
                <a:ea typeface="+mn-ea"/>
                <a:cs typeface="+mn-cs"/>
              </a:rPr>
              <a:t>andra barn. Barnets bästa ska alltid komma i främsta rummet. </a:t>
            </a:r>
            <a:endParaRPr lang="sv-SE" sz="1200" b="0" dirty="0">
              <a:effectLst/>
            </a:endParaRPr>
          </a:p>
          <a:p>
            <a:pPr rtl="0"/>
            <a:endParaRPr lang="sv-SE" sz="1200" b="1"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Tillgänglighet</a:t>
            </a:r>
            <a:endParaRPr lang="sv-SE" sz="1200" b="1" dirty="0">
              <a:effectLst/>
            </a:endParaRPr>
          </a:p>
          <a:p>
            <a:pPr rtl="0"/>
            <a:r>
              <a:rPr lang="sv-SE" sz="1200" b="0" i="0" u="none" strike="noStrike" kern="1200" dirty="0">
                <a:solidFill>
                  <a:schemeClr val="tx1"/>
                </a:solidFill>
                <a:effectLst/>
                <a:latin typeface="Arial" charset="0"/>
                <a:ea typeface="+mn-ea"/>
                <a:cs typeface="+mn-cs"/>
              </a:rPr>
              <a:t>Tillgänglighet är både en allmän princip och en egen artikel i konventionen. Principen om tillgänglighet ska genomsyra hela konventionen och hur den tolkas. Tillgänglighet ingår alltså i alla artiklar. I den specifika artikeln, artikel 9 – Tillgänglighet – står att staterna ska vidta nödvändiga åtgärder för att se till att alla personer med funktionsnedsättning får tillgång och tillträde till samhället på jämlika villkor som andra. Det gäller till exempel fysiska miljöer, transporter, information och kommunikation.</a:t>
            </a:r>
            <a:endParaRPr lang="sv-SE" sz="1200" b="0" dirty="0">
              <a:effectLst/>
            </a:endParaRPr>
          </a:p>
          <a:p>
            <a:pPr rtl="0"/>
            <a:endParaRPr lang="sv-SE" sz="1200" b="1"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Likhet inför lagen</a:t>
            </a:r>
            <a:endParaRPr lang="sv-SE" sz="1200" b="1" dirty="0">
              <a:effectLst/>
            </a:endParaRPr>
          </a:p>
          <a:p>
            <a:pPr rtl="0"/>
            <a:r>
              <a:rPr lang="sv-SE" sz="1200" b="0" i="0" u="none" strike="noStrike" kern="1200" dirty="0">
                <a:solidFill>
                  <a:schemeClr val="tx1"/>
                </a:solidFill>
                <a:effectLst/>
                <a:latin typeface="Arial" charset="0"/>
                <a:ea typeface="+mn-ea"/>
                <a:cs typeface="+mn-cs"/>
              </a:rPr>
              <a:t>För att alla människor ska vara lika inför lagen krävs det att alla får ta beslut som rör dem själva. </a:t>
            </a:r>
          </a:p>
          <a:p>
            <a:pPr rtl="0"/>
            <a:endParaRPr lang="sv-SE" sz="1200" b="0" i="0" u="none" strike="noStrike" kern="1200" dirty="0">
              <a:solidFill>
                <a:schemeClr val="tx1"/>
              </a:solidFill>
              <a:effectLst/>
              <a:latin typeface="Arial" charset="0"/>
              <a:ea typeface="+mn-ea"/>
              <a:cs typeface="+mn-cs"/>
            </a:endParaRPr>
          </a:p>
          <a:p>
            <a:pPr rtl="0"/>
            <a:r>
              <a:rPr lang="sv-SE" sz="1200" b="0" i="0" u="none" strike="noStrike" kern="1200" dirty="0">
                <a:solidFill>
                  <a:schemeClr val="tx1"/>
                </a:solidFill>
                <a:effectLst/>
                <a:latin typeface="Arial" charset="0"/>
                <a:ea typeface="+mn-ea"/>
                <a:cs typeface="+mn-cs"/>
              </a:rPr>
              <a:t>I artikel 12 – Likhet inför lagen – står att personer med funktionsnedsättning ska erkännas som personer i lagens mening, vilket innebär till exempel att ha rätt till självbestämmande och att äga och ärva egendom.</a:t>
            </a:r>
          </a:p>
          <a:p>
            <a:pPr rtl="0"/>
            <a:endParaRPr lang="sv-SE" sz="1200" b="0" dirty="0">
              <a:effectLst/>
            </a:endParaRPr>
          </a:p>
          <a:p>
            <a:pPr rtl="0"/>
            <a:r>
              <a:rPr lang="sv-SE" sz="1200" b="0" i="0" u="none" strike="noStrike" kern="1200" dirty="0">
                <a:solidFill>
                  <a:schemeClr val="tx1"/>
                </a:solidFill>
                <a:effectLst/>
                <a:latin typeface="Arial" charset="0"/>
                <a:ea typeface="+mn-ea"/>
                <a:cs typeface="+mn-cs"/>
              </a:rPr>
              <a:t>En förutsättning för att artikel 12 ska förverkligas är att alla människor har tillgång till rättssystemet. I artikel 13 – Tillgång till rättssystemet – står att rättssystemet ska vara tillgängligt för personer med funktionsnedsättning på samma villkor som för personer utan funktionsnedsättning.</a:t>
            </a:r>
            <a:endParaRPr lang="sv-SE" sz="1200" b="0" dirty="0">
              <a:effectLst/>
            </a:endParaRPr>
          </a:p>
          <a:p>
            <a:pPr rtl="0"/>
            <a:br>
              <a:rPr lang="sv-SE" sz="1200" b="0" dirty="0">
                <a:effectLst/>
              </a:rPr>
            </a:br>
            <a:r>
              <a:rPr lang="sv-SE" sz="1200" b="0" i="0" u="none" strike="noStrike" kern="1200" dirty="0">
                <a:solidFill>
                  <a:schemeClr val="tx1"/>
                </a:solidFill>
                <a:effectLst/>
                <a:latin typeface="Arial" charset="0"/>
                <a:ea typeface="+mn-ea"/>
                <a:cs typeface="+mn-cs"/>
              </a:rPr>
              <a:t>Kommittén för konventionen om rättigheter för personer med funktionsnedsättning har givit ut en allmän kommentar om vad som gäller för likhet inför lagen. Kommentaren beskriver konventionsstaternas åtaganden för att säkerställa att personer med funktionsnedsättning fullt ut ska kunna nyttja sina mänskliga fri- och rättigheter genom att erkännas rättskapacitet och rättshandlingsförmåga, och därmed rätt till likhet inför lagen. Den beskriver vad rättskapacitet och </a:t>
            </a:r>
            <a:r>
              <a:rPr lang="sv-SE" sz="1200" b="0" i="0" u="none" strike="noStrike" kern="1200" dirty="0" err="1">
                <a:solidFill>
                  <a:schemeClr val="tx1"/>
                </a:solidFill>
                <a:effectLst/>
                <a:latin typeface="Arial" charset="0"/>
                <a:ea typeface="+mn-ea"/>
                <a:cs typeface="+mn-cs"/>
              </a:rPr>
              <a:t>rättshandlingsförmånga</a:t>
            </a:r>
            <a:r>
              <a:rPr lang="sv-SE" sz="1200" b="0" i="0" u="none" strike="noStrike" kern="1200" dirty="0">
                <a:solidFill>
                  <a:schemeClr val="tx1"/>
                </a:solidFill>
                <a:effectLst/>
                <a:latin typeface="Arial" charset="0"/>
                <a:ea typeface="+mn-ea"/>
                <a:cs typeface="+mn-cs"/>
              </a:rPr>
              <a:t> betyder för personer med funktionsnedsättning och vad konventionsstaterna måste göra för att säkerställa detta. Läs mer om allmänna kommentarer senare i detta avsnitt.</a:t>
            </a:r>
            <a:endParaRPr lang="sv-SE" sz="1200" b="0" dirty="0">
              <a:effectLst/>
            </a:endParaRPr>
          </a:p>
          <a:p>
            <a:pPr rtl="0"/>
            <a:br>
              <a:rPr lang="sv-SE" sz="1200" dirty="0"/>
            </a:br>
            <a:r>
              <a:rPr lang="sv-SE" sz="1200" b="1" i="0" u="none" strike="noStrike" kern="1200" dirty="0">
                <a:solidFill>
                  <a:schemeClr val="tx1"/>
                </a:solidFill>
                <a:effectLst/>
                <a:latin typeface="Arial" charset="0"/>
                <a:ea typeface="+mn-ea"/>
                <a:cs typeface="+mn-cs"/>
              </a:rPr>
              <a:t>Självständighet och deltagande</a:t>
            </a:r>
            <a:endParaRPr lang="sv-SE" sz="1200" b="1" dirty="0">
              <a:effectLst/>
            </a:endParaRPr>
          </a:p>
          <a:p>
            <a:pPr rtl="0"/>
            <a:r>
              <a:rPr lang="sv-SE" sz="1200" b="0" i="0" u="none" strike="noStrike" kern="1200" dirty="0">
                <a:solidFill>
                  <a:schemeClr val="tx1"/>
                </a:solidFill>
                <a:effectLst/>
                <a:latin typeface="Arial" charset="0"/>
                <a:ea typeface="+mn-ea"/>
                <a:cs typeface="+mn-cs"/>
              </a:rPr>
              <a:t>Personer med funktionsnedsättning ska kunna leva självständigt och delta i samhället som andra. I artikel 19 – Rätt att leva självständigt och att delta i samhället – står att staten ska vidta åtgärder så att alla får bestämma över sitt eget boende och får nödvändigt stöd för att kunna delta i samhället och leva självständigt. Service och platser som är till för allmänheten ska också vara tillgängliga på jämlika villkor för alla. </a:t>
            </a:r>
            <a:endParaRPr lang="sv-SE" sz="1200" b="0" dirty="0">
              <a:effectLst/>
            </a:endParaRPr>
          </a:p>
          <a:p>
            <a:pPr rtl="0"/>
            <a:br>
              <a:rPr lang="sv-SE" sz="1200" dirty="0"/>
            </a:br>
            <a:r>
              <a:rPr lang="sv-SE" sz="1200" b="1" i="0" u="none" strike="noStrike" kern="1200" dirty="0">
                <a:solidFill>
                  <a:schemeClr val="tx1"/>
                </a:solidFill>
                <a:effectLst/>
                <a:latin typeface="Arial" charset="0"/>
                <a:ea typeface="+mn-ea"/>
                <a:cs typeface="+mn-cs"/>
              </a:rPr>
              <a:t>Utbildning</a:t>
            </a:r>
            <a:endParaRPr lang="sv-SE" sz="1200" b="1" dirty="0">
              <a:effectLst/>
            </a:endParaRPr>
          </a:p>
          <a:p>
            <a:pPr rtl="0"/>
            <a:r>
              <a:rPr lang="sv-SE" sz="1200" b="0" i="0" u="none" strike="noStrike" kern="1200" dirty="0">
                <a:solidFill>
                  <a:schemeClr val="tx1"/>
                </a:solidFill>
                <a:effectLst/>
                <a:latin typeface="Arial" charset="0"/>
                <a:ea typeface="+mn-ea"/>
                <a:cs typeface="+mn-cs"/>
              </a:rPr>
              <a:t>Alla personer med funktionsnedsättning har rätt till utbildning på jämlika villkor som andra och den ska bland annat utveckla deras potential och känslan för egenvärde. Det innebär att det allmänna utbildningssystemet ska vara tillgängligt för alla, att ingen ska utestängas och att skälig anpassning</a:t>
            </a:r>
            <a:r>
              <a:rPr lang="sv-SE" sz="1200" b="0" i="0" u="none" strike="noStrike" kern="1200" baseline="0" dirty="0">
                <a:solidFill>
                  <a:schemeClr val="tx1"/>
                </a:solidFill>
                <a:effectLst/>
                <a:latin typeface="Arial" charset="0"/>
                <a:ea typeface="+mn-ea"/>
                <a:cs typeface="+mn-cs"/>
              </a:rPr>
              <a:t> </a:t>
            </a:r>
            <a:r>
              <a:rPr lang="sv-SE" sz="1200" b="0" i="0" u="none" strike="noStrike" kern="1200" dirty="0">
                <a:solidFill>
                  <a:schemeClr val="tx1"/>
                </a:solidFill>
                <a:effectLst/>
                <a:latin typeface="Arial" charset="0"/>
                <a:ea typeface="+mn-ea"/>
                <a:cs typeface="+mn-cs"/>
              </a:rPr>
              <a:t>ska tillhandahållas när det behövs. Konventionen beskriver detta i artikel 24 – Utbildning.</a:t>
            </a:r>
            <a:endParaRPr lang="sv-SE" sz="1200" b="0" dirty="0">
              <a:effectLst/>
            </a:endParaRPr>
          </a:p>
          <a:p>
            <a:pPr rtl="0"/>
            <a:r>
              <a:rPr lang="sv-SE" sz="1200" b="0" i="0" u="none" strike="noStrike" kern="1200" dirty="0">
                <a:solidFill>
                  <a:schemeClr val="tx1"/>
                </a:solidFill>
                <a:effectLst/>
                <a:latin typeface="Arial" charset="0"/>
                <a:ea typeface="+mn-ea"/>
                <a:cs typeface="+mn-cs"/>
              </a:rPr>
              <a:t>Kommittén för konventionen om rättigheter för personer med funktionsnedsättning har givit ut en allmän kommentar om vad som gäller för inkluderande utbildning. I den förklaras förhållandet mellan </a:t>
            </a:r>
            <a:r>
              <a:rPr lang="sv-SE" sz="1200" b="1" i="0" u="none" strike="noStrike" kern="1200" dirty="0">
                <a:solidFill>
                  <a:schemeClr val="tx1"/>
                </a:solidFill>
                <a:effectLst/>
                <a:latin typeface="Arial" charset="0"/>
                <a:ea typeface="+mn-ea"/>
                <a:cs typeface="+mn-cs"/>
              </a:rPr>
              <a:t>exkludering</a:t>
            </a:r>
            <a:r>
              <a:rPr lang="sv-SE" sz="1200" b="0" i="0" u="none" strike="noStrike" kern="1200" dirty="0">
                <a:solidFill>
                  <a:schemeClr val="tx1"/>
                </a:solidFill>
                <a:effectLst/>
                <a:latin typeface="Arial" charset="0"/>
                <a:ea typeface="+mn-ea"/>
                <a:cs typeface="+mn-cs"/>
              </a:rPr>
              <a:t> – att inte få eller kunna gå i skolan alls; </a:t>
            </a:r>
            <a:r>
              <a:rPr lang="sv-SE" sz="1200" b="1" i="0" u="none" strike="noStrike" kern="1200" dirty="0">
                <a:solidFill>
                  <a:schemeClr val="tx1"/>
                </a:solidFill>
                <a:effectLst/>
                <a:latin typeface="Arial" charset="0"/>
                <a:ea typeface="+mn-ea"/>
                <a:cs typeface="+mn-cs"/>
              </a:rPr>
              <a:t>segregering</a:t>
            </a:r>
            <a:r>
              <a:rPr lang="sv-SE" sz="1200" b="0" i="0" u="none" strike="noStrike" kern="1200" dirty="0">
                <a:solidFill>
                  <a:schemeClr val="tx1"/>
                </a:solidFill>
                <a:effectLst/>
                <a:latin typeface="Arial" charset="0"/>
                <a:ea typeface="+mn-ea"/>
                <a:cs typeface="+mn-cs"/>
              </a:rPr>
              <a:t> – till exempel särskola eller specialskola; </a:t>
            </a:r>
            <a:r>
              <a:rPr lang="sv-SE" sz="1200" b="1" i="0" u="none" strike="noStrike" kern="1200" dirty="0">
                <a:solidFill>
                  <a:schemeClr val="tx1"/>
                </a:solidFill>
                <a:effectLst/>
                <a:latin typeface="Arial" charset="0"/>
                <a:ea typeface="+mn-ea"/>
                <a:cs typeface="+mn-cs"/>
              </a:rPr>
              <a:t>integrering</a:t>
            </a:r>
            <a:r>
              <a:rPr lang="sv-SE" sz="1200" b="0" i="0" u="none" strike="noStrike" kern="1200" dirty="0">
                <a:solidFill>
                  <a:schemeClr val="tx1"/>
                </a:solidFill>
                <a:effectLst/>
                <a:latin typeface="Arial" charset="0"/>
                <a:ea typeface="+mn-ea"/>
                <a:cs typeface="+mn-cs"/>
              </a:rPr>
              <a:t> – att gå i särskild klass eller i en reguljär skola, eller att sitta med i den reguljära klassen utan nödvändiga anpassningar för att kunna tillgodogöra sig utbildningen; samt </a:t>
            </a:r>
            <a:r>
              <a:rPr lang="sv-SE" sz="1200" b="1" i="0" u="none" strike="noStrike" kern="1200" dirty="0">
                <a:solidFill>
                  <a:schemeClr val="tx1"/>
                </a:solidFill>
                <a:effectLst/>
                <a:latin typeface="Arial" charset="0"/>
                <a:ea typeface="+mn-ea"/>
                <a:cs typeface="+mn-cs"/>
              </a:rPr>
              <a:t>inkludering</a:t>
            </a:r>
            <a:r>
              <a:rPr lang="sv-SE" sz="1200" b="0" i="0" u="none" strike="noStrike" kern="1200" dirty="0">
                <a:solidFill>
                  <a:schemeClr val="tx1"/>
                </a:solidFill>
                <a:effectLst/>
                <a:latin typeface="Arial" charset="0"/>
                <a:ea typeface="+mn-ea"/>
                <a:cs typeface="+mn-cs"/>
              </a:rPr>
              <a:t> – att faktiskt kunna delta i och tillgodogöra sig undervisningen i en reguljär klass i en fungerande lärmiljö. Läs mer om de allmänna kommentarerna senare i detta avsnitt.</a:t>
            </a:r>
            <a:endParaRPr lang="sv-SE" sz="1200" b="0" dirty="0">
              <a:effectLst/>
            </a:endParaRPr>
          </a:p>
          <a:p>
            <a:pPr rtl="0"/>
            <a:br>
              <a:rPr lang="sv-SE" sz="1200" dirty="0"/>
            </a:br>
            <a:r>
              <a:rPr lang="sv-SE" sz="1200" b="1" i="0" u="none" strike="noStrike" kern="1200" dirty="0">
                <a:solidFill>
                  <a:schemeClr val="tx1"/>
                </a:solidFill>
                <a:effectLst/>
                <a:latin typeface="Arial" charset="0"/>
                <a:ea typeface="+mn-ea"/>
                <a:cs typeface="+mn-cs"/>
              </a:rPr>
              <a:t>Arbete och sysselsättning</a:t>
            </a:r>
            <a:endParaRPr lang="sv-SE" sz="1200" b="1" dirty="0">
              <a:effectLst/>
            </a:endParaRPr>
          </a:p>
          <a:p>
            <a:pPr rtl="0"/>
            <a:r>
              <a:rPr lang="sv-SE" sz="1200" b="0" i="0" u="none" strike="noStrike" kern="1200" dirty="0">
                <a:solidFill>
                  <a:schemeClr val="tx1"/>
                </a:solidFill>
                <a:effectLst/>
                <a:latin typeface="Arial" charset="0"/>
                <a:ea typeface="+mn-ea"/>
                <a:cs typeface="+mn-cs"/>
              </a:rPr>
              <a:t>I artikel 27 – Arbete och sysselsättning – erkänner staterna rätten till arbete för personer med funktionsnedsättning på lika villkor som för andra. Det innefattar rätten att kunna förtjäna sitt uppehälle genom fritt valt eller antaget arbete på arbetsmarknaden och i en arbetsmiljö som är öppen, främjar integration och är tillgänglig för personer med funktionsnedsättning. Staterna ska skydda och främja rätten till arbete, bland annat genom att förbjuda diskriminering på grund av funktionsnedsättning. </a:t>
            </a:r>
            <a:endParaRPr lang="sv-SE" sz="1200" b="0" dirty="0">
              <a:effectLst/>
            </a:endParaRPr>
          </a:p>
          <a:p>
            <a:pPr rtl="0"/>
            <a:endParaRPr lang="sv-SE" sz="1200" b="1"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Nationellt genomförande och övervakning</a:t>
            </a:r>
            <a:endParaRPr lang="sv-SE" sz="1200" b="1" dirty="0">
              <a:effectLst/>
            </a:endParaRPr>
          </a:p>
          <a:p>
            <a:pPr rtl="0"/>
            <a:r>
              <a:rPr lang="sv-SE" sz="1200" b="0" i="0" u="none" strike="noStrike" kern="1200" dirty="0">
                <a:solidFill>
                  <a:schemeClr val="tx1"/>
                </a:solidFill>
                <a:effectLst/>
                <a:latin typeface="Arial" charset="0"/>
                <a:ea typeface="+mn-ea"/>
                <a:cs typeface="+mn-cs"/>
              </a:rPr>
              <a:t>På ett nationellt plan ska regeringen säkerställa att det finns en kontaktpunkt inom regeringen och att det ska finnas en oberoende övervakningsmekanism för att främja, skydda och verka för genomförandet av konventionen. Det civila samhället, särskilt personer med funktionsnedsättning och de organisationer som representerar dem, ska involveras i och fullt ut medverka i övervakningen. Konventionen fastslår detta i artikel 33 – Nationellt genomförande och övervakning.</a:t>
            </a:r>
            <a:endParaRPr lang="sv-SE" sz="1200" b="0" dirty="0">
              <a:effectLst/>
            </a:endParaRPr>
          </a:p>
        </p:txBody>
      </p:sp>
      <p:sp>
        <p:nvSpPr>
          <p:cNvPr id="4" name="Platshållare för bildnummer 3"/>
          <p:cNvSpPr>
            <a:spLocks noGrp="1"/>
          </p:cNvSpPr>
          <p:nvPr>
            <p:ph type="sldNum" sz="quarter" idx="10"/>
          </p:nvPr>
        </p:nvSpPr>
        <p:spPr/>
        <p:txBody>
          <a:bodyPr/>
          <a:lstStyle/>
          <a:p>
            <a:fld id="{EB67CA89-ECAC-BE4A-9199-665434DFBAC9}" type="slidenum">
              <a:rPr lang="sv-SE" smtClean="0"/>
              <a:pPr/>
              <a:t>7</a:t>
            </a:fld>
            <a:endParaRPr lang="sv-SE" dirty="0"/>
          </a:p>
        </p:txBody>
      </p:sp>
    </p:spTree>
    <p:extLst>
      <p:ext uri="{BB962C8B-B14F-4D97-AF65-F5344CB8AC3E}">
        <p14:creationId xmlns:p14="http://schemas.microsoft.com/office/powerpoint/2010/main" val="2894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charset="0"/>
              <a:buNone/>
              <a:tabLst/>
              <a:defRPr/>
            </a:pPr>
            <a:r>
              <a:rPr lang="sv-SE" sz="1200" b="0" i="0" u="none" strike="noStrike" kern="1200" baseline="0" dirty="0">
                <a:solidFill>
                  <a:schemeClr val="tx1"/>
                </a:solidFill>
                <a:effectLst/>
                <a:latin typeface="Arial" charset="0"/>
                <a:ea typeface="+mn-ea"/>
                <a:cs typeface="+mn-cs"/>
              </a:rPr>
              <a:t>1 § Myndigheter under regeringen ska utforma och bedriva sin verksamhet med beaktande av de funktionshinderspolitiska målen.</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sv-SE" sz="1200" b="0" i="0" u="none" strike="noStrike" kern="1200" baseline="0" dirty="0">
              <a:solidFill>
                <a:schemeClr val="tx1"/>
              </a:solidFill>
              <a:effectLst/>
              <a:latin typeface="Arial"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sv-SE" sz="1200" b="0" i="0" u="none" strike="noStrike" kern="1200" baseline="0" dirty="0">
                <a:solidFill>
                  <a:schemeClr val="tx1"/>
                </a:solidFill>
                <a:effectLst/>
                <a:latin typeface="Arial" charset="0"/>
                <a:ea typeface="+mn-ea"/>
                <a:cs typeface="+mn-cs"/>
              </a:rPr>
              <a:t>Myndigheterna ska verka för att personer med funktionsnedsättning ges full delaktighet i samhällslivet och jämlikhet i levnadsvillkor. Myndigheterna ska särskilt verka för att deras lokaler, verksamhet och information är tillgängliga för personer med funktionsnedsättning. I detta arbete ska konventionen om rättigheter för personer med funktionsnedsättning vara vägledande. Förordning (2014:135).</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sv-SE" sz="1200" b="0" i="0" u="none" strike="noStrike" kern="1200" baseline="0" dirty="0">
              <a:solidFill>
                <a:schemeClr val="tx1"/>
              </a:solidFill>
              <a:effectLst/>
              <a:latin typeface="Arial"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sv-SE" sz="1200" b="0" i="0" u="none" strike="noStrike" kern="1200" baseline="0" dirty="0">
              <a:solidFill>
                <a:schemeClr val="tx1"/>
              </a:solidFill>
              <a:effectLst/>
              <a:latin typeface="Arial"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sv-SE" sz="1200" b="0" i="0" u="none" strike="noStrike" kern="1200" baseline="0" dirty="0">
                <a:solidFill>
                  <a:schemeClr val="tx1"/>
                </a:solidFill>
                <a:effectLst/>
                <a:latin typeface="Arial" charset="0"/>
                <a:ea typeface="+mn-ea"/>
                <a:cs typeface="+mn-cs"/>
              </a:rPr>
              <a:t>Planering och samråd</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sv-SE" sz="1200" b="0" i="0" u="none" strike="noStrike" kern="1200" baseline="0" dirty="0">
              <a:solidFill>
                <a:schemeClr val="tx1"/>
              </a:solidFill>
              <a:effectLst/>
              <a:latin typeface="Arial"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sv-SE" sz="1200" b="0" i="0" u="none" strike="noStrike" kern="1200" baseline="0" dirty="0">
                <a:solidFill>
                  <a:schemeClr val="tx1"/>
                </a:solidFill>
                <a:effectLst/>
                <a:latin typeface="Arial" charset="0"/>
                <a:ea typeface="+mn-ea"/>
                <a:cs typeface="+mn-cs"/>
              </a:rPr>
              <a:t>2 § Myndigheterna ska i arbetet med att göra myndigheternas lokaler, verksamhet och information mer tillgängliga för personer med funktionsnedsättning genomföra inventeringar och utarbeta handlingsplaner. Denna skyldighet gäller dock inte om det är uppenbart att det inte behövs med hänsyn till verksamhetens art. Förordning (2014:135).</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sv-SE" sz="1200" b="0" i="0" u="none" strike="noStrike" kern="1200" baseline="0" dirty="0">
              <a:solidFill>
                <a:schemeClr val="tx1"/>
              </a:solidFill>
              <a:effectLst/>
              <a:latin typeface="Arial" charset="0"/>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sv-SE" sz="1200" b="0" i="0" u="none" strike="noStrike" kern="1200" baseline="0" dirty="0">
                <a:solidFill>
                  <a:schemeClr val="tx1"/>
                </a:solidFill>
                <a:effectLst/>
                <a:latin typeface="Arial" charset="0"/>
                <a:ea typeface="+mn-ea"/>
                <a:cs typeface="+mn-cs"/>
              </a:rPr>
              <a:t>3 § Myndigheterna ska, när det finns anledning till det, samråda med Myndigheten för delaktighet om hur insatser enligt denna förordning ska utformas. Förordning (2014:135).</a:t>
            </a:r>
          </a:p>
          <a:p>
            <a:pPr marL="628650" marR="0" lvl="1" indent="-171450" algn="l" defTabSz="914400" rtl="0" eaLnBrk="1" fontAlgn="auto" latinLnBrk="0" hangingPunct="1">
              <a:lnSpc>
                <a:spcPct val="100000"/>
              </a:lnSpc>
              <a:spcBef>
                <a:spcPts val="0"/>
              </a:spcBef>
              <a:spcAft>
                <a:spcPts val="0"/>
              </a:spcAft>
              <a:buClrTx/>
              <a:buSzTx/>
              <a:buFont typeface="Arial" charset="0"/>
              <a:buChar char="•"/>
              <a:tabLst/>
              <a:defRPr/>
            </a:pPr>
            <a:endParaRPr lang="sv-SE" sz="1200" b="0" i="0" u="none" strike="noStrike" kern="1200" baseline="0" dirty="0">
              <a:solidFill>
                <a:schemeClr val="tx1"/>
              </a:solidFill>
              <a:effectLst/>
              <a:latin typeface="Arial" charset="0"/>
              <a:ea typeface="+mn-ea"/>
              <a:cs typeface="+mn-cs"/>
            </a:endParaRPr>
          </a:p>
          <a:p>
            <a:pPr marL="0" indent="0" algn="l" rtl="0">
              <a:buFont typeface="Arial" charset="0"/>
              <a:buNone/>
            </a:pPr>
            <a:endParaRPr lang="sv-SE" sz="1200" b="0" i="0" u="none" strike="noStrike" kern="1200" baseline="0" dirty="0">
              <a:solidFill>
                <a:schemeClr val="tx1"/>
              </a:solidFill>
              <a:effectLst/>
              <a:latin typeface="Arial" charset="0"/>
              <a:ea typeface="+mn-ea"/>
              <a:cs typeface="+mn-cs"/>
            </a:endParaRPr>
          </a:p>
        </p:txBody>
      </p:sp>
      <p:sp>
        <p:nvSpPr>
          <p:cNvPr id="4" name="Platshållare för bildnummer 3"/>
          <p:cNvSpPr>
            <a:spLocks noGrp="1"/>
          </p:cNvSpPr>
          <p:nvPr>
            <p:ph type="sldNum" sz="quarter" idx="10"/>
          </p:nvPr>
        </p:nvSpPr>
        <p:spPr/>
        <p:txBody>
          <a:bodyPr/>
          <a:lstStyle/>
          <a:p>
            <a:fld id="{EB67CA89-ECAC-BE4A-9199-665434DFBAC9}" type="slidenum">
              <a:rPr lang="sv-SE" smtClean="0"/>
              <a:pPr/>
              <a:t>8</a:t>
            </a:fld>
            <a:endParaRPr lang="sv-SE" dirty="0"/>
          </a:p>
        </p:txBody>
      </p:sp>
    </p:spTree>
    <p:extLst>
      <p:ext uri="{BB962C8B-B14F-4D97-AF65-F5344CB8AC3E}">
        <p14:creationId xmlns:p14="http://schemas.microsoft.com/office/powerpoint/2010/main" val="3828872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rtl="0">
              <a:buFont typeface="Arial" charset="0"/>
              <a:buNone/>
            </a:pPr>
            <a:endParaRPr lang="sv-SE" sz="1200" b="0" i="0" u="none" strike="noStrike" kern="1200" baseline="0" dirty="0">
              <a:solidFill>
                <a:schemeClr val="tx1"/>
              </a:solidFill>
              <a:effectLst/>
              <a:latin typeface="Arial" charset="0"/>
              <a:ea typeface="+mn-ea"/>
              <a:cs typeface="+mn-cs"/>
            </a:endParaRPr>
          </a:p>
          <a:p>
            <a:pPr marL="0" indent="0" algn="l" rtl="0">
              <a:buFont typeface="Arial" charset="0"/>
              <a:buNone/>
            </a:pPr>
            <a:r>
              <a:rPr lang="sv-SE" sz="1200" b="1" i="0" u="none" strike="noStrike" kern="1200" baseline="0" dirty="0">
                <a:solidFill>
                  <a:schemeClr val="tx1"/>
                </a:solidFill>
                <a:effectLst/>
                <a:latin typeface="Arial" charset="0"/>
                <a:ea typeface="+mn-ea"/>
                <a:cs typeface="+mn-cs"/>
              </a:rPr>
              <a:t>EXEMPEL: Upphandling och inköp</a:t>
            </a:r>
          </a:p>
          <a:p>
            <a:pPr marL="0" indent="0" algn="l" rtl="0">
              <a:buFont typeface="Arial" charset="0"/>
              <a:buNone/>
            </a:pPr>
            <a:endParaRPr lang="sv-SE" sz="1200" b="0" i="0" u="none" strike="noStrike" kern="1200" baseline="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Situation:</a:t>
            </a:r>
            <a:r>
              <a:rPr lang="sv-SE" sz="1200" b="1" i="0" u="none" strike="noStrike" kern="1200" baseline="0" dirty="0">
                <a:solidFill>
                  <a:schemeClr val="tx1"/>
                </a:solidFill>
                <a:effectLst/>
                <a:latin typeface="Arial" charset="0"/>
                <a:ea typeface="+mn-ea"/>
                <a:cs typeface="+mn-cs"/>
              </a:rPr>
              <a:t> </a:t>
            </a:r>
            <a:r>
              <a:rPr lang="sv-SE" sz="1200" b="0" i="0" u="none" strike="noStrike" kern="1200" dirty="0">
                <a:solidFill>
                  <a:schemeClr val="tx1"/>
                </a:solidFill>
                <a:effectLst/>
                <a:latin typeface="Arial" charset="0"/>
                <a:ea typeface="+mn-ea"/>
                <a:cs typeface="+mn-cs"/>
              </a:rPr>
              <a:t>Som ansvarig för upphandling och inköp inom kollektivtrafiken ställs du inför uppgiften att upphandla nya tåg till regionen. Du funderar över vilka krav som bör ställas i denna upphandling.</a:t>
            </a:r>
          </a:p>
          <a:p>
            <a:pPr rtl="0"/>
            <a:endParaRPr lang="sv-SE" sz="1200" b="0" i="0" u="none" strike="noStrike" kern="1200" dirty="0">
              <a:solidFill>
                <a:schemeClr val="tx1"/>
              </a:solidFill>
              <a:effectLst/>
              <a:latin typeface="Arial" charset="0"/>
              <a:ea typeface="+mn-ea"/>
              <a:cs typeface="+mn-cs"/>
            </a:endParaRPr>
          </a:p>
          <a:p>
            <a:pPr rtl="0"/>
            <a:r>
              <a:rPr lang="sv-SE" sz="1200" b="1" i="0" u="none" strike="noStrike" kern="1200" dirty="0">
                <a:solidFill>
                  <a:schemeClr val="tx1"/>
                </a:solidFill>
                <a:effectLst/>
                <a:latin typeface="Arial" charset="0"/>
                <a:ea typeface="+mn-ea"/>
                <a:cs typeface="+mn-cs"/>
              </a:rPr>
              <a:t>Frågeställningar</a:t>
            </a:r>
            <a:r>
              <a:rPr lang="sv-SE" sz="1200" b="0" i="0" u="none" strike="noStrike" kern="1200" dirty="0">
                <a:solidFill>
                  <a:schemeClr val="tx1"/>
                </a:solidFill>
                <a:effectLst/>
                <a:latin typeface="Arial" charset="0"/>
                <a:ea typeface="+mn-ea"/>
                <a:cs typeface="+mn-cs"/>
              </a:rPr>
              <a:t>: </a:t>
            </a:r>
          </a:p>
          <a:p>
            <a:pPr rtl="0"/>
            <a:endParaRPr lang="sv-SE" sz="1200" b="0" i="0" u="none" strike="noStrike" kern="1200" dirty="0">
              <a:solidFill>
                <a:schemeClr val="tx1"/>
              </a:solidFill>
              <a:effectLst/>
              <a:latin typeface="Arial" charset="0"/>
              <a:ea typeface="+mn-ea"/>
              <a:cs typeface="+mn-cs"/>
            </a:endParaRPr>
          </a:p>
          <a:p>
            <a:pPr marL="285750" indent="-285750" rtl="0">
              <a:buFont typeface="Arial" charset="0"/>
              <a:buChar char="•"/>
            </a:pPr>
            <a:r>
              <a:rPr lang="sv-SE" sz="1200" b="0" i="0" u="none" strike="noStrike" kern="1200" dirty="0">
                <a:solidFill>
                  <a:schemeClr val="tx1"/>
                </a:solidFill>
                <a:effectLst/>
                <a:latin typeface="Arial" charset="0"/>
                <a:ea typeface="+mn-ea"/>
                <a:cs typeface="+mn-cs"/>
              </a:rPr>
              <a:t>Är</a:t>
            </a:r>
            <a:r>
              <a:rPr lang="sv-SE" sz="1200" b="0" i="0" u="none" strike="noStrike" kern="1200" baseline="0" dirty="0">
                <a:solidFill>
                  <a:schemeClr val="tx1"/>
                </a:solidFill>
                <a:effectLst/>
                <a:latin typeface="Arial" charset="0"/>
                <a:ea typeface="+mn-ea"/>
                <a:cs typeface="+mn-cs"/>
              </a:rPr>
              <a:t> frågor kring upphandling något som skulle kunna uppkomma i er verksamhet?</a:t>
            </a:r>
          </a:p>
          <a:p>
            <a:pPr marL="285750" indent="-285750" rtl="0">
              <a:buFont typeface="Arial" charset="0"/>
              <a:buChar char="•"/>
            </a:pPr>
            <a:r>
              <a:rPr lang="sv-SE" sz="1200" b="0" i="0" u="none" strike="noStrike" kern="1200" baseline="0" dirty="0">
                <a:solidFill>
                  <a:schemeClr val="tx1"/>
                </a:solidFill>
                <a:effectLst/>
                <a:latin typeface="Arial" charset="0"/>
                <a:ea typeface="+mn-ea"/>
                <a:cs typeface="+mn-cs"/>
              </a:rPr>
              <a:t>På vilket sätt är mänskliga rättigheter relevanta i det här exemplet?</a:t>
            </a:r>
          </a:p>
          <a:p>
            <a:pPr marL="285750" indent="-285750" rtl="0">
              <a:buFont typeface="Arial" charset="0"/>
              <a:buChar char="•"/>
            </a:pPr>
            <a:r>
              <a:rPr lang="sv-SE" sz="1200" b="0" i="0" u="none" strike="noStrike" kern="1200" baseline="0" dirty="0">
                <a:solidFill>
                  <a:schemeClr val="tx1"/>
                </a:solidFill>
                <a:effectLst/>
                <a:latin typeface="Arial" charset="0"/>
                <a:ea typeface="+mn-ea"/>
                <a:cs typeface="+mn-cs"/>
              </a:rPr>
              <a:t>Hur hade ni hanterat situationen?</a:t>
            </a:r>
          </a:p>
          <a:p>
            <a:pPr marL="171450" indent="-171450" rtl="0">
              <a:buFontTx/>
              <a:buChar char="-"/>
            </a:pPr>
            <a:endParaRPr lang="sv-SE" sz="1200" b="1" dirty="0">
              <a:effectLst/>
            </a:endParaRPr>
          </a:p>
          <a:p>
            <a:pPr rtl="0"/>
            <a:r>
              <a:rPr lang="sv-SE" sz="1200" b="1" i="0" u="none" strike="noStrike" kern="1200" dirty="0">
                <a:solidFill>
                  <a:schemeClr val="tx1"/>
                </a:solidFill>
                <a:effectLst/>
                <a:latin typeface="Arial" charset="0"/>
                <a:ea typeface="+mn-ea"/>
                <a:cs typeface="+mn-cs"/>
              </a:rPr>
              <a:t>Återkoppling:</a:t>
            </a:r>
            <a:r>
              <a:rPr lang="sv-SE" sz="1200" b="1" i="0" u="none" strike="noStrike" kern="1200" baseline="0" dirty="0">
                <a:solidFill>
                  <a:schemeClr val="tx1"/>
                </a:solidFill>
                <a:effectLst/>
                <a:latin typeface="Arial" charset="0"/>
                <a:ea typeface="+mn-ea"/>
                <a:cs typeface="+mn-cs"/>
              </a:rPr>
              <a:t> </a:t>
            </a:r>
            <a:r>
              <a:rPr lang="sv-SE" sz="1200" b="0" i="0" u="none" strike="noStrike" kern="1200" dirty="0">
                <a:solidFill>
                  <a:schemeClr val="tx1"/>
                </a:solidFill>
                <a:effectLst/>
                <a:latin typeface="Arial" charset="0"/>
                <a:ea typeface="+mn-ea"/>
                <a:cs typeface="+mn-cs"/>
              </a:rPr>
              <a:t>Tillgänglighet är en förutsättning för att personer med funktionsnedsättning ska kunna ta del av mänskliga rättigheter. Det finns flera aspekter kring en upphandling som berör mänskliga rättigheter, till exempel arbetares villkor och barnarbete. Genom att redan från början säkerställa att alla kan använda kollektivtrafiken blir det mer kostnadseffektivt och särskilda lösningar, som exempelvis färdtjänst, undviks för de flesta. </a:t>
            </a:r>
            <a:endParaRPr lang="sv-SE" sz="1200" b="0" dirty="0">
              <a:effectLst/>
            </a:endParaRPr>
          </a:p>
          <a:p>
            <a:pPr rtl="0"/>
            <a:br>
              <a:rPr lang="sv-SE" sz="1200" b="0" dirty="0">
                <a:effectLst/>
              </a:rPr>
            </a:br>
            <a:r>
              <a:rPr lang="sv-SE" sz="1200" b="0" i="0" u="none" strike="noStrike" kern="1200" dirty="0">
                <a:solidFill>
                  <a:schemeClr val="tx1"/>
                </a:solidFill>
                <a:effectLst/>
                <a:latin typeface="Arial" charset="0"/>
                <a:ea typeface="+mn-ea"/>
                <a:cs typeface="+mn-cs"/>
              </a:rPr>
              <a:t>Fri rörlighet gäller alla invånare. För att personer med funktionsnedsättning ska kunna ta del av mänskliga rättigheter är tillgänglighet i kollektivtrafik en avgörande förutsättning. Det regleras i lagen (1979:558) om handikappanpassad kollektivtrafik och i ett antal EU-regleringar, till exempel EU:s förordning om rättigheter och skyldigheter för tågresenärer (1371/2207). </a:t>
            </a:r>
            <a:endParaRPr lang="sv-SE" sz="1200" b="0" dirty="0">
              <a:effectLst/>
            </a:endParaRPr>
          </a:p>
          <a:p>
            <a:pPr rtl="0"/>
            <a:br>
              <a:rPr lang="sv-SE" sz="1200" b="0" dirty="0">
                <a:effectLst/>
              </a:rPr>
            </a:br>
            <a:r>
              <a:rPr lang="sv-SE" sz="1200" b="0" i="0" u="none" strike="noStrike" kern="1200" dirty="0">
                <a:solidFill>
                  <a:schemeClr val="tx1"/>
                </a:solidFill>
                <a:effectLst/>
                <a:latin typeface="Arial" charset="0"/>
                <a:ea typeface="+mn-ea"/>
                <a:cs typeface="+mn-cs"/>
              </a:rPr>
              <a:t>Genom att ställa tydliga krav på tillgänglighet redan i upphandlingen är det mer troligt att varan eller tjänsten kommer att vara utformad så att den passar för personer i olika åldrar, kön och med olika funktionsnedsättning. Det gör att varan eller tjänsten från början kan utformas så att den är tillgänglig för många, håller hög kvalitet och är kostnadseffektiv.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effectLst/>
                <a:latin typeface="Arial" charset="0"/>
                <a:ea typeface="+mn-ea"/>
                <a:cs typeface="+mn-cs"/>
              </a:rPr>
              <a:t>______________________</a:t>
            </a:r>
          </a:p>
          <a:p>
            <a:pPr rtl="0"/>
            <a:endParaRPr lang="sv-SE" sz="1200" b="0" i="0" u="none" strike="noStrike" kern="1200" dirty="0">
              <a:solidFill>
                <a:schemeClr val="tx1"/>
              </a:solidFill>
              <a:effectLst/>
              <a:latin typeface="Arial" charset="0"/>
              <a:ea typeface="+mn-ea"/>
              <a:cs typeface="+mn-cs"/>
            </a:endParaRPr>
          </a:p>
          <a:p>
            <a:pPr rtl="0"/>
            <a:endParaRPr lang="sv-SE" sz="1200" b="0" i="0" u="none" strike="noStrike" kern="1200" dirty="0">
              <a:solidFill>
                <a:schemeClr val="tx1"/>
              </a:solidFill>
              <a:effectLst/>
              <a:latin typeface="Arial" charset="0"/>
              <a:ea typeface="+mn-ea"/>
              <a:cs typeface="+mn-cs"/>
            </a:endParaRPr>
          </a:p>
          <a:p>
            <a:pPr rtl="0"/>
            <a:endParaRPr lang="sv-SE" sz="1200" b="0" i="0" u="none" strike="noStrike" kern="1200" dirty="0">
              <a:solidFill>
                <a:schemeClr val="tx1"/>
              </a:solidFill>
              <a:effectLst/>
              <a:latin typeface="Arial" charset="0"/>
              <a:ea typeface="+mn-ea"/>
              <a:cs typeface="+mn-cs"/>
            </a:endParaRPr>
          </a:p>
          <a:p>
            <a:pPr marL="0" lvl="0" indent="0" rtl="0">
              <a:buFont typeface="Arial" charset="0"/>
              <a:buNone/>
            </a:pPr>
            <a:r>
              <a:rPr lang="sv-SE" sz="1200" b="1" i="0" u="none" strike="noStrike" kern="1200" baseline="0" dirty="0">
                <a:solidFill>
                  <a:schemeClr val="tx1"/>
                </a:solidFill>
                <a:effectLst/>
                <a:latin typeface="Arial" charset="0"/>
                <a:ea typeface="+mn-ea"/>
                <a:cs typeface="+mn-cs"/>
              </a:rPr>
              <a:t>Instruktion: </a:t>
            </a:r>
            <a:r>
              <a:rPr lang="sv-SE" sz="1200" b="0" i="0" u="none" strike="noStrike" kern="1200" baseline="0" dirty="0">
                <a:solidFill>
                  <a:schemeClr val="tx1"/>
                </a:solidFill>
                <a:effectLst/>
                <a:latin typeface="Arial" charset="0"/>
                <a:ea typeface="+mn-ea"/>
                <a:cs typeface="+mn-cs"/>
              </a:rPr>
              <a:t>Förbered dig genom att ta reda på hur myndighetens/kommunens resultat i </a:t>
            </a:r>
            <a:r>
              <a:rPr lang="sv-SE" sz="1200" b="0" i="0" u="none" strike="noStrike" kern="1200" baseline="0" dirty="0" err="1">
                <a:solidFill>
                  <a:schemeClr val="tx1"/>
                </a:solidFill>
                <a:effectLst/>
                <a:latin typeface="Arial" charset="0"/>
                <a:ea typeface="+mn-ea"/>
                <a:cs typeface="+mn-cs"/>
              </a:rPr>
              <a:t>MFD:s</a:t>
            </a:r>
            <a:r>
              <a:rPr lang="sv-SE" sz="1200" b="0" i="0" u="none" strike="noStrike" kern="1200" baseline="0" dirty="0">
                <a:solidFill>
                  <a:schemeClr val="tx1"/>
                </a:solidFill>
                <a:effectLst/>
                <a:latin typeface="Arial" charset="0"/>
                <a:ea typeface="+mn-ea"/>
                <a:cs typeface="+mn-cs"/>
              </a:rPr>
              <a:t> uppföljning ser ut. Siffror och statistik är ofta efterfrågade. </a:t>
            </a:r>
          </a:p>
          <a:p>
            <a:pPr marL="0" lvl="0" indent="0" rtl="0">
              <a:buFont typeface="Arial" charset="0"/>
              <a:buNone/>
            </a:pPr>
            <a:endParaRPr lang="sv-SE" sz="1200" b="0" i="0" u="none" strike="noStrike" kern="1200" baseline="0" dirty="0">
              <a:solidFill>
                <a:schemeClr val="tx1"/>
              </a:solidFill>
              <a:effectLst/>
              <a:latin typeface="Arial" charset="0"/>
              <a:ea typeface="+mn-ea"/>
              <a:cs typeface="+mn-cs"/>
            </a:endParaRPr>
          </a:p>
        </p:txBody>
      </p:sp>
      <p:sp>
        <p:nvSpPr>
          <p:cNvPr id="4" name="Platshållare för bildnummer 3"/>
          <p:cNvSpPr>
            <a:spLocks noGrp="1"/>
          </p:cNvSpPr>
          <p:nvPr>
            <p:ph type="sldNum" sz="quarter" idx="10"/>
          </p:nvPr>
        </p:nvSpPr>
        <p:spPr/>
        <p:txBody>
          <a:bodyPr/>
          <a:lstStyle/>
          <a:p>
            <a:fld id="{EB67CA89-ECAC-BE4A-9199-665434DFBAC9}" type="slidenum">
              <a:rPr lang="sv-SE" smtClean="0"/>
              <a:pPr/>
              <a:t>9</a:t>
            </a:fld>
            <a:endParaRPr lang="sv-SE" dirty="0"/>
          </a:p>
        </p:txBody>
      </p:sp>
    </p:spTree>
    <p:extLst>
      <p:ext uri="{BB962C8B-B14F-4D97-AF65-F5344CB8AC3E}">
        <p14:creationId xmlns:p14="http://schemas.microsoft.com/office/powerpoint/2010/main" val="341752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noProof="0"/>
              <a:t>Klicka här för att ändra format</a:t>
            </a:r>
            <a:endParaRPr lang="sv-SE" noProof="0"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om du vill redigera mall för underrubrikformat</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22647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vsnittsrubrik, blå">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405421"/>
          </a:xfrm>
        </p:spPr>
        <p:txBody>
          <a:bodyPr anchor="b"/>
          <a:lstStyle>
            <a:lvl1pPr>
              <a:defRPr sz="6000"/>
            </a:lvl1pPr>
          </a:lstStyle>
          <a:p>
            <a:r>
              <a:rPr lang="sv-SE" noProof="0"/>
              <a:t>Klicka här för att ändra format</a:t>
            </a:r>
            <a:endParaRPr lang="sv-SE" noProof="0" dirty="0"/>
          </a:p>
        </p:txBody>
      </p:sp>
      <p:sp>
        <p:nvSpPr>
          <p:cNvPr id="3" name="Text Placeholder 2"/>
          <p:cNvSpPr>
            <a:spLocks noGrp="1"/>
          </p:cNvSpPr>
          <p:nvPr>
            <p:ph type="body" idx="1"/>
          </p:nvPr>
        </p:nvSpPr>
        <p:spPr>
          <a:xfrm>
            <a:off x="831850" y="3235567"/>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Redigera format för bakgrundstext</a:t>
            </a:r>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9552975" y="4198320"/>
            <a:ext cx="2659680" cy="26596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grö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405421"/>
          </a:xfrm>
        </p:spPr>
        <p:txBody>
          <a:bodyPr anchor="b"/>
          <a:lstStyle>
            <a:lvl1pPr>
              <a:defRPr sz="6000"/>
            </a:lvl1pPr>
          </a:lstStyle>
          <a:p>
            <a:r>
              <a:rPr lang="sv-SE" noProof="0"/>
              <a:t>Klicka här för att ändra format</a:t>
            </a:r>
            <a:endParaRPr lang="sv-SE" noProof="0" dirty="0"/>
          </a:p>
        </p:txBody>
      </p:sp>
      <p:sp>
        <p:nvSpPr>
          <p:cNvPr id="3" name="Text Placeholder 2"/>
          <p:cNvSpPr>
            <a:spLocks noGrp="1"/>
          </p:cNvSpPr>
          <p:nvPr>
            <p:ph type="body" idx="1"/>
          </p:nvPr>
        </p:nvSpPr>
        <p:spPr>
          <a:xfrm>
            <a:off x="831850" y="3235567"/>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Redigera format för bakgrundstext</a:t>
            </a:r>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9435679" y="4735754"/>
            <a:ext cx="2854055" cy="212224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rö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405421"/>
          </a:xfrm>
        </p:spPr>
        <p:txBody>
          <a:bodyPr anchor="b"/>
          <a:lstStyle>
            <a:lvl1pPr>
              <a:defRPr sz="6000"/>
            </a:lvl1pPr>
          </a:lstStyle>
          <a:p>
            <a:r>
              <a:rPr lang="sv-SE" noProof="0"/>
              <a:t>Klicka här för att ändra format</a:t>
            </a:r>
            <a:endParaRPr lang="sv-SE" noProof="0" dirty="0"/>
          </a:p>
        </p:txBody>
      </p:sp>
      <p:sp>
        <p:nvSpPr>
          <p:cNvPr id="3" name="Text Placeholder 2"/>
          <p:cNvSpPr>
            <a:spLocks noGrp="1"/>
          </p:cNvSpPr>
          <p:nvPr>
            <p:ph type="body" idx="1"/>
          </p:nvPr>
        </p:nvSpPr>
        <p:spPr>
          <a:xfrm>
            <a:off x="831850" y="3235567"/>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Redigera format för bakgrundstext</a:t>
            </a:r>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9970306" y="4636306"/>
            <a:ext cx="2221694" cy="222169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noProof="0"/>
              <a:t>Klicka här för att ändra format</a:t>
            </a:r>
            <a:endParaRPr lang="sv-SE" noProof="0"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Redigera format för bakgrundstext</a:t>
            </a:r>
          </a:p>
        </p:txBody>
      </p:sp>
      <p:sp>
        <p:nvSpPr>
          <p:cNvPr id="4" name="Content Placeholder 3"/>
          <p:cNvSpPr>
            <a:spLocks noGrp="1"/>
          </p:cNvSpPr>
          <p:nvPr>
            <p:ph sz="half" idx="2"/>
          </p:nvPr>
        </p:nvSpPr>
        <p:spPr>
          <a:xfrm>
            <a:off x="839788" y="2505076"/>
            <a:ext cx="5157787" cy="3418646"/>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Redigera format för bakgrundstext</a:t>
            </a:r>
          </a:p>
        </p:txBody>
      </p:sp>
      <p:sp>
        <p:nvSpPr>
          <p:cNvPr id="6" name="Content Placeholder 5"/>
          <p:cNvSpPr>
            <a:spLocks noGrp="1"/>
          </p:cNvSpPr>
          <p:nvPr>
            <p:ph sz="quarter" idx="4"/>
          </p:nvPr>
        </p:nvSpPr>
        <p:spPr>
          <a:xfrm>
            <a:off x="6172200" y="2505075"/>
            <a:ext cx="5183188" cy="3418647"/>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7" name="Date Placeholder 6"/>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8" name="Footer Placeholder 7"/>
          <p:cNvSpPr>
            <a:spLocks noGrp="1"/>
          </p:cNvSpPr>
          <p:nvPr>
            <p:ph type="ftr" sz="quarter" idx="11"/>
          </p:nvPr>
        </p:nvSpPr>
        <p:spPr/>
        <p:txBody>
          <a:bodyPr/>
          <a:lstStyle/>
          <a:p>
            <a:endParaRPr lang="sv-SE" noProof="0" dirty="0"/>
          </a:p>
        </p:txBody>
      </p:sp>
      <p:sp>
        <p:nvSpPr>
          <p:cNvPr id="9" name="Slide Number Placeholder 8"/>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764106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endParaRPr lang="sv-SE" noProof="0" dirty="0"/>
          </a:p>
        </p:txBody>
      </p:sp>
      <p:sp>
        <p:nvSpPr>
          <p:cNvPr id="3" name="Date Placeholder 2"/>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4" name="Footer Placeholder 3"/>
          <p:cNvSpPr>
            <a:spLocks noGrp="1"/>
          </p:cNvSpPr>
          <p:nvPr>
            <p:ph type="ftr" sz="quarter" idx="11"/>
          </p:nvPr>
        </p:nvSpPr>
        <p:spPr/>
        <p:txBody>
          <a:bodyPr/>
          <a:lstStyle/>
          <a:p>
            <a:endParaRPr lang="sv-SE" noProof="0" dirty="0"/>
          </a:p>
        </p:txBody>
      </p:sp>
      <p:sp>
        <p:nvSpPr>
          <p:cNvPr id="5" name="Slide Number Placeholder 4"/>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185975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3" name="Footer Placeholder 2"/>
          <p:cNvSpPr>
            <a:spLocks noGrp="1"/>
          </p:cNvSpPr>
          <p:nvPr>
            <p:ph type="ftr" sz="quarter" idx="11"/>
          </p:nvPr>
        </p:nvSpPr>
        <p:spPr/>
        <p:txBody>
          <a:bodyPr/>
          <a:lstStyle/>
          <a:p>
            <a:endParaRPr lang="sv-SE" noProof="0" dirty="0"/>
          </a:p>
        </p:txBody>
      </p:sp>
      <p:sp>
        <p:nvSpPr>
          <p:cNvPr id="4" name="Slide Number Placeholder 3"/>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89688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noProof="0"/>
              <a:t>Klicka här för att ändra format</a:t>
            </a:r>
            <a:endParaRPr lang="sv-SE" noProof="0"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Redigera format för bakgrundstext</a:t>
            </a:r>
          </a:p>
        </p:txBody>
      </p:sp>
      <p:sp>
        <p:nvSpPr>
          <p:cNvPr id="5" name="Date Placeholder 4"/>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6" name="Footer Placeholder 5"/>
          <p:cNvSpPr>
            <a:spLocks noGrp="1"/>
          </p:cNvSpPr>
          <p:nvPr>
            <p:ph type="ftr" sz="quarter" idx="11"/>
          </p:nvPr>
        </p:nvSpPr>
        <p:spPr/>
        <p:txBody>
          <a:bodyPr/>
          <a:lstStyle/>
          <a:p>
            <a:endParaRPr lang="sv-SE" noProof="0" dirty="0"/>
          </a:p>
        </p:txBody>
      </p:sp>
      <p:sp>
        <p:nvSpPr>
          <p:cNvPr id="7" name="Slide Number Placeholder 6"/>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58989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noProof="0"/>
              <a:t>Klicka här för att ändra format</a:t>
            </a:r>
            <a:endParaRPr lang="sv-SE" noProof="0"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a:t>Klicka på ikonen för att lägga till en bild</a:t>
            </a:r>
            <a:endParaRPr lang="sv-SE" noProof="0"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noProof="0"/>
              <a:t>Redigera format för bakgrundstext</a:t>
            </a:r>
          </a:p>
        </p:txBody>
      </p:sp>
      <p:sp>
        <p:nvSpPr>
          <p:cNvPr id="5" name="Date Placeholder 4"/>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6" name="Footer Placeholder 5"/>
          <p:cNvSpPr>
            <a:spLocks noGrp="1"/>
          </p:cNvSpPr>
          <p:nvPr>
            <p:ph type="ftr" sz="quarter" idx="11"/>
          </p:nvPr>
        </p:nvSpPr>
        <p:spPr/>
        <p:txBody>
          <a:bodyPr/>
          <a:lstStyle/>
          <a:p>
            <a:endParaRPr lang="sv-SE" noProof="0" dirty="0"/>
          </a:p>
        </p:txBody>
      </p:sp>
      <p:sp>
        <p:nvSpPr>
          <p:cNvPr id="7" name="Slide Number Placeholder 6"/>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90849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endParaRPr lang="sv-SE" noProof="0" dirty="0"/>
          </a:p>
        </p:txBody>
      </p:sp>
      <p:sp>
        <p:nvSpPr>
          <p:cNvPr id="3" name="Vertical Text Placeholder 2"/>
          <p:cNvSpPr>
            <a:spLocks noGrp="1"/>
          </p:cNvSpPr>
          <p:nvPr>
            <p:ph type="body" orient="vert" idx="1"/>
          </p:nvPr>
        </p:nvSpPr>
        <p:spPr>
          <a:xfrm>
            <a:off x="838200" y="1825625"/>
            <a:ext cx="10334140" cy="3986215"/>
          </a:xfrm>
        </p:spPr>
        <p:txBody>
          <a:bodyPr vert="eaVert"/>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420125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noProof="0"/>
              <a:t>Klicka här för att ändra format</a:t>
            </a:r>
            <a:endParaRPr lang="sv-SE" noProof="0"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9158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Rubrikbild med logotyp, stor">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00130"/>
            <a:ext cx="9144000" cy="1010629"/>
          </a:xfrm>
        </p:spPr>
        <p:txBody>
          <a:bodyPr anchor="b"/>
          <a:lstStyle>
            <a:lvl1pPr algn="ctr">
              <a:defRPr sz="6000">
                <a:latin typeface="+mj-lt"/>
              </a:defRPr>
            </a:lvl1pPr>
          </a:lstStyle>
          <a:p>
            <a:r>
              <a:rPr lang="sv-SE" noProof="0"/>
              <a:t>Klicka här för att ändra format</a:t>
            </a:r>
            <a:endParaRPr lang="sv-SE" noProof="0" dirty="0"/>
          </a:p>
        </p:txBody>
      </p:sp>
      <p:sp>
        <p:nvSpPr>
          <p:cNvPr id="3" name="Subtitle 2"/>
          <p:cNvSpPr>
            <a:spLocks noGrp="1"/>
          </p:cNvSpPr>
          <p:nvPr>
            <p:ph type="subTitle" idx="1"/>
          </p:nvPr>
        </p:nvSpPr>
        <p:spPr>
          <a:xfrm>
            <a:off x="1524000" y="3302835"/>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om du vill redigera mall för underrubrikformat</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3388360" y="4958597"/>
            <a:ext cx="5415280" cy="8128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med logotyp, liten">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noProof="0"/>
              <a:t>Klicka här för att ändra format</a:t>
            </a:r>
            <a:endParaRPr lang="sv-SE" noProof="0"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om du vill redigera mall för underrubrikformat</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endParaRPr lang="sv-SE" noProof="0" dirty="0"/>
          </a:p>
        </p:txBody>
      </p:sp>
      <p:sp>
        <p:nvSpPr>
          <p:cNvPr id="3" name="Content Placeholder 2"/>
          <p:cNvSpPr>
            <a:spLocks noGrp="1"/>
          </p:cNvSpPr>
          <p:nvPr>
            <p:ph idx="1"/>
          </p:nvPr>
        </p:nvSpPr>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88911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blå">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34140" cy="1325563"/>
          </a:xfrm>
        </p:spPr>
        <p:txBody>
          <a:bodyPr/>
          <a:lstStyle/>
          <a:p>
            <a:r>
              <a:rPr lang="sv-SE" noProof="0"/>
              <a:t>Klicka här för att ändra format</a:t>
            </a:r>
            <a:endParaRPr lang="sv-SE" noProof="0" dirty="0"/>
          </a:p>
        </p:txBody>
      </p:sp>
      <p:sp>
        <p:nvSpPr>
          <p:cNvPr id="3" name="Content Placeholder 2"/>
          <p:cNvSpPr>
            <a:spLocks noGrp="1"/>
          </p:cNvSpPr>
          <p:nvPr>
            <p:ph idx="1"/>
          </p:nvPr>
        </p:nvSpPr>
        <p:spPr>
          <a:xfrm>
            <a:off x="838200" y="1825625"/>
            <a:ext cx="8991600" cy="3986215"/>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flipV="1">
            <a:off x="10079909" y="4755794"/>
            <a:ext cx="2112091" cy="21120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grö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34140" cy="1325563"/>
          </a:xfrm>
        </p:spPr>
        <p:txBody>
          <a:bodyPr/>
          <a:lstStyle/>
          <a:p>
            <a:r>
              <a:rPr lang="sv-SE" noProof="0"/>
              <a:t>Klicka här för att ändra format</a:t>
            </a:r>
            <a:endParaRPr lang="sv-SE" noProof="0" dirty="0"/>
          </a:p>
        </p:txBody>
      </p:sp>
      <p:sp>
        <p:nvSpPr>
          <p:cNvPr id="3" name="Content Placeholder 2"/>
          <p:cNvSpPr>
            <a:spLocks noGrp="1"/>
          </p:cNvSpPr>
          <p:nvPr>
            <p:ph idx="1"/>
          </p:nvPr>
        </p:nvSpPr>
        <p:spPr>
          <a:xfrm>
            <a:off x="838200" y="1825625"/>
            <a:ext cx="8991600" cy="3986215"/>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3789" y="5173146"/>
            <a:ext cx="2288211" cy="168485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rö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34140" cy="1325563"/>
          </a:xfrm>
        </p:spPr>
        <p:txBody>
          <a:bodyPr/>
          <a:lstStyle/>
          <a:p>
            <a:r>
              <a:rPr lang="sv-SE" noProof="0"/>
              <a:t>Klicka här för att ändra format</a:t>
            </a:r>
            <a:endParaRPr lang="sv-SE" noProof="0" dirty="0"/>
          </a:p>
        </p:txBody>
      </p:sp>
      <p:sp>
        <p:nvSpPr>
          <p:cNvPr id="3" name="Content Placeholder 2"/>
          <p:cNvSpPr>
            <a:spLocks noGrp="1"/>
          </p:cNvSpPr>
          <p:nvPr>
            <p:ph idx="1"/>
          </p:nvPr>
        </p:nvSpPr>
        <p:spPr>
          <a:xfrm>
            <a:off x="838200" y="1825625"/>
            <a:ext cx="8991600" cy="3986215"/>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7150" y="5173150"/>
            <a:ext cx="1684850" cy="16848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sv-SE" noProof="0"/>
              <a:t>Klicka här för att ändra format</a:t>
            </a:r>
            <a:endParaRPr lang="sv-SE" noProof="0" dirty="0"/>
          </a:p>
        </p:txBody>
      </p:sp>
      <p:sp>
        <p:nvSpPr>
          <p:cNvPr id="3" name="Content Placeholder 2"/>
          <p:cNvSpPr>
            <a:spLocks noGrp="1"/>
          </p:cNvSpPr>
          <p:nvPr>
            <p:ph sz="half" idx="1"/>
          </p:nvPr>
        </p:nvSpPr>
        <p:spPr>
          <a:xfrm>
            <a:off x="838200" y="1825625"/>
            <a:ext cx="5181600" cy="4117975"/>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Content Placeholder 3"/>
          <p:cNvSpPr>
            <a:spLocks noGrp="1"/>
          </p:cNvSpPr>
          <p:nvPr>
            <p:ph sz="half" idx="2"/>
          </p:nvPr>
        </p:nvSpPr>
        <p:spPr>
          <a:xfrm>
            <a:off x="6172200" y="1825625"/>
            <a:ext cx="5181600" cy="4117975"/>
          </a:xfrm>
        </p:spPr>
        <p:txBody>
          <a:bodyPr/>
          <a:lstStyle/>
          <a:p>
            <a:pPr lvl="0"/>
            <a:r>
              <a:rPr lang="sv-SE" noProof="0"/>
              <a:t>Redigera format för bakgrundstext</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5" name="Date Placeholder 4"/>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6" name="Footer Placeholder 5"/>
          <p:cNvSpPr>
            <a:spLocks noGrp="1"/>
          </p:cNvSpPr>
          <p:nvPr>
            <p:ph type="ftr" sz="quarter" idx="11"/>
          </p:nvPr>
        </p:nvSpPr>
        <p:spPr/>
        <p:txBody>
          <a:bodyPr/>
          <a:lstStyle/>
          <a:p>
            <a:endParaRPr lang="sv-SE" noProof="0" dirty="0"/>
          </a:p>
        </p:txBody>
      </p:sp>
      <p:sp>
        <p:nvSpPr>
          <p:cNvPr id="7" name="Slide Number Placeholder 6"/>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213953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405421"/>
          </a:xfrm>
        </p:spPr>
        <p:txBody>
          <a:bodyPr anchor="b"/>
          <a:lstStyle>
            <a:lvl1pPr>
              <a:defRPr sz="6000"/>
            </a:lvl1pPr>
          </a:lstStyle>
          <a:p>
            <a:r>
              <a:rPr lang="sv-SE" noProof="0"/>
              <a:t>Klicka här för att ändra format</a:t>
            </a:r>
            <a:endParaRPr lang="sv-SE" noProof="0" dirty="0"/>
          </a:p>
        </p:txBody>
      </p:sp>
      <p:sp>
        <p:nvSpPr>
          <p:cNvPr id="3" name="Text Placeholder 2"/>
          <p:cNvSpPr>
            <a:spLocks noGrp="1"/>
          </p:cNvSpPr>
          <p:nvPr>
            <p:ph type="body" idx="1"/>
          </p:nvPr>
        </p:nvSpPr>
        <p:spPr>
          <a:xfrm>
            <a:off x="831850" y="3235567"/>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noProof="0"/>
              <a:t>Redigera format för bakgrundstext</a:t>
            </a:r>
          </a:p>
        </p:txBody>
      </p:sp>
      <p:sp>
        <p:nvSpPr>
          <p:cNvPr id="4" name="Date Placeholder 3"/>
          <p:cNvSpPr>
            <a:spLocks noGrp="1"/>
          </p:cNvSpPr>
          <p:nvPr>
            <p:ph type="dt" sz="half" idx="10"/>
          </p:nvPr>
        </p:nvSpPr>
        <p:spPr/>
        <p:txBody>
          <a:bodyPr/>
          <a:lstStyle/>
          <a:p>
            <a:fld id="{5DE60BDE-8FF3-6D44-B189-201E065995A2}" type="datetimeFigureOut">
              <a:rPr lang="sv-SE" noProof="0" smtClean="0"/>
              <a:t>2019-03-15</a:t>
            </a:fld>
            <a:endParaRPr lang="sv-SE" noProof="0" dirty="0"/>
          </a:p>
        </p:txBody>
      </p:sp>
      <p:sp>
        <p:nvSpPr>
          <p:cNvPr id="5" name="Footer Placeholder 4"/>
          <p:cNvSpPr>
            <a:spLocks noGrp="1"/>
          </p:cNvSpPr>
          <p:nvPr>
            <p:ph type="ftr" sz="quarter" idx="11"/>
          </p:nvPr>
        </p:nvSpPr>
        <p:spPr/>
        <p:txBody>
          <a:bodyPr/>
          <a:lstStyle/>
          <a:p>
            <a:endParaRPr lang="sv-SE" noProof="0" dirty="0"/>
          </a:p>
        </p:txBody>
      </p:sp>
      <p:sp>
        <p:nvSpPr>
          <p:cNvPr id="6" name="Slide Number Placeholder 5"/>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194432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334140" cy="1325563"/>
          </a:xfrm>
          <a:prstGeom prst="rect">
            <a:avLst/>
          </a:prstGeom>
        </p:spPr>
        <p:txBody>
          <a:bodyPr vert="horz" lIns="91440" tIns="45720" rIns="91440" bIns="45720" rtlCol="0" anchor="ctr">
            <a:normAutofit/>
          </a:bodyPr>
          <a:lstStyle/>
          <a:p>
            <a:r>
              <a:rPr lang="sv-SE" noProof="0" dirty="0"/>
              <a:t>Klicka här för att ändra format</a:t>
            </a:r>
          </a:p>
        </p:txBody>
      </p:sp>
      <p:sp>
        <p:nvSpPr>
          <p:cNvPr id="3" name="Text Placeholder 2"/>
          <p:cNvSpPr>
            <a:spLocks noGrp="1"/>
          </p:cNvSpPr>
          <p:nvPr>
            <p:ph type="body" idx="1"/>
          </p:nvPr>
        </p:nvSpPr>
        <p:spPr>
          <a:xfrm>
            <a:off x="838200" y="1825625"/>
            <a:ext cx="9000000" cy="3986215"/>
          </a:xfrm>
          <a:prstGeom prst="rect">
            <a:avLst/>
          </a:prstGeom>
        </p:spPr>
        <p:txBody>
          <a:bodyPr vert="horz" lIns="91440" tIns="45720" rIns="91440" bIns="45720" rtlCol="0">
            <a:norm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4" name="Date Placeholder 3"/>
          <p:cNvSpPr>
            <a:spLocks noGrp="1"/>
          </p:cNvSpPr>
          <p:nvPr>
            <p:ph type="dt" sz="half" idx="2"/>
          </p:nvPr>
        </p:nvSpPr>
        <p:spPr>
          <a:xfrm>
            <a:off x="9829800" y="6322404"/>
            <a:ext cx="1231900" cy="360971"/>
          </a:xfrm>
          <a:prstGeom prst="rect">
            <a:avLst/>
          </a:prstGeom>
        </p:spPr>
        <p:txBody>
          <a:bodyPr vert="horz" lIns="91440" tIns="45720" rIns="91440" bIns="45720" rtlCol="0" anchor="ctr"/>
          <a:lstStyle>
            <a:lvl1pPr algn="r">
              <a:defRPr sz="1050">
                <a:solidFill>
                  <a:schemeClr val="tx1"/>
                </a:solidFill>
                <a:latin typeface="+mn-lt"/>
                <a:ea typeface="Arial" charset="0"/>
                <a:cs typeface="Arial" charset="0"/>
              </a:defRPr>
            </a:lvl1pPr>
          </a:lstStyle>
          <a:p>
            <a:fld id="{5DE60BDE-8FF3-6D44-B189-201E065995A2}" type="datetimeFigureOut">
              <a:rPr lang="sv-SE" noProof="0" smtClean="0"/>
              <a:pPr/>
              <a:t>2019-03-15</a:t>
            </a:fld>
            <a:endParaRPr lang="sv-SE" noProof="0" dirty="0"/>
          </a:p>
        </p:txBody>
      </p:sp>
      <p:sp>
        <p:nvSpPr>
          <p:cNvPr id="5" name="Footer Placeholder 4"/>
          <p:cNvSpPr>
            <a:spLocks noGrp="1"/>
          </p:cNvSpPr>
          <p:nvPr>
            <p:ph type="ftr" sz="quarter" idx="3"/>
          </p:nvPr>
        </p:nvSpPr>
        <p:spPr>
          <a:xfrm>
            <a:off x="3568700" y="6318250"/>
            <a:ext cx="6150460" cy="365125"/>
          </a:xfrm>
          <a:prstGeom prst="rect">
            <a:avLst/>
          </a:prstGeom>
        </p:spPr>
        <p:txBody>
          <a:bodyPr vert="horz" lIns="91440" tIns="45720" rIns="91440" bIns="45720" rtlCol="0" anchor="ctr"/>
          <a:lstStyle>
            <a:lvl1pPr algn="r">
              <a:defRPr sz="1050">
                <a:solidFill>
                  <a:schemeClr val="tx1"/>
                </a:solidFill>
                <a:latin typeface="+mn-lt"/>
                <a:ea typeface="Arial" charset="0"/>
                <a:cs typeface="Arial" charset="0"/>
              </a:defRPr>
            </a:lvl1pPr>
          </a:lstStyle>
          <a:p>
            <a:endParaRPr lang="sv-SE" noProof="0" dirty="0"/>
          </a:p>
        </p:txBody>
      </p:sp>
      <p:sp>
        <p:nvSpPr>
          <p:cNvPr id="6" name="Slide Number Placeholder 5"/>
          <p:cNvSpPr>
            <a:spLocks noGrp="1"/>
          </p:cNvSpPr>
          <p:nvPr>
            <p:ph type="sldNum" sz="quarter" idx="4"/>
          </p:nvPr>
        </p:nvSpPr>
        <p:spPr>
          <a:xfrm>
            <a:off x="11172340" y="6318250"/>
            <a:ext cx="752959" cy="365125"/>
          </a:xfrm>
          <a:prstGeom prst="rect">
            <a:avLst/>
          </a:prstGeom>
        </p:spPr>
        <p:txBody>
          <a:bodyPr vert="horz" lIns="91440" tIns="45720" rIns="91440" bIns="45720" rtlCol="0" anchor="ctr"/>
          <a:lstStyle>
            <a:lvl1pPr algn="r">
              <a:defRPr sz="1050">
                <a:solidFill>
                  <a:schemeClr val="tx1"/>
                </a:solidFill>
                <a:latin typeface="+mn-lt"/>
                <a:ea typeface="Arial" charset="0"/>
                <a:cs typeface="Arial" charset="0"/>
              </a:defRPr>
            </a:lvl1pPr>
          </a:lstStyle>
          <a:p>
            <a:fld id="{BED7E05E-D267-A445-827F-FAB5C2A5EE61}" type="slidenum">
              <a:rPr lang="sv-SE" noProof="0" smtClean="0"/>
              <a:pPr/>
              <a:t>‹#›</a:t>
            </a:fld>
            <a:endParaRPr lang="sv-SE" noProof="0" dirty="0"/>
          </a:p>
        </p:txBody>
      </p:sp>
      <p:pic>
        <p:nvPicPr>
          <p:cNvPr id="9" name="Picture 8" title="MFD logotyp"/>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0800000" flipH="1" flipV="1">
            <a:off x="324002" y="6188955"/>
            <a:ext cx="2609781" cy="391712"/>
          </a:xfrm>
          <a:prstGeom prst="rect">
            <a:avLst/>
          </a:prstGeom>
        </p:spPr>
      </p:pic>
    </p:spTree>
    <p:extLst>
      <p:ext uri="{BB962C8B-B14F-4D97-AF65-F5344CB8AC3E}">
        <p14:creationId xmlns:p14="http://schemas.microsoft.com/office/powerpoint/2010/main" val="669221059"/>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50" r:id="rId4"/>
    <p:sldLayoutId id="2147483661" r:id="rId5"/>
    <p:sldLayoutId id="2147483667" r:id="rId6"/>
    <p:sldLayoutId id="2147483668" r:id="rId7"/>
    <p:sldLayoutId id="2147483652" r:id="rId8"/>
    <p:sldLayoutId id="2147483651" r:id="rId9"/>
    <p:sldLayoutId id="2147483662" r:id="rId10"/>
    <p:sldLayoutId id="2147483663" r:id="rId11"/>
    <p:sldLayoutId id="2147483664" r:id="rId12"/>
    <p:sldLayoutId id="2147483653" r:id="rId13"/>
    <p:sldLayoutId id="2147483654" r:id="rId14"/>
    <p:sldLayoutId id="2147483655" r:id="rId15"/>
    <p:sldLayoutId id="2147483656"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Arial" charset="0"/>
          <a:cs typeface="Arial" charset="0"/>
        </a:defRPr>
      </a:lvl1pPr>
    </p:titleStyle>
    <p:bodyStyle>
      <a:lvl1pPr marL="228600" indent="-228600" algn="l" defTabSz="914400" rtl="0" eaLnBrk="1" latinLnBrk="0" hangingPunct="1">
        <a:lnSpc>
          <a:spcPct val="110000"/>
        </a:lnSpc>
        <a:spcBef>
          <a:spcPts val="1000"/>
        </a:spcBef>
        <a:buFont typeface="Arial"/>
        <a:buChar char="•"/>
        <a:defRPr sz="2800" kern="1200">
          <a:solidFill>
            <a:schemeClr val="tx1"/>
          </a:solidFill>
          <a:latin typeface="+mn-lt"/>
          <a:ea typeface="Arial" charset="0"/>
          <a:cs typeface="Arial" charset="0"/>
        </a:defRPr>
      </a:lvl1pPr>
      <a:lvl2pPr marL="685800" indent="-228600" algn="l" defTabSz="914400" rtl="0" eaLnBrk="1" latinLnBrk="0" hangingPunct="1">
        <a:lnSpc>
          <a:spcPct val="110000"/>
        </a:lnSpc>
        <a:spcBef>
          <a:spcPts val="500"/>
        </a:spcBef>
        <a:buFont typeface="Arial"/>
        <a:buChar char="•"/>
        <a:defRPr sz="2400" kern="1200">
          <a:solidFill>
            <a:schemeClr val="tx1"/>
          </a:solidFill>
          <a:latin typeface="+mn-lt"/>
          <a:ea typeface="Arial" charset="0"/>
          <a:cs typeface="Arial" charset="0"/>
        </a:defRPr>
      </a:lvl2pPr>
      <a:lvl3pPr marL="1143000" indent="-228600" algn="l" defTabSz="914400" rtl="0" eaLnBrk="1" latinLnBrk="0" hangingPunct="1">
        <a:lnSpc>
          <a:spcPct val="110000"/>
        </a:lnSpc>
        <a:spcBef>
          <a:spcPts val="500"/>
        </a:spcBef>
        <a:buFont typeface="Arial"/>
        <a:buChar char="•"/>
        <a:defRPr sz="2000" kern="1200">
          <a:solidFill>
            <a:schemeClr val="tx1"/>
          </a:solidFill>
          <a:latin typeface="+mn-lt"/>
          <a:ea typeface="Arial" charset="0"/>
          <a:cs typeface="Arial" charset="0"/>
        </a:defRPr>
      </a:lvl3pPr>
      <a:lvl4pPr marL="1600200" indent="-228600" algn="l" defTabSz="914400" rtl="0" eaLnBrk="1" latinLnBrk="0" hangingPunct="1">
        <a:lnSpc>
          <a:spcPct val="110000"/>
        </a:lnSpc>
        <a:spcBef>
          <a:spcPts val="500"/>
        </a:spcBef>
        <a:buFont typeface="Arial"/>
        <a:buChar char="•"/>
        <a:defRPr sz="1800" kern="1200">
          <a:solidFill>
            <a:schemeClr val="tx1"/>
          </a:solidFill>
          <a:latin typeface="+mn-lt"/>
          <a:ea typeface="Arial" charset="0"/>
          <a:cs typeface="Arial" charset="0"/>
        </a:defRPr>
      </a:lvl4pPr>
      <a:lvl5pPr marL="2057400" indent="-228600" algn="l" defTabSz="914400" rtl="0" eaLnBrk="1" latinLnBrk="0" hangingPunct="1">
        <a:lnSpc>
          <a:spcPct val="110000"/>
        </a:lnSpc>
        <a:spcBef>
          <a:spcPts val="500"/>
        </a:spcBef>
        <a:buFont typeface="Arial"/>
        <a:buChar char="•"/>
        <a:defRPr sz="1800" kern="1200">
          <a:solidFill>
            <a:schemeClr val="tx1"/>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sv-SE" dirty="0"/>
              <a:t>FN:s konvention om rättigheter för personer med funktionsnedsättning</a:t>
            </a:r>
          </a:p>
        </p:txBody>
      </p:sp>
      <p:sp>
        <p:nvSpPr>
          <p:cNvPr id="7" name="Subtitle 6"/>
          <p:cNvSpPr>
            <a:spLocks noGrp="1"/>
          </p:cNvSpPr>
          <p:nvPr>
            <p:ph type="subTitle" idx="1"/>
          </p:nvPr>
        </p:nvSpPr>
        <p:spPr/>
        <p:txBody>
          <a:bodyPr/>
          <a:lstStyle/>
          <a:p>
            <a:r>
              <a:rPr lang="sv-SE" dirty="0"/>
              <a:t>Mille Salomaa Lindström</a:t>
            </a:r>
          </a:p>
        </p:txBody>
      </p:sp>
    </p:spTree>
    <p:extLst>
      <p:ext uri="{BB962C8B-B14F-4D97-AF65-F5344CB8AC3E}">
        <p14:creationId xmlns:p14="http://schemas.microsoft.com/office/powerpoint/2010/main" val="186670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485120" cy="1325563"/>
          </a:xfrm>
        </p:spPr>
        <p:txBody>
          <a:bodyPr>
            <a:normAutofit fontScale="90000"/>
          </a:bodyPr>
          <a:lstStyle/>
          <a:p>
            <a:r>
              <a:rPr lang="sv-SE" b="1" dirty="0"/>
              <a:t>Att förverkliga FN:s konvention om rättigheter för personer med funktionsnedsättning</a:t>
            </a:r>
          </a:p>
        </p:txBody>
      </p:sp>
      <p:sp>
        <p:nvSpPr>
          <p:cNvPr id="3" name="Platshållare för innehåll 2"/>
          <p:cNvSpPr>
            <a:spLocks noGrp="1"/>
          </p:cNvSpPr>
          <p:nvPr>
            <p:ph idx="1"/>
          </p:nvPr>
        </p:nvSpPr>
        <p:spPr>
          <a:xfrm>
            <a:off x="838200" y="2497748"/>
            <a:ext cx="8991600" cy="3986215"/>
          </a:xfrm>
        </p:spPr>
        <p:txBody>
          <a:bodyPr>
            <a:normAutofit/>
          </a:bodyPr>
          <a:lstStyle/>
          <a:p>
            <a:pPr>
              <a:lnSpc>
                <a:spcPct val="100000"/>
              </a:lnSpc>
              <a:spcBef>
                <a:spcPts val="500"/>
              </a:spcBef>
            </a:pPr>
            <a:r>
              <a:rPr lang="sv-SE" sz="3000" dirty="0"/>
              <a:t>Förstå vilka hindren för människor kan vara </a:t>
            </a:r>
            <a:br>
              <a:rPr lang="sv-SE" sz="3000" dirty="0"/>
            </a:br>
            <a:r>
              <a:rPr lang="sv-SE" sz="3000" dirty="0"/>
              <a:t>och agera utifrån mångfald som norm.</a:t>
            </a:r>
          </a:p>
          <a:p>
            <a:pPr>
              <a:lnSpc>
                <a:spcPct val="100000"/>
              </a:lnSpc>
              <a:spcBef>
                <a:spcPts val="500"/>
              </a:spcBef>
            </a:pPr>
            <a:r>
              <a:rPr lang="sv-SE" sz="3000" dirty="0"/>
              <a:t>Låt rättighetsperspektivet finnas med i helheten.</a:t>
            </a:r>
          </a:p>
          <a:p>
            <a:pPr>
              <a:lnSpc>
                <a:spcPct val="100000"/>
              </a:lnSpc>
              <a:spcBef>
                <a:spcPts val="500"/>
              </a:spcBef>
            </a:pPr>
            <a:r>
              <a:rPr lang="sv-SE" sz="3000" dirty="0"/>
              <a:t>Involvera funktionshindersorganisationer.</a:t>
            </a:r>
          </a:p>
        </p:txBody>
      </p:sp>
    </p:spTree>
    <p:extLst>
      <p:ext uri="{BB962C8B-B14F-4D97-AF65-F5344CB8AC3E}">
        <p14:creationId xmlns:p14="http://schemas.microsoft.com/office/powerpoint/2010/main" val="252497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sv-SE" dirty="0"/>
              <a:t>Funktionshinderspolitiken</a:t>
            </a:r>
          </a:p>
        </p:txBody>
      </p:sp>
      <p:sp>
        <p:nvSpPr>
          <p:cNvPr id="7" name="Subtitle 6"/>
          <p:cNvSpPr>
            <a:spLocks noGrp="1"/>
          </p:cNvSpPr>
          <p:nvPr>
            <p:ph type="subTitle" idx="1"/>
          </p:nvPr>
        </p:nvSpPr>
        <p:spPr/>
        <p:txBody>
          <a:bodyPr/>
          <a:lstStyle/>
          <a:p>
            <a:r>
              <a:rPr lang="sv-SE" dirty="0"/>
              <a:t>Mille Salomaa Lindström</a:t>
            </a:r>
          </a:p>
        </p:txBody>
      </p:sp>
    </p:spTree>
    <p:extLst>
      <p:ext uri="{BB962C8B-B14F-4D97-AF65-F5344CB8AC3E}">
        <p14:creationId xmlns:p14="http://schemas.microsoft.com/office/powerpoint/2010/main" val="59446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funktionshinderspolitik?</a:t>
            </a:r>
            <a:br>
              <a:rPr lang="sv-SE" dirty="0"/>
            </a:br>
            <a:endParaRPr lang="sv-SE" dirty="0"/>
          </a:p>
        </p:txBody>
      </p:sp>
      <p:pic>
        <p:nvPicPr>
          <p:cNvPr id="7" name="Bildobjekt 6"/>
          <p:cNvPicPr>
            <a:picLocks noChangeAspect="1"/>
          </p:cNvPicPr>
          <p:nvPr/>
        </p:nvPicPr>
        <p:blipFill>
          <a:blip r:embed="rId3"/>
          <a:stretch>
            <a:fillRect/>
          </a:stretch>
        </p:blipFill>
        <p:spPr>
          <a:xfrm>
            <a:off x="2798969" y="1708512"/>
            <a:ext cx="6596444" cy="4029805"/>
          </a:xfrm>
          <a:prstGeom prst="rect">
            <a:avLst/>
          </a:prstGeom>
        </p:spPr>
      </p:pic>
    </p:spTree>
    <p:extLst>
      <p:ext uri="{BB962C8B-B14F-4D97-AF65-F5344CB8AC3E}">
        <p14:creationId xmlns:p14="http://schemas.microsoft.com/office/powerpoint/2010/main" val="42083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700" b="1" dirty="0"/>
              <a:t>Andel (procent) personer 16–29 år som varken arbetar eller studerar, 2016/17</a:t>
            </a:r>
            <a:r>
              <a:rPr lang="sv-SE" sz="2400" b="1" dirty="0"/>
              <a:t>		</a:t>
            </a:r>
            <a:r>
              <a:rPr lang="sv-SE" sz="2700" dirty="0"/>
              <a:t>Källa: SCB:s undersökning av levnadsförhållanden</a:t>
            </a:r>
          </a:p>
        </p:txBody>
      </p:sp>
      <p:graphicFrame>
        <p:nvGraphicFramePr>
          <p:cNvPr id="5" name="Platshållare för innehåll 4" descr="Stapeldiagram som visar att en högre andel personer med funktionsnedsättning än personer i den övriga befolkningen varken arbetar eller studerar." title="Diagram 3"/>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12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800" b="1" dirty="0"/>
              <a:t>Andel (procent) kvinnor och män över 25 år som saknar mindre kontantmarginal, 2016-17	</a:t>
            </a:r>
            <a:br>
              <a:rPr lang="sv-SE" sz="2800" b="1" dirty="0"/>
            </a:br>
            <a:r>
              <a:rPr lang="sv-SE" sz="2800" b="1" dirty="0"/>
              <a:t>			</a:t>
            </a:r>
            <a:r>
              <a:rPr lang="sv-SE" sz="2800" dirty="0"/>
              <a:t>Källa: SCB:s undersökning av levnadsförhållanden</a:t>
            </a:r>
          </a:p>
        </p:txBody>
      </p:sp>
      <p:graphicFrame>
        <p:nvGraphicFramePr>
          <p:cNvPr id="5" name="Platshållare för innehåll 4" descr="Stapeldiagram som visar andelar kvinnor och män med och utan funktionsnedsättning över 25 som saknar mindre kontantmarginal. Personer med funktionsnedsättning är överrepresenterade bland både kvinnor och män. " title="Diagram 9"/>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492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100" b="1" dirty="0"/>
              <a:t>Andel (procent) över 16 år som skattar sin hälsa som bra eller mycket bra, 2016/17.</a:t>
            </a:r>
            <a:r>
              <a:rPr lang="sv-SE" b="1" dirty="0"/>
              <a:t> </a:t>
            </a:r>
            <a:r>
              <a:rPr lang="sv-SE" sz="3100" dirty="0"/>
              <a:t>Källa: SCB:s undersökning av levnadsförhållanden</a:t>
            </a:r>
          </a:p>
        </p:txBody>
      </p:sp>
      <p:graphicFrame>
        <p:nvGraphicFramePr>
          <p:cNvPr id="4" name="Platshållare för innehåll 3" descr="Stapeldiagram som visar andelar kvinnor och män med och utan funktionsnedsättning som skattar sin hälsa som god. Personer med funktionsnedsättning är underrepresenterade oavsett kön. Det finns ingen könsskillnad i övriga befolkningen. " title="Diagram 11"/>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365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b="1" dirty="0" err="1"/>
              <a:t>Nationellt</a:t>
            </a:r>
            <a:r>
              <a:rPr lang="en-GB" b="1" dirty="0"/>
              <a:t> </a:t>
            </a:r>
            <a:r>
              <a:rPr lang="en-GB" b="1" dirty="0" err="1"/>
              <a:t>mål</a:t>
            </a:r>
            <a:r>
              <a:rPr lang="en-GB" b="1" dirty="0"/>
              <a:t> </a:t>
            </a:r>
            <a:r>
              <a:rPr lang="en-GB" b="1" dirty="0" err="1"/>
              <a:t>för</a:t>
            </a:r>
            <a:r>
              <a:rPr lang="en-GB" b="1" dirty="0"/>
              <a:t> </a:t>
            </a:r>
            <a:r>
              <a:rPr lang="en-GB" b="1" dirty="0" err="1"/>
              <a:t>funktionshinderspolitiken</a:t>
            </a:r>
            <a:br>
              <a:rPr lang="en-GB" sz="3200" b="1" dirty="0"/>
            </a:br>
            <a:r>
              <a:rPr lang="en-GB" sz="1600" b="1" dirty="0"/>
              <a:t>Proposition 2016/17:188</a:t>
            </a:r>
            <a:endParaRPr lang="sv-SE" b="1" dirty="0"/>
          </a:p>
        </p:txBody>
      </p:sp>
      <p:sp>
        <p:nvSpPr>
          <p:cNvPr id="3" name="Platshållare för innehåll 2"/>
          <p:cNvSpPr>
            <a:spLocks noGrp="1"/>
          </p:cNvSpPr>
          <p:nvPr>
            <p:ph idx="1"/>
          </p:nvPr>
        </p:nvSpPr>
        <p:spPr/>
        <p:txBody>
          <a:bodyPr>
            <a:normAutofit fontScale="92500" lnSpcReduction="10000"/>
          </a:bodyPr>
          <a:lstStyle/>
          <a:p>
            <a:pPr marL="0" indent="0">
              <a:buNone/>
            </a:pPr>
            <a:r>
              <a:rPr lang="sv-SE" dirty="0"/>
              <a:t>Det nationella målet för funktionshinderspolitiken är att, med FN:s konvention om rättigheter för personer med funktionsnedsättning som utgångspunkt, uppnå jämlikhet i levnadsvillkor och full delaktighet för personer med funktionsnedsättning i ett samhälle med mångfald som grund</a:t>
            </a:r>
            <a:r>
              <a:rPr lang="sv-SE" sz="2400" dirty="0"/>
              <a:t>.</a:t>
            </a:r>
          </a:p>
          <a:p>
            <a:pPr marL="0" indent="0">
              <a:buNone/>
            </a:pPr>
            <a:r>
              <a:rPr lang="sv-SE" dirty="0"/>
              <a:t>Målet ska bidra till ökad jämställdhet och till att barnrättsperspektivet beaktas.</a:t>
            </a:r>
            <a:br>
              <a:rPr lang="sv-SE" dirty="0"/>
            </a:br>
            <a:endParaRPr lang="sv-SE" dirty="0"/>
          </a:p>
        </p:txBody>
      </p:sp>
    </p:spTree>
    <p:extLst>
      <p:ext uri="{BB962C8B-B14F-4D97-AF65-F5344CB8AC3E}">
        <p14:creationId xmlns:p14="http://schemas.microsoft.com/office/powerpoint/2010/main" val="48589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b="1" dirty="0" err="1"/>
              <a:t>Funktionshinderspolitikens</a:t>
            </a:r>
            <a:r>
              <a:rPr lang="en-GB" b="1" dirty="0"/>
              <a:t> </a:t>
            </a:r>
            <a:r>
              <a:rPr lang="en-GB" b="1" dirty="0" err="1"/>
              <a:t>inriktning</a:t>
            </a:r>
            <a:br>
              <a:rPr lang="en-GB" sz="3200" b="1" dirty="0"/>
            </a:br>
            <a:r>
              <a:rPr lang="en-GB" sz="1600" b="1" dirty="0"/>
              <a:t>Proposition 2016/17:188</a:t>
            </a:r>
            <a:endParaRPr lang="sv-SE" b="1" dirty="0"/>
          </a:p>
        </p:txBody>
      </p:sp>
      <p:sp>
        <p:nvSpPr>
          <p:cNvPr id="3" name="Platshållare för innehåll 2"/>
          <p:cNvSpPr>
            <a:spLocks noGrp="1"/>
          </p:cNvSpPr>
          <p:nvPr>
            <p:ph idx="1"/>
          </p:nvPr>
        </p:nvSpPr>
        <p:spPr/>
        <p:txBody>
          <a:bodyPr>
            <a:normAutofit/>
          </a:bodyPr>
          <a:lstStyle/>
          <a:p>
            <a:r>
              <a:rPr lang="sv-SE" dirty="0"/>
              <a:t>Principen om universell utformning</a:t>
            </a:r>
          </a:p>
          <a:p>
            <a:r>
              <a:rPr lang="sv-SE" dirty="0"/>
              <a:t>Identifiera och åtgärda befintliga brister i tillgängligheten </a:t>
            </a:r>
          </a:p>
          <a:p>
            <a:r>
              <a:rPr lang="sv-SE" dirty="0"/>
              <a:t>Individuella stöd och lösningar för individens självständighet</a:t>
            </a:r>
          </a:p>
          <a:p>
            <a:r>
              <a:rPr lang="sv-SE" dirty="0"/>
              <a:t>Förebygga och motverka diskriminering</a:t>
            </a:r>
          </a:p>
        </p:txBody>
      </p:sp>
    </p:spTree>
    <p:extLst>
      <p:ext uri="{BB962C8B-B14F-4D97-AF65-F5344CB8AC3E}">
        <p14:creationId xmlns:p14="http://schemas.microsoft.com/office/powerpoint/2010/main" val="3032711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984429" y="232612"/>
            <a:ext cx="10187911" cy="4781508"/>
          </a:xfrm>
          <a:prstGeom prst="rect">
            <a:avLst/>
          </a:prstGeom>
        </p:spPr>
      </p:pic>
    </p:spTree>
    <p:extLst>
      <p:ext uri="{BB962C8B-B14F-4D97-AF65-F5344CB8AC3E}">
        <p14:creationId xmlns:p14="http://schemas.microsoft.com/office/powerpoint/2010/main" val="192224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3232484" y="801301"/>
            <a:ext cx="5069305" cy="4842096"/>
          </a:xfrm>
          <a:prstGeom prst="rect">
            <a:avLst/>
          </a:prstGeom>
        </p:spPr>
      </p:pic>
    </p:spTree>
    <p:extLst>
      <p:ext uri="{BB962C8B-B14F-4D97-AF65-F5344CB8AC3E}">
        <p14:creationId xmlns:p14="http://schemas.microsoft.com/office/powerpoint/2010/main" val="413714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Myndigheten för delaktighet:</a:t>
            </a:r>
            <a:br>
              <a:rPr lang="sv-SE" b="1" dirty="0"/>
            </a:br>
            <a:endParaRPr lang="sv-SE" dirty="0"/>
          </a:p>
        </p:txBody>
      </p:sp>
      <p:sp>
        <p:nvSpPr>
          <p:cNvPr id="3" name="Platshållare för text 2"/>
          <p:cNvSpPr>
            <a:spLocks noGrp="1"/>
          </p:cNvSpPr>
          <p:nvPr>
            <p:ph idx="1"/>
          </p:nvPr>
        </p:nvSpPr>
        <p:spPr/>
        <p:txBody>
          <a:bodyPr>
            <a:noAutofit/>
          </a:bodyPr>
          <a:lstStyle/>
          <a:p>
            <a:pPr marL="0" indent="0">
              <a:buNone/>
            </a:pPr>
            <a:r>
              <a:rPr lang="sv-SE" sz="3600" dirty="0"/>
              <a:t>”Vi är ett kunskapsnav som bidrar till genomförandet av funktionshinders-politiken. Vi gör detta genom att utveckla och sprida kunskap om hinder för delaktighet samt stödja ansvariga samhällsaktörer.”</a:t>
            </a:r>
            <a:endParaRPr lang="sv-SE" sz="2800" dirty="0"/>
          </a:p>
        </p:txBody>
      </p:sp>
    </p:spTree>
    <p:extLst>
      <p:ext uri="{BB962C8B-B14F-4D97-AF65-F5344CB8AC3E}">
        <p14:creationId xmlns:p14="http://schemas.microsoft.com/office/powerpoint/2010/main" val="278347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t>Region Gotland - Regionalt trafikförsörjningsprogram </a:t>
            </a:r>
            <a:br>
              <a:rPr lang="sv-SE" b="1" dirty="0"/>
            </a:br>
            <a:r>
              <a:rPr lang="sv-SE" sz="2200" dirty="0"/>
              <a:t>(Behandlat av Tekniska nämnden 2013-12-17)</a:t>
            </a:r>
          </a:p>
        </p:txBody>
      </p:sp>
      <p:sp>
        <p:nvSpPr>
          <p:cNvPr id="3" name="Platshållare för innehåll 2"/>
          <p:cNvSpPr>
            <a:spLocks noGrp="1"/>
          </p:cNvSpPr>
          <p:nvPr>
            <p:ph idx="1"/>
          </p:nvPr>
        </p:nvSpPr>
        <p:spPr/>
        <p:txBody>
          <a:bodyPr>
            <a:normAutofit fontScale="85000" lnSpcReduction="10000"/>
          </a:bodyPr>
          <a:lstStyle/>
          <a:p>
            <a:r>
              <a:rPr lang="sv-SE" dirty="0"/>
              <a:t>Vid </a:t>
            </a:r>
            <a:r>
              <a:rPr lang="sv-SE" b="1" dirty="0"/>
              <a:t>planering och genomförande </a:t>
            </a:r>
            <a:r>
              <a:rPr lang="sv-SE" dirty="0"/>
              <a:t>av åtgärder för att utveckla kollektivtrafiken är det viktigt med </a:t>
            </a:r>
            <a:r>
              <a:rPr lang="sv-SE" b="1" dirty="0"/>
              <a:t>samverkan mellan regionens verksamheter</a:t>
            </a:r>
            <a:r>
              <a:rPr lang="sv-SE" dirty="0"/>
              <a:t>, särskilt när det </a:t>
            </a:r>
            <a:r>
              <a:rPr lang="sv-SE" b="1" dirty="0"/>
              <a:t>gäller barns, ungas, äldres och personer med funktionsnedsättnings (fysiska, psykiska och neuropsykiatriska) behov</a:t>
            </a:r>
            <a:r>
              <a:rPr lang="sv-SE" dirty="0"/>
              <a:t>. Skillnader i </a:t>
            </a:r>
            <a:r>
              <a:rPr lang="sv-SE" b="1" dirty="0"/>
              <a:t>mäns och kvinnors, flickors och pojkars, olika åldersgruppers och personer med funktionsnedsättnings</a:t>
            </a:r>
            <a:r>
              <a:rPr lang="sv-SE" dirty="0"/>
              <a:t>, olika användning av transportsystemen och olika utnyttjande av trafikmiljöerna ska ingå vid bedömning av vilka </a:t>
            </a:r>
            <a:r>
              <a:rPr lang="sv-SE" b="1" dirty="0"/>
              <a:t>åtgärder som avses genomföras</a:t>
            </a:r>
            <a:r>
              <a:rPr lang="sv-SE" dirty="0"/>
              <a:t>.</a:t>
            </a:r>
          </a:p>
        </p:txBody>
      </p:sp>
    </p:spTree>
    <p:extLst>
      <p:ext uri="{BB962C8B-B14F-4D97-AF65-F5344CB8AC3E}">
        <p14:creationId xmlns:p14="http://schemas.microsoft.com/office/powerpoint/2010/main" val="337538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normAutofit/>
          </a:bodyPr>
          <a:lstStyle/>
          <a:p>
            <a:r>
              <a:rPr lang="sv-SE" b="1" dirty="0"/>
              <a:t>Arbete för full delaktighet i samhället</a:t>
            </a:r>
          </a:p>
        </p:txBody>
      </p:sp>
      <p:sp>
        <p:nvSpPr>
          <p:cNvPr id="3" name="Platshållare för innehåll 2"/>
          <p:cNvSpPr>
            <a:spLocks noGrp="1"/>
          </p:cNvSpPr>
          <p:nvPr>
            <p:ph idx="1"/>
          </p:nvPr>
        </p:nvSpPr>
        <p:spPr>
          <a:xfrm>
            <a:off x="838200" y="1942855"/>
            <a:ext cx="8991600" cy="3986215"/>
          </a:xfrm>
        </p:spPr>
        <p:txBody>
          <a:bodyPr>
            <a:normAutofit/>
          </a:bodyPr>
          <a:lstStyle/>
          <a:p>
            <a:r>
              <a:rPr lang="sv-SE" sz="3600" dirty="0"/>
              <a:t>Anpassa efter förutsättningar</a:t>
            </a:r>
          </a:p>
          <a:p>
            <a:r>
              <a:rPr lang="sv-SE" sz="3600" dirty="0"/>
              <a:t>Styrning, ledning och uppföljning</a:t>
            </a:r>
          </a:p>
          <a:p>
            <a:r>
              <a:rPr lang="sv-SE" sz="3600" dirty="0"/>
              <a:t>Integrera och separera</a:t>
            </a:r>
          </a:p>
          <a:p>
            <a:r>
              <a:rPr lang="sv-SE" sz="3600" dirty="0"/>
              <a:t>Det finns stöd att få!</a:t>
            </a:r>
          </a:p>
          <a:p>
            <a:endParaRPr lang="sv-SE" dirty="0"/>
          </a:p>
        </p:txBody>
      </p:sp>
    </p:spTree>
    <p:extLst>
      <p:ext uri="{BB962C8B-B14F-4D97-AF65-F5344CB8AC3E}">
        <p14:creationId xmlns:p14="http://schemas.microsoft.com/office/powerpoint/2010/main" val="16696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b="1" dirty="0"/>
              <a:t>Full delaktighet för alla oavsett funktionsförmåga</a:t>
            </a:r>
            <a:endParaRPr lang="sv-SE" dirty="0"/>
          </a:p>
        </p:txBody>
      </p:sp>
      <p:sp>
        <p:nvSpPr>
          <p:cNvPr id="3" name="Platshållare för innehåll 2"/>
          <p:cNvSpPr>
            <a:spLocks noGrp="1"/>
          </p:cNvSpPr>
          <p:nvPr>
            <p:ph idx="1"/>
          </p:nvPr>
        </p:nvSpPr>
        <p:spPr/>
        <p:txBody>
          <a:bodyPr/>
          <a:lstStyle/>
          <a:p>
            <a:pPr marL="0" indent="0" algn="ctr">
              <a:buNone/>
            </a:pPr>
            <a:r>
              <a:rPr lang="sv-SE" sz="3200" b="1" dirty="0"/>
              <a:t>Tack för uppmärksamheten!</a:t>
            </a:r>
          </a:p>
          <a:p>
            <a:pPr marL="0" indent="0" algn="ctr">
              <a:buNone/>
            </a:pPr>
            <a:r>
              <a:rPr lang="sv-SE" dirty="0"/>
              <a:t>Mille Salomaa Lindström</a:t>
            </a:r>
          </a:p>
          <a:p>
            <a:pPr marL="0" indent="0" algn="ctr">
              <a:buNone/>
            </a:pPr>
            <a:r>
              <a:rPr lang="sv-SE" dirty="0"/>
              <a:t>mille.salomaa-lindstrom@mfd.se</a:t>
            </a:r>
          </a:p>
          <a:p>
            <a:pPr algn="ctr"/>
            <a:endParaRPr lang="sv-SE" dirty="0"/>
          </a:p>
        </p:txBody>
      </p:sp>
    </p:spTree>
    <p:extLst>
      <p:ext uri="{BB962C8B-B14F-4D97-AF65-F5344CB8AC3E}">
        <p14:creationId xmlns:p14="http://schemas.microsoft.com/office/powerpoint/2010/main" val="301445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Det här gör Myndigheten för delaktighet</a:t>
            </a:r>
          </a:p>
        </p:txBody>
      </p:sp>
      <p:sp>
        <p:nvSpPr>
          <p:cNvPr id="3" name="Platshållare för innehåll 2"/>
          <p:cNvSpPr>
            <a:spLocks noGrp="1"/>
          </p:cNvSpPr>
          <p:nvPr>
            <p:ph idx="1"/>
          </p:nvPr>
        </p:nvSpPr>
        <p:spPr/>
        <p:txBody>
          <a:bodyPr/>
          <a:lstStyle/>
          <a:p>
            <a:pPr marL="0" indent="0">
              <a:buNone/>
            </a:pPr>
            <a:r>
              <a:rPr lang="sv-SE" dirty="0"/>
              <a:t>Alla ska kunna vara delaktiga i samhället och ta del av mänskliga rättigheter.</a:t>
            </a:r>
          </a:p>
          <a:p>
            <a:pPr marL="0" indent="0">
              <a:buNone/>
            </a:pPr>
            <a:r>
              <a:rPr lang="sv-SE" dirty="0"/>
              <a:t>Funktionshinderspolitiken ska få genomslag i samhället.</a:t>
            </a:r>
          </a:p>
          <a:p>
            <a:pPr marL="0" indent="0">
              <a:buNone/>
            </a:pPr>
            <a:r>
              <a:rPr lang="sv-SE" dirty="0"/>
              <a:t>Full delaktighet för alla oavsett funktionsförmåga.</a:t>
            </a:r>
          </a:p>
          <a:p>
            <a:endParaRPr lang="sv-SE" dirty="0"/>
          </a:p>
        </p:txBody>
      </p:sp>
    </p:spTree>
    <p:extLst>
      <p:ext uri="{BB962C8B-B14F-4D97-AF65-F5344CB8AC3E}">
        <p14:creationId xmlns:p14="http://schemas.microsoft.com/office/powerpoint/2010/main" val="3015772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a:t>Mänskliga rättigheter – vad är det?</a:t>
            </a:r>
          </a:p>
        </p:txBody>
      </p:sp>
      <p:sp>
        <p:nvSpPr>
          <p:cNvPr id="3" name="Platshållare för innehåll 2"/>
          <p:cNvSpPr>
            <a:spLocks noGrp="1"/>
          </p:cNvSpPr>
          <p:nvPr>
            <p:ph idx="1"/>
          </p:nvPr>
        </p:nvSpPr>
        <p:spPr/>
        <p:txBody>
          <a:bodyPr/>
          <a:lstStyle/>
          <a:p>
            <a:pPr marL="0" indent="0">
              <a:buNone/>
            </a:pPr>
            <a:r>
              <a:rPr lang="sv-SE" dirty="0"/>
              <a:t>“Alla människor är födda </a:t>
            </a:r>
            <a:br>
              <a:rPr lang="sv-SE" dirty="0"/>
            </a:br>
            <a:r>
              <a:rPr lang="sv-SE" dirty="0"/>
              <a:t>fria och lika i värde och rättigheter. De har utrustats med förnuft och samvete och bör handla gentemot varandra i en anda av gemenskap.”</a:t>
            </a:r>
          </a:p>
          <a:p>
            <a:pPr marL="0" indent="0">
              <a:buNone/>
            </a:pPr>
            <a:r>
              <a:rPr lang="sv-SE" sz="2000" dirty="0"/>
              <a:t>Artikel 1 i FN:s allmänna förklaring om de mänskliga rättigheterna</a:t>
            </a:r>
          </a:p>
          <a:p>
            <a:endParaRPr lang="sv-SE" dirty="0"/>
          </a:p>
        </p:txBody>
      </p:sp>
    </p:spTree>
    <p:extLst>
      <p:ext uri="{BB962C8B-B14F-4D97-AF65-F5344CB8AC3E}">
        <p14:creationId xmlns:p14="http://schemas.microsoft.com/office/powerpoint/2010/main" val="231872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b="1" dirty="0"/>
              <a:t>Mänskliga rättigheter – vad är det?</a:t>
            </a:r>
          </a:p>
        </p:txBody>
      </p:sp>
      <p:sp>
        <p:nvSpPr>
          <p:cNvPr id="3" name="Platshållare för innehåll 2"/>
          <p:cNvSpPr>
            <a:spLocks noGrp="1"/>
          </p:cNvSpPr>
          <p:nvPr>
            <p:ph idx="1"/>
          </p:nvPr>
        </p:nvSpPr>
        <p:spPr/>
        <p:txBody>
          <a:bodyPr>
            <a:normAutofit/>
          </a:bodyPr>
          <a:lstStyle/>
          <a:p>
            <a:r>
              <a:rPr lang="sv-SE" dirty="0"/>
              <a:t>Stat och invid.</a:t>
            </a:r>
          </a:p>
          <a:p>
            <a:r>
              <a:rPr lang="sv-SE" dirty="0"/>
              <a:t>Alla människors värdighet och jämlikhet.</a:t>
            </a:r>
          </a:p>
          <a:p>
            <a:r>
              <a:rPr lang="sv-SE" dirty="0"/>
              <a:t>Mänskliga rättigheter gäller alla och är odelbara.</a:t>
            </a:r>
          </a:p>
          <a:p>
            <a:r>
              <a:rPr lang="sv-SE" dirty="0"/>
              <a:t>Beskrivs i internationella avtal och konventioner som är juridiskt bindande.</a:t>
            </a:r>
          </a:p>
          <a:p>
            <a:r>
              <a:rPr lang="sv-SE" dirty="0"/>
              <a:t>Rättighetsbärare och skyldighetsbärare.</a:t>
            </a:r>
          </a:p>
        </p:txBody>
      </p:sp>
    </p:spTree>
    <p:extLst>
      <p:ext uri="{BB962C8B-B14F-4D97-AF65-F5344CB8AC3E}">
        <p14:creationId xmlns:p14="http://schemas.microsoft.com/office/powerpoint/2010/main" val="120091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t>FN:s konvention om rättigheter </a:t>
            </a:r>
            <a:br>
              <a:rPr lang="sv-SE" b="1" dirty="0"/>
            </a:br>
            <a:r>
              <a:rPr lang="sv-SE" b="1" dirty="0"/>
              <a:t>för personer med funktionsnedsättning</a:t>
            </a:r>
          </a:p>
        </p:txBody>
      </p:sp>
      <p:sp>
        <p:nvSpPr>
          <p:cNvPr id="3" name="Platshållare för innehåll 2"/>
          <p:cNvSpPr>
            <a:spLocks noGrp="1"/>
          </p:cNvSpPr>
          <p:nvPr>
            <p:ph idx="1"/>
          </p:nvPr>
        </p:nvSpPr>
        <p:spPr/>
        <p:txBody>
          <a:bodyPr>
            <a:normAutofit lnSpcReduction="10000"/>
          </a:bodyPr>
          <a:lstStyle/>
          <a:p>
            <a:r>
              <a:rPr lang="sv-SE" dirty="0"/>
              <a:t>Inga nya rättigheter</a:t>
            </a:r>
          </a:p>
          <a:p>
            <a:r>
              <a:rPr lang="sv-SE" dirty="0"/>
              <a:t>Både medborgerliga, politiska, ekonomiska, </a:t>
            </a:r>
            <a:br>
              <a:rPr lang="sv-SE" dirty="0"/>
            </a:br>
            <a:r>
              <a:rPr lang="sv-SE" dirty="0"/>
              <a:t>sociala och kulturella rättigheter</a:t>
            </a:r>
          </a:p>
          <a:p>
            <a:r>
              <a:rPr lang="sv-SE" dirty="0"/>
              <a:t>Rätt för individer att klaga till FN</a:t>
            </a:r>
          </a:p>
          <a:p>
            <a:r>
              <a:rPr lang="sv-SE" dirty="0"/>
              <a:t>Grundläggande principer artikel 1-5</a:t>
            </a:r>
          </a:p>
          <a:p>
            <a:r>
              <a:rPr lang="sv-SE" dirty="0"/>
              <a:t>Rättighetsartiklar artikel 6-30</a:t>
            </a:r>
          </a:p>
          <a:p>
            <a:r>
              <a:rPr lang="sv-SE" dirty="0"/>
              <a:t>Procedurregler </a:t>
            </a:r>
            <a:r>
              <a:rPr lang="sv-SE"/>
              <a:t>artikel 31-50</a:t>
            </a:r>
            <a:endParaRPr lang="sv-SE" dirty="0"/>
          </a:p>
          <a:p>
            <a:endParaRPr lang="sv-SE" dirty="0"/>
          </a:p>
        </p:txBody>
      </p:sp>
    </p:spTree>
    <p:extLst>
      <p:ext uri="{BB962C8B-B14F-4D97-AF65-F5344CB8AC3E}">
        <p14:creationId xmlns:p14="http://schemas.microsoft.com/office/powerpoint/2010/main" val="31973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arn med och utan funktionsnedsättning leker tillsammans i en tillgänglig gunga. En vuxen person talar teckenspråk med ett av barnen." title="Barn i tiillgänglig gunga"/>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777331" y="1594083"/>
            <a:ext cx="6169246" cy="4628587"/>
          </a:xfrm>
        </p:spPr>
      </p:pic>
      <p:sp>
        <p:nvSpPr>
          <p:cNvPr id="2" name="Rubrik 1"/>
          <p:cNvSpPr>
            <a:spLocks noGrp="1"/>
          </p:cNvSpPr>
          <p:nvPr>
            <p:ph type="title"/>
          </p:nvPr>
        </p:nvSpPr>
        <p:spPr/>
        <p:txBody>
          <a:bodyPr>
            <a:normAutofit fontScale="90000"/>
          </a:bodyPr>
          <a:lstStyle/>
          <a:p>
            <a:r>
              <a:rPr lang="sv-SE" b="1" dirty="0"/>
              <a:t>FN:s konvention om rättigheter </a:t>
            </a:r>
            <a:br>
              <a:rPr lang="sv-SE" b="1" dirty="0"/>
            </a:br>
            <a:r>
              <a:rPr lang="sv-SE" b="1" dirty="0"/>
              <a:t>för personer med funktionsnedsättning</a:t>
            </a:r>
          </a:p>
        </p:txBody>
      </p:sp>
      <p:sp>
        <p:nvSpPr>
          <p:cNvPr id="3" name="Platshållare för innehåll 2"/>
          <p:cNvSpPr>
            <a:spLocks noGrp="1"/>
          </p:cNvSpPr>
          <p:nvPr>
            <p:ph sz="half" idx="1"/>
          </p:nvPr>
        </p:nvSpPr>
        <p:spPr/>
        <p:txBody>
          <a:bodyPr>
            <a:normAutofit fontScale="55000" lnSpcReduction="20000"/>
          </a:bodyPr>
          <a:lstStyle/>
          <a:p>
            <a:pPr marL="0" indent="0">
              <a:lnSpc>
                <a:spcPct val="120000"/>
              </a:lnSpc>
              <a:spcBef>
                <a:spcPts val="500"/>
              </a:spcBef>
              <a:buNone/>
            </a:pPr>
            <a:r>
              <a:rPr lang="sv-SE" sz="3600" b="1" dirty="0"/>
              <a:t>Exempel på allmänna principer</a:t>
            </a:r>
          </a:p>
          <a:p>
            <a:pPr>
              <a:lnSpc>
                <a:spcPct val="120000"/>
              </a:lnSpc>
              <a:spcBef>
                <a:spcPts val="500"/>
              </a:spcBef>
            </a:pPr>
            <a:r>
              <a:rPr lang="sv-SE" sz="3600"/>
              <a:t>Tillgänglighet</a:t>
            </a:r>
          </a:p>
          <a:p>
            <a:pPr>
              <a:lnSpc>
                <a:spcPct val="120000"/>
              </a:lnSpc>
              <a:spcBef>
                <a:spcPts val="500"/>
              </a:spcBef>
            </a:pPr>
            <a:r>
              <a:rPr lang="sv-SE" sz="3600"/>
              <a:t>Jämlikhet </a:t>
            </a:r>
            <a:r>
              <a:rPr lang="sv-SE" sz="3600" dirty="0"/>
              <a:t>och icke-diskriminering </a:t>
            </a:r>
          </a:p>
          <a:p>
            <a:pPr>
              <a:lnSpc>
                <a:spcPct val="120000"/>
              </a:lnSpc>
              <a:spcBef>
                <a:spcPts val="500"/>
              </a:spcBef>
            </a:pPr>
            <a:r>
              <a:rPr lang="sv-SE" sz="3600" dirty="0"/>
              <a:t>Jämställdhet</a:t>
            </a:r>
          </a:p>
          <a:p>
            <a:pPr>
              <a:lnSpc>
                <a:spcPct val="120000"/>
              </a:lnSpc>
              <a:spcBef>
                <a:spcPts val="500"/>
              </a:spcBef>
            </a:pPr>
            <a:r>
              <a:rPr lang="sv-SE" sz="3600" dirty="0"/>
              <a:t>Självständighet och deltagande</a:t>
            </a:r>
          </a:p>
          <a:p>
            <a:pPr>
              <a:lnSpc>
                <a:spcPct val="120000"/>
              </a:lnSpc>
              <a:spcBef>
                <a:spcPts val="500"/>
              </a:spcBef>
            </a:pPr>
            <a:r>
              <a:rPr lang="sv-SE" sz="3600" dirty="0"/>
              <a:t>Barn</a:t>
            </a:r>
          </a:p>
          <a:p>
            <a:pPr marL="0" indent="0">
              <a:lnSpc>
                <a:spcPct val="120000"/>
              </a:lnSpc>
              <a:spcBef>
                <a:spcPts val="500"/>
              </a:spcBef>
              <a:buNone/>
            </a:pPr>
            <a:r>
              <a:rPr lang="sv-SE" sz="3600" b="1" dirty="0"/>
              <a:t>Exempel på rättighetsartiklar</a:t>
            </a:r>
          </a:p>
          <a:p>
            <a:pPr>
              <a:lnSpc>
                <a:spcPct val="120000"/>
              </a:lnSpc>
              <a:spcBef>
                <a:spcPts val="500"/>
              </a:spcBef>
            </a:pPr>
            <a:r>
              <a:rPr lang="sv-SE" sz="3600" dirty="0"/>
              <a:t>Likhet inför lagen</a:t>
            </a:r>
          </a:p>
          <a:p>
            <a:pPr>
              <a:lnSpc>
                <a:spcPct val="120000"/>
              </a:lnSpc>
              <a:spcBef>
                <a:spcPts val="500"/>
              </a:spcBef>
            </a:pPr>
            <a:r>
              <a:rPr lang="sv-SE" sz="3600" dirty="0"/>
              <a:t>Utbildning</a:t>
            </a:r>
          </a:p>
          <a:p>
            <a:pPr>
              <a:lnSpc>
                <a:spcPct val="120000"/>
              </a:lnSpc>
              <a:spcBef>
                <a:spcPts val="500"/>
              </a:spcBef>
            </a:pPr>
            <a:r>
              <a:rPr lang="sv-SE" sz="3600" dirty="0"/>
              <a:t>Arbete och sysselsättning</a:t>
            </a:r>
          </a:p>
        </p:txBody>
      </p:sp>
    </p:spTree>
    <p:extLst>
      <p:ext uri="{BB962C8B-B14F-4D97-AF65-F5344CB8AC3E}">
        <p14:creationId xmlns:p14="http://schemas.microsoft.com/office/powerpoint/2010/main" val="140984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Pendeltåg med golv i samma höjd som perong för att personer i rullstol, permobil eller med rullator ska kunna gå på tåget. Perongen har kännbara markeringa i form av räfflade betongplattor för att personer med synnesättning ska kunna orientera sig." title="Pendeltåg med golv i samma höjd som perong och räfflad betongplatta"/>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151964" y="1778125"/>
            <a:ext cx="5200846" cy="4680762"/>
          </a:xfrm>
        </p:spPr>
      </p:pic>
      <p:sp>
        <p:nvSpPr>
          <p:cNvPr id="2" name="Rubrik 1"/>
          <p:cNvSpPr>
            <a:spLocks noGrp="1"/>
          </p:cNvSpPr>
          <p:nvPr>
            <p:ph type="title"/>
          </p:nvPr>
        </p:nvSpPr>
        <p:spPr>
          <a:xfrm>
            <a:off x="838200" y="365125"/>
            <a:ext cx="10288979" cy="1325563"/>
          </a:xfrm>
        </p:spPr>
        <p:txBody>
          <a:bodyPr>
            <a:normAutofit fontScale="90000"/>
          </a:bodyPr>
          <a:lstStyle/>
          <a:p>
            <a:r>
              <a:rPr lang="sv-SE" sz="4000" b="1" dirty="0"/>
              <a:t>Att förverkliga FN:s konvention om rättigheter</a:t>
            </a:r>
            <a:br>
              <a:rPr lang="sv-SE" sz="4000" b="1" dirty="0"/>
            </a:br>
            <a:r>
              <a:rPr lang="sv-SE" sz="4000" b="1" dirty="0"/>
              <a:t>för personer med funktionsnedsättning</a:t>
            </a:r>
          </a:p>
        </p:txBody>
      </p:sp>
      <p:sp>
        <p:nvSpPr>
          <p:cNvPr id="3" name="Platshållare för innehåll 2"/>
          <p:cNvSpPr>
            <a:spLocks noGrp="1"/>
          </p:cNvSpPr>
          <p:nvPr>
            <p:ph sz="half" idx="1"/>
          </p:nvPr>
        </p:nvSpPr>
        <p:spPr/>
        <p:txBody>
          <a:bodyPr>
            <a:normAutofit lnSpcReduction="10000"/>
          </a:bodyPr>
          <a:lstStyle/>
          <a:p>
            <a:pPr marL="0" indent="0">
              <a:buNone/>
            </a:pPr>
            <a:r>
              <a:rPr lang="sv-SE" b="1" dirty="0"/>
              <a:t>Myndigheter:</a:t>
            </a:r>
          </a:p>
          <a:p>
            <a:pPr lvl="0"/>
            <a:r>
              <a:rPr lang="sv-SE" dirty="0"/>
              <a:t>läs och utgå från myndighetens instruktion och förordning 2001:526</a:t>
            </a:r>
          </a:p>
          <a:p>
            <a:pPr lvl="0"/>
            <a:r>
              <a:rPr lang="sv-SE" dirty="0"/>
              <a:t>upphandling och inköp</a:t>
            </a:r>
          </a:p>
          <a:p>
            <a:pPr lvl="0"/>
            <a:r>
              <a:rPr lang="sv-SE" dirty="0"/>
              <a:t>tillgänglighet på arbetsplatsen</a:t>
            </a:r>
          </a:p>
          <a:p>
            <a:pPr lvl="0"/>
            <a:r>
              <a:rPr lang="sv-SE" dirty="0"/>
              <a:t>yttrandefrihet, åsiktsfrihet och tillgång till information</a:t>
            </a:r>
          </a:p>
        </p:txBody>
      </p:sp>
    </p:spTree>
    <p:extLst>
      <p:ext uri="{BB962C8B-B14F-4D97-AF65-F5344CB8AC3E}">
        <p14:creationId xmlns:p14="http://schemas.microsoft.com/office/powerpoint/2010/main" val="2384188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360231" cy="1325563"/>
          </a:xfrm>
        </p:spPr>
        <p:txBody>
          <a:bodyPr>
            <a:normAutofit fontScale="90000"/>
          </a:bodyPr>
          <a:lstStyle/>
          <a:p>
            <a:r>
              <a:rPr lang="sv-SE" sz="4000" b="1" dirty="0"/>
              <a:t>Att förverkliga FN:s konvention om rättigheter </a:t>
            </a:r>
            <a:br>
              <a:rPr lang="sv-SE" sz="4000" b="1" dirty="0"/>
            </a:br>
            <a:r>
              <a:rPr lang="sv-SE" sz="4000" b="1" dirty="0"/>
              <a:t>för personer med funktionsnedsättning</a:t>
            </a:r>
          </a:p>
        </p:txBody>
      </p:sp>
      <p:sp>
        <p:nvSpPr>
          <p:cNvPr id="3" name="Platshållare för innehåll 2"/>
          <p:cNvSpPr>
            <a:spLocks noGrp="1"/>
          </p:cNvSpPr>
          <p:nvPr>
            <p:ph sz="half" idx="1"/>
          </p:nvPr>
        </p:nvSpPr>
        <p:spPr/>
        <p:txBody>
          <a:bodyPr>
            <a:normAutofit/>
          </a:bodyPr>
          <a:lstStyle/>
          <a:p>
            <a:pPr marL="0" indent="0">
              <a:buNone/>
            </a:pPr>
            <a:r>
              <a:rPr lang="sv-SE" b="1" dirty="0"/>
              <a:t>Kommuner:</a:t>
            </a:r>
          </a:p>
          <a:p>
            <a:r>
              <a:rPr lang="sv-SE" dirty="0"/>
              <a:t>upphandling och inköp</a:t>
            </a:r>
          </a:p>
          <a:p>
            <a:r>
              <a:rPr lang="sv-SE" dirty="0"/>
              <a:t>arbete</a:t>
            </a:r>
          </a:p>
          <a:p>
            <a:r>
              <a:rPr lang="sv-SE" dirty="0"/>
              <a:t>självbestämmande</a:t>
            </a:r>
          </a:p>
          <a:p>
            <a:r>
              <a:rPr lang="sv-SE" dirty="0"/>
              <a:t>utbildning</a:t>
            </a:r>
          </a:p>
        </p:txBody>
      </p:sp>
      <p:pic>
        <p:nvPicPr>
          <p:cNvPr id="5" name="Platshållare för innehåll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8893" y="1815943"/>
            <a:ext cx="6270171" cy="4706315"/>
          </a:xfrm>
        </p:spPr>
      </p:pic>
    </p:spTree>
    <p:extLst>
      <p:ext uri="{BB962C8B-B14F-4D97-AF65-F5344CB8AC3E}">
        <p14:creationId xmlns:p14="http://schemas.microsoft.com/office/powerpoint/2010/main" val="600050138"/>
      </p:ext>
    </p:extLst>
  </p:cSld>
  <p:clrMapOvr>
    <a:masterClrMapping/>
  </p:clrMapOvr>
</p:sld>
</file>

<file path=ppt/theme/theme1.xml><?xml version="1.0" encoding="utf-8"?>
<a:theme xmlns:a="http://schemas.openxmlformats.org/drawingml/2006/main" name="MFD">
  <a:themeElements>
    <a:clrScheme name="MFD 3">
      <a:dk1>
        <a:srgbClr val="000000"/>
      </a:dk1>
      <a:lt1>
        <a:srgbClr val="FFFFFF"/>
      </a:lt1>
      <a:dk2>
        <a:srgbClr val="44546A"/>
      </a:dk2>
      <a:lt2>
        <a:srgbClr val="E7E6E6"/>
      </a:lt2>
      <a:accent1>
        <a:srgbClr val="3366FF"/>
      </a:accent1>
      <a:accent2>
        <a:srgbClr val="FF0033"/>
      </a:accent2>
      <a:accent3>
        <a:srgbClr val="33FF00"/>
      </a:accent3>
      <a:accent4>
        <a:srgbClr val="33CCFF"/>
      </a:accent4>
      <a:accent5>
        <a:srgbClr val="CC0099"/>
      </a:accent5>
      <a:accent6>
        <a:srgbClr val="00996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FD svenska wide" id="{D9BA70E7-A726-0046-BF73-151EA06016A8}" vid="{3047BE17-9377-734C-8DEF-FB9D57114A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FD 3">
    <a:dk1>
      <a:srgbClr val="000000"/>
    </a:dk1>
    <a:lt1>
      <a:srgbClr val="FFFFFF"/>
    </a:lt1>
    <a:dk2>
      <a:srgbClr val="44546A"/>
    </a:dk2>
    <a:lt2>
      <a:srgbClr val="E7E6E6"/>
    </a:lt2>
    <a:accent1>
      <a:srgbClr val="3366FF"/>
    </a:accent1>
    <a:accent2>
      <a:srgbClr val="FF0033"/>
    </a:accent2>
    <a:accent3>
      <a:srgbClr val="33FF00"/>
    </a:accent3>
    <a:accent4>
      <a:srgbClr val="33CCFF"/>
    </a:accent4>
    <a:accent5>
      <a:srgbClr val="CC0099"/>
    </a:accent5>
    <a:accent6>
      <a:srgbClr val="009966"/>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e9425ef2e97b4c6bb7ef139aaee36407 xmlns="bcca4e62-1efb-4315-89e6-a0815f548ea0">
      <Terms xmlns="http://schemas.microsoft.com/office/infopath/2007/PartnerControls"/>
    </e9425ef2e97b4c6bb7ef139aaee36407>
    <l68cb9cbe114487baa26cb513d1d1792 xmlns="bcca4e62-1efb-4315-89e6-a0815f548ea0">
      <Terms xmlns="http://schemas.microsoft.com/office/infopath/2007/PartnerControls"/>
    </l68cb9cbe114487baa26cb513d1d1792>
    <TaxCatchAll xmlns="bcca4e62-1efb-4315-89e6-a0815f548ea0"/>
    <Projekt xmlns="bcca4e62-1efb-4315-89e6-a0815f548ea0" xsi:nil="true"/>
    <k5f6fe4b8aa94112bdea017052a9bdfd xmlns="bcca4e62-1efb-4315-89e6-a0815f548ea0">
      <Terms xmlns="http://schemas.microsoft.com/office/infopath/2007/PartnerControls"/>
    </k5f6fe4b8aa94112bdea017052a9bdfd>
    <ja28794d7cbd4602a5ea25b7ca25472a xmlns="bcca4e62-1efb-4315-89e6-a0815f548ea0">
      <Terms xmlns="http://schemas.microsoft.com/office/infopath/2007/PartnerControls"/>
    </ja28794d7cbd4602a5ea25b7ca25472a>
    <h9f4320916454fa8ae513bea6cf981fe xmlns="bcca4e62-1efb-4315-89e6-a0815f548ea0">
      <Terms xmlns="http://schemas.microsoft.com/office/infopath/2007/PartnerControls"/>
    </h9f4320916454fa8ae513bea6cf981f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 på svenska, bred bild" ma:contentTypeID="0x0101001F4E00BEA910C643A3439410A8E69F9604005A574CAB0C97C041BB62023D48F37AA3" ma:contentTypeVersion="2" ma:contentTypeDescription="" ma:contentTypeScope="" ma:versionID="d7a8e9434f92e45a5488c24fb182c6fd">
  <xsd:schema xmlns:xsd="http://www.w3.org/2001/XMLSchema" xmlns:xs="http://www.w3.org/2001/XMLSchema" xmlns:p="http://schemas.microsoft.com/office/2006/metadata/properties" xmlns:ns2="bcca4e62-1efb-4315-89e6-a0815f548ea0" targetNamespace="http://schemas.microsoft.com/office/2006/metadata/properties" ma:root="true" ma:fieldsID="9f2cb6c6c917235b78e3af72a1ca525b" ns2:_="">
    <xsd:import namespace="bcca4e62-1efb-4315-89e6-a0815f548ea0"/>
    <xsd:element name="properties">
      <xsd:complexType>
        <xsd:sequence>
          <xsd:element name="documentManagement">
            <xsd:complexType>
              <xsd:all>
                <xsd:element ref="ns2:ja28794d7cbd4602a5ea25b7ca25472a" minOccurs="0"/>
                <xsd:element ref="ns2:TaxCatchAll" minOccurs="0"/>
                <xsd:element ref="ns2:TaxCatchAllLabel" minOccurs="0"/>
                <xsd:element ref="ns2:k5f6fe4b8aa94112bdea017052a9bdfd" minOccurs="0"/>
                <xsd:element ref="ns2:l68cb9cbe114487baa26cb513d1d1792" minOccurs="0"/>
                <xsd:element ref="ns2:e9425ef2e97b4c6bb7ef139aaee36407" minOccurs="0"/>
                <xsd:element ref="ns2:h9f4320916454fa8ae513bea6cf981fe" minOccurs="0"/>
                <xsd:element ref="ns2:Projek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a4e62-1efb-4315-89e6-a0815f548ea0" elementFormDefault="qualified">
    <xsd:import namespace="http://schemas.microsoft.com/office/2006/documentManagement/types"/>
    <xsd:import namespace="http://schemas.microsoft.com/office/infopath/2007/PartnerControls"/>
    <xsd:element name="ja28794d7cbd4602a5ea25b7ca25472a" ma:index="8" nillable="true" ma:taxonomy="true" ma:internalName="ja28794d7cbd4602a5ea25b7ca25472a" ma:taxonomyFieldName="Sakomr_x00e5_de" ma:displayName="Sakområde" ma:default="" ma:fieldId="{3a28794d-7cbd-4602-a5ea-25b7ca25472a}" ma:taxonomyMulti="true" ma:sspId="17dbde5d-404e-4f40-bdb9-a23003b4de10" ma:termSetId="41b3fc42-e8f6-49bb-94cc-156fc6e7d3b2" ma:anchorId="00000000-0000-0000-0000-000000000000" ma:open="false" ma:isKeyword="false">
      <xsd:complexType>
        <xsd:sequence>
          <xsd:element ref="pc:Terms" minOccurs="0" maxOccurs="1"/>
        </xsd:sequence>
      </xsd:complexType>
    </xsd:element>
    <xsd:element name="TaxCatchAll" ma:index="9" nillable="true" ma:displayName="Global taxonomikolumn" ma:hidden="true" ma:list="{23c1887d-5a4c-4ccb-9032-21c628f0fc87}" ma:internalName="TaxCatchAll" ma:showField="CatchAllData" ma:web="bcca4e62-1efb-4315-89e6-a0815f548ea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Global taxonomikolumn1" ma:hidden="true" ma:list="{23c1887d-5a4c-4ccb-9032-21c628f0fc87}" ma:internalName="TaxCatchAllLabel" ma:readOnly="true" ma:showField="CatchAllDataLabel" ma:web="bcca4e62-1efb-4315-89e6-a0815f548ea0">
      <xsd:complexType>
        <xsd:complexContent>
          <xsd:extension base="dms:MultiChoiceLookup">
            <xsd:sequence>
              <xsd:element name="Value" type="dms:Lookup" maxOccurs="unbounded" minOccurs="0" nillable="true"/>
            </xsd:sequence>
          </xsd:extension>
        </xsd:complexContent>
      </xsd:complexType>
    </xsd:element>
    <xsd:element name="k5f6fe4b8aa94112bdea017052a9bdfd" ma:index="12" nillable="true" ma:taxonomy="true" ma:internalName="k5f6fe4b8aa94112bdea017052a9bdfd" ma:taxonomyFieldName="Organisation" ma:displayName="Organisation" ma:indexed="true" ma:default="" ma:fieldId="{45f6fe4b-8aa9-4112-bdea-017052a9bdfd}" ma:sspId="17dbde5d-404e-4f40-bdb9-a23003b4de10" ma:termSetId="1bf53d5c-6b29-4ecc-9770-5199a593bfbb" ma:anchorId="00000000-0000-0000-0000-000000000000" ma:open="false" ma:isKeyword="false">
      <xsd:complexType>
        <xsd:sequence>
          <xsd:element ref="pc:Terms" minOccurs="0" maxOccurs="1"/>
        </xsd:sequence>
      </xsd:complexType>
    </xsd:element>
    <xsd:element name="l68cb9cbe114487baa26cb513d1d1792" ma:index="14" nillable="true" ma:taxonomy="true" ma:internalName="l68cb9cbe114487baa26cb513d1d1792" ma:taxonomyFieldName="Externa_x0020_akt_x00f6_rer" ma:displayName="Externa aktörer" ma:indexed="true" ma:default="" ma:fieldId="{568cb9cb-e114-487b-aa26-cb513d1d1792}" ma:sspId="17dbde5d-404e-4f40-bdb9-a23003b4de10" ma:termSetId="df517e22-2b27-42f5-87e2-e1a71872ef91" ma:anchorId="00000000-0000-0000-0000-000000000000" ma:open="false" ma:isKeyword="false">
      <xsd:complexType>
        <xsd:sequence>
          <xsd:element ref="pc:Terms" minOccurs="0" maxOccurs="1"/>
        </xsd:sequence>
      </xsd:complexType>
    </xsd:element>
    <xsd:element name="e9425ef2e97b4c6bb7ef139aaee36407" ma:index="16" nillable="true" ma:taxonomy="true" ma:internalName="e9425ef2e97b4c6bb7ef139aaee36407" ma:taxonomyFieldName="Evenemang" ma:displayName="Evenemang" ma:indexed="true" ma:default="" ma:fieldId="{e9425ef2-e97b-4c6b-b7ef-139aaee36407}" ma:sspId="17dbde5d-404e-4f40-bdb9-a23003b4de10" ma:termSetId="2166e5d8-c842-480a-be2d-5aa8305fa6e5" ma:anchorId="00000000-0000-0000-0000-000000000000" ma:open="false" ma:isKeyword="false">
      <xsd:complexType>
        <xsd:sequence>
          <xsd:element ref="pc:Terms" minOccurs="0" maxOccurs="1"/>
        </xsd:sequence>
      </xsd:complexType>
    </xsd:element>
    <xsd:element name="h9f4320916454fa8ae513bea6cf981fe" ma:index="18" ma:taxonomy="true" ma:internalName="h9f4320916454fa8ae513bea6cf981fe" ma:taxonomyFieldName="_x00c5_rtal" ma:displayName="Årtal" ma:indexed="true" ma:readOnly="false" ma:default="" ma:fieldId="{19f43209-1645-4fa8-ae51-3bea6cf981fe}" ma:sspId="17dbde5d-404e-4f40-bdb9-a23003b4de10" ma:termSetId="7e4113d5-0433-405f-9c2a-d33fae9681f8" ma:anchorId="00000000-0000-0000-0000-000000000000" ma:open="true" ma:isKeyword="false">
      <xsd:complexType>
        <xsd:sequence>
          <xsd:element ref="pc:Terms" minOccurs="0" maxOccurs="1"/>
        </xsd:sequence>
      </xsd:complexType>
    </xsd:element>
    <xsd:element name="Projekt" ma:index="20" nillable="true" ma:displayName="Projekt" ma:list="{975ae3b7-8c9c-46c2-86f6-403bffe4a7fe}" ma:internalName="Projekt" ma:showField="Projektnamn" ma:web="bcca4e62-1efb-4315-89e6-a0815f548ea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59DD67-881F-4446-B99A-B1DE6E4E22A8}">
  <ds:schemaRefs>
    <ds:schemaRef ds:uri="http://schemas.microsoft.com/office/2006/metadata/customXsn"/>
  </ds:schemaRefs>
</ds:datastoreItem>
</file>

<file path=customXml/itemProps2.xml><?xml version="1.0" encoding="utf-8"?>
<ds:datastoreItem xmlns:ds="http://schemas.openxmlformats.org/officeDocument/2006/customXml" ds:itemID="{F962128A-8717-4EEE-9CCF-901A0BFC4A23}">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bcca4e62-1efb-4315-89e6-a0815f548ea0"/>
    <ds:schemaRef ds:uri="http://www.w3.org/XML/1998/namespace"/>
  </ds:schemaRefs>
</ds:datastoreItem>
</file>

<file path=customXml/itemProps3.xml><?xml version="1.0" encoding="utf-8"?>
<ds:datastoreItem xmlns:ds="http://schemas.openxmlformats.org/officeDocument/2006/customXml" ds:itemID="{603FDF26-7B83-4FE7-B858-0B106E5AF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a4e62-1efb-4315-89e6-a0815f548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3169425-9CB4-493D-951E-B8194E9E51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MFD svenska wide</Template>
  <TotalTime>121</TotalTime>
  <Words>2838</Words>
  <Application>Microsoft Office PowerPoint</Application>
  <PresentationFormat>Bredbild</PresentationFormat>
  <Paragraphs>374</Paragraphs>
  <Slides>22</Slides>
  <Notes>22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22</vt:i4>
      </vt:variant>
    </vt:vector>
  </HeadingPairs>
  <TitlesOfParts>
    <vt:vector size="25" baseType="lpstr">
      <vt:lpstr>Arial</vt:lpstr>
      <vt:lpstr>Calibri</vt:lpstr>
      <vt:lpstr>MFD</vt:lpstr>
      <vt:lpstr>FN:s konvention om rättigheter för personer med funktionsnedsättning</vt:lpstr>
      <vt:lpstr>Myndigheten för delaktighet: </vt:lpstr>
      <vt:lpstr>Det här gör Myndigheten för delaktighet</vt:lpstr>
      <vt:lpstr>Mänskliga rättigheter – vad är det?</vt:lpstr>
      <vt:lpstr>Mänskliga rättigheter – vad är det?</vt:lpstr>
      <vt:lpstr>FN:s konvention om rättigheter  för personer med funktionsnedsättning</vt:lpstr>
      <vt:lpstr>FN:s konvention om rättigheter  för personer med funktionsnedsättning</vt:lpstr>
      <vt:lpstr>Att förverkliga FN:s konvention om rättigheter för personer med funktionsnedsättning</vt:lpstr>
      <vt:lpstr>Att förverkliga FN:s konvention om rättigheter  för personer med funktionsnedsättning</vt:lpstr>
      <vt:lpstr>Att förverkliga FN:s konvention om rättigheter för personer med funktionsnedsättning</vt:lpstr>
      <vt:lpstr>Funktionshinderspolitiken</vt:lpstr>
      <vt:lpstr>Varför funktionshinderspolitik? </vt:lpstr>
      <vt:lpstr>Andel (procent) personer 16–29 år som varken arbetar eller studerar, 2016/17  Källa: SCB:s undersökning av levnadsförhållanden</vt:lpstr>
      <vt:lpstr>Andel (procent) kvinnor och män över 25 år som saknar mindre kontantmarginal, 2016-17     Källa: SCB:s undersökning av levnadsförhållanden</vt:lpstr>
      <vt:lpstr>Andel (procent) över 16 år som skattar sin hälsa som bra eller mycket bra, 2016/17. Källa: SCB:s undersökning av levnadsförhållanden</vt:lpstr>
      <vt:lpstr>Nationellt mål för funktionshinderspolitiken Proposition 2016/17:188</vt:lpstr>
      <vt:lpstr>Funktionshinderspolitikens inriktning Proposition 2016/17:188</vt:lpstr>
      <vt:lpstr>PowerPoint-presentation</vt:lpstr>
      <vt:lpstr>PowerPoint-presentation</vt:lpstr>
      <vt:lpstr>Region Gotland - Regionalt trafikförsörjningsprogram  (Behandlat av Tekniska nämnden 2013-12-17)</vt:lpstr>
      <vt:lpstr>Arbete för full delaktighet i samhället</vt:lpstr>
      <vt:lpstr>Full delaktighet för alla oavsett funktionsförmåga</vt:lpstr>
    </vt:vector>
  </TitlesOfParts>
  <Manager/>
  <Company>Myndigheten för delaktighet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Mille Salomaa-Lindström</dc:creator>
  <cp:keywords/>
  <dc:description/>
  <cp:lastModifiedBy>Johansson Annette I</cp:lastModifiedBy>
  <cp:revision>14</cp:revision>
  <dcterms:created xsi:type="dcterms:W3CDTF">2019-03-07T13:16:01Z</dcterms:created>
  <dcterms:modified xsi:type="dcterms:W3CDTF">2019-03-15T13:07:13Z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0x0101001F4E00BEA910C643A3439410A8E69F9604005A574CAB0C97C041BB62023D48F37AA3</vt:lpwstr>
  </property>
</Properties>
</file>