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73" r:id="rId5"/>
    <p:sldId id="274" r:id="rId6"/>
    <p:sldId id="275" r:id="rId7"/>
    <p:sldId id="261" r:id="rId8"/>
    <p:sldId id="276" r:id="rId9"/>
    <p:sldId id="277" r:id="rId10"/>
    <p:sldId id="262" r:id="rId11"/>
    <p:sldId id="278" r:id="rId12"/>
    <p:sldId id="264" r:id="rId13"/>
    <p:sldId id="265" r:id="rId14"/>
    <p:sldId id="263" r:id="rId15"/>
    <p:sldId id="266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287" autoAdjust="0"/>
  </p:normalViewPr>
  <p:slideViewPr>
    <p:cSldViewPr snapToGrid="0">
      <p:cViewPr varScale="1">
        <p:scale>
          <a:sx n="80" d="100"/>
          <a:sy n="80" d="100"/>
        </p:scale>
        <p:origin x="1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58EEA-3C66-4A1E-84A9-6D569BB702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890FC72-9340-4BE7-BC61-BE4FAD572B24}">
      <dgm:prSet phldrT="[Text]" custT="1"/>
      <dgm:spPr/>
      <dgm:t>
        <a:bodyPr/>
        <a:lstStyle/>
        <a:p>
          <a:r>
            <a:rPr lang="sv-SE" sz="1800" dirty="0"/>
            <a:t>1. Utse planägare och beskriv uppdaterings-/revideringsrutiner för planen</a:t>
          </a:r>
        </a:p>
      </dgm:t>
    </dgm:pt>
    <dgm:pt modelId="{7F4E389E-827C-47D4-B41F-E5859C29AFE7}" type="parTrans" cxnId="{C06DCFD4-5119-47B0-A2F0-171549B55E34}">
      <dgm:prSet/>
      <dgm:spPr/>
      <dgm:t>
        <a:bodyPr/>
        <a:lstStyle/>
        <a:p>
          <a:endParaRPr lang="sv-SE" sz="4800"/>
        </a:p>
      </dgm:t>
    </dgm:pt>
    <dgm:pt modelId="{9A4BA265-2749-4BBA-8AE2-FC086449A598}" type="sibTrans" cxnId="{C06DCFD4-5119-47B0-A2F0-171549B55E34}">
      <dgm:prSet custT="1"/>
      <dgm:spPr/>
      <dgm:t>
        <a:bodyPr/>
        <a:lstStyle/>
        <a:p>
          <a:endParaRPr lang="sv-SE" sz="1400"/>
        </a:p>
      </dgm:t>
    </dgm:pt>
    <dgm:pt modelId="{FF8B82D5-8BCC-4B44-9633-B7C9ACE2896A}">
      <dgm:prSet phldrT="[Text]" custT="1"/>
      <dgm:spPr/>
      <dgm:t>
        <a:bodyPr/>
        <a:lstStyle/>
        <a:p>
          <a:r>
            <a:rPr lang="sv-SE" sz="1800" dirty="0"/>
            <a:t>2. Identifiering av relevant kategorisering av resurser</a:t>
          </a:r>
        </a:p>
      </dgm:t>
    </dgm:pt>
    <dgm:pt modelId="{96454FAE-B3E3-4E3B-8EF6-CFF78904C0F6}" type="parTrans" cxnId="{5065C619-2BB4-45C8-A0FF-3BB018834121}">
      <dgm:prSet/>
      <dgm:spPr/>
      <dgm:t>
        <a:bodyPr/>
        <a:lstStyle/>
        <a:p>
          <a:endParaRPr lang="sv-SE" sz="4800"/>
        </a:p>
      </dgm:t>
    </dgm:pt>
    <dgm:pt modelId="{F5534BF7-2721-4FB5-9D57-735E7F1D8CDD}" type="sibTrans" cxnId="{5065C619-2BB4-45C8-A0FF-3BB018834121}">
      <dgm:prSet custT="1"/>
      <dgm:spPr/>
      <dgm:t>
        <a:bodyPr/>
        <a:lstStyle/>
        <a:p>
          <a:endParaRPr lang="sv-SE" sz="1400"/>
        </a:p>
      </dgm:t>
    </dgm:pt>
    <dgm:pt modelId="{8A7CA5F3-592F-41F3-9601-BD887DE7C28D}">
      <dgm:prSet phldrT="[Text]" custT="1"/>
      <dgm:spPr/>
      <dgm:t>
        <a:bodyPr/>
        <a:lstStyle/>
        <a:p>
          <a:r>
            <a:rPr lang="sv-SE" sz="1800" dirty="0"/>
            <a:t>3. Beskrivning av kontinuitetslösningar för resurserna</a:t>
          </a:r>
        </a:p>
      </dgm:t>
    </dgm:pt>
    <dgm:pt modelId="{3EDF9FAE-A806-482B-8525-89F6ED4E615B}" type="parTrans" cxnId="{FD188886-5F7C-4C77-BE31-577AF1C56251}">
      <dgm:prSet/>
      <dgm:spPr/>
      <dgm:t>
        <a:bodyPr/>
        <a:lstStyle/>
        <a:p>
          <a:endParaRPr lang="sv-SE" sz="4800"/>
        </a:p>
      </dgm:t>
    </dgm:pt>
    <dgm:pt modelId="{A04BFAD7-78CB-46BD-87D6-22051BFB79E9}" type="sibTrans" cxnId="{FD188886-5F7C-4C77-BE31-577AF1C56251}">
      <dgm:prSet custT="1"/>
      <dgm:spPr/>
      <dgm:t>
        <a:bodyPr/>
        <a:lstStyle/>
        <a:p>
          <a:endParaRPr lang="sv-SE" sz="1400"/>
        </a:p>
      </dgm:t>
    </dgm:pt>
    <dgm:pt modelId="{F8007671-2E00-42CC-B7C3-102488CF0BFC}" type="pres">
      <dgm:prSet presAssocID="{C2358EEA-3C66-4A1E-84A9-6D569BB702B2}" presName="Name0" presStyleCnt="0">
        <dgm:presLayoutVars>
          <dgm:dir/>
          <dgm:resizeHandles val="exact"/>
        </dgm:presLayoutVars>
      </dgm:prSet>
      <dgm:spPr/>
    </dgm:pt>
    <dgm:pt modelId="{AC4A78CE-2894-441B-9911-3A8011103791}" type="pres">
      <dgm:prSet presAssocID="{E890FC72-9340-4BE7-BC61-BE4FAD572B24}" presName="node" presStyleLbl="node1" presStyleIdx="0" presStyleCnt="3" custScaleX="307144">
        <dgm:presLayoutVars>
          <dgm:bulletEnabled val="1"/>
        </dgm:presLayoutVars>
      </dgm:prSet>
      <dgm:spPr/>
    </dgm:pt>
    <dgm:pt modelId="{AC0726C4-3315-46D6-A915-D15D97BBDEF7}" type="pres">
      <dgm:prSet presAssocID="{9A4BA265-2749-4BBA-8AE2-FC086449A598}" presName="sibTrans" presStyleLbl="sibTrans2D1" presStyleIdx="0" presStyleCnt="2"/>
      <dgm:spPr/>
    </dgm:pt>
    <dgm:pt modelId="{46883C53-60A1-4D54-A37A-09D2FCF8776C}" type="pres">
      <dgm:prSet presAssocID="{9A4BA265-2749-4BBA-8AE2-FC086449A598}" presName="connectorText" presStyleLbl="sibTrans2D1" presStyleIdx="0" presStyleCnt="2"/>
      <dgm:spPr/>
    </dgm:pt>
    <dgm:pt modelId="{7ACF992F-33EC-40DD-B6E1-E8711D632F76}" type="pres">
      <dgm:prSet presAssocID="{FF8B82D5-8BCC-4B44-9633-B7C9ACE2896A}" presName="node" presStyleLbl="node1" presStyleIdx="1" presStyleCnt="3" custScaleX="307144">
        <dgm:presLayoutVars>
          <dgm:bulletEnabled val="1"/>
        </dgm:presLayoutVars>
      </dgm:prSet>
      <dgm:spPr/>
    </dgm:pt>
    <dgm:pt modelId="{BEB1CED1-22AC-4DAF-A5D2-D5D66D177535}" type="pres">
      <dgm:prSet presAssocID="{F5534BF7-2721-4FB5-9D57-735E7F1D8CDD}" presName="sibTrans" presStyleLbl="sibTrans2D1" presStyleIdx="1" presStyleCnt="2"/>
      <dgm:spPr/>
    </dgm:pt>
    <dgm:pt modelId="{AF9599FC-EFAC-428A-BB32-B3A4A2954537}" type="pres">
      <dgm:prSet presAssocID="{F5534BF7-2721-4FB5-9D57-735E7F1D8CDD}" presName="connectorText" presStyleLbl="sibTrans2D1" presStyleIdx="1" presStyleCnt="2"/>
      <dgm:spPr/>
    </dgm:pt>
    <dgm:pt modelId="{AA62F933-1A03-4804-A79B-B9D7B7FDBE3B}" type="pres">
      <dgm:prSet presAssocID="{8A7CA5F3-592F-41F3-9601-BD887DE7C28D}" presName="node" presStyleLbl="node1" presStyleIdx="2" presStyleCnt="3" custScaleX="307144">
        <dgm:presLayoutVars>
          <dgm:bulletEnabled val="1"/>
        </dgm:presLayoutVars>
      </dgm:prSet>
      <dgm:spPr/>
    </dgm:pt>
  </dgm:ptLst>
  <dgm:cxnLst>
    <dgm:cxn modelId="{CF745A02-9500-43E0-A520-56E604647FE7}" type="presOf" srcId="{F5534BF7-2721-4FB5-9D57-735E7F1D8CDD}" destId="{BEB1CED1-22AC-4DAF-A5D2-D5D66D177535}" srcOrd="0" destOrd="0" presId="urn:microsoft.com/office/officeart/2005/8/layout/process1"/>
    <dgm:cxn modelId="{2DFA7B11-9791-4479-9E7B-1E965AB8CE67}" type="presOf" srcId="{F5534BF7-2721-4FB5-9D57-735E7F1D8CDD}" destId="{AF9599FC-EFAC-428A-BB32-B3A4A2954537}" srcOrd="1" destOrd="0" presId="urn:microsoft.com/office/officeart/2005/8/layout/process1"/>
    <dgm:cxn modelId="{72154F15-39DD-4CB3-BEC2-E06B18DAEBE6}" type="presOf" srcId="{8A7CA5F3-592F-41F3-9601-BD887DE7C28D}" destId="{AA62F933-1A03-4804-A79B-B9D7B7FDBE3B}" srcOrd="0" destOrd="0" presId="urn:microsoft.com/office/officeart/2005/8/layout/process1"/>
    <dgm:cxn modelId="{5065C619-2BB4-45C8-A0FF-3BB018834121}" srcId="{C2358EEA-3C66-4A1E-84A9-6D569BB702B2}" destId="{FF8B82D5-8BCC-4B44-9633-B7C9ACE2896A}" srcOrd="1" destOrd="0" parTransId="{96454FAE-B3E3-4E3B-8EF6-CFF78904C0F6}" sibTransId="{F5534BF7-2721-4FB5-9D57-735E7F1D8CDD}"/>
    <dgm:cxn modelId="{4ABF725D-A2E3-4906-8282-35E519F7A715}" type="presOf" srcId="{C2358EEA-3C66-4A1E-84A9-6D569BB702B2}" destId="{F8007671-2E00-42CC-B7C3-102488CF0BFC}" srcOrd="0" destOrd="0" presId="urn:microsoft.com/office/officeart/2005/8/layout/process1"/>
    <dgm:cxn modelId="{BFFF8D51-A829-442A-A804-E315AA20AB5C}" type="presOf" srcId="{9A4BA265-2749-4BBA-8AE2-FC086449A598}" destId="{AC0726C4-3315-46D6-A915-D15D97BBDEF7}" srcOrd="0" destOrd="0" presId="urn:microsoft.com/office/officeart/2005/8/layout/process1"/>
    <dgm:cxn modelId="{FD188886-5F7C-4C77-BE31-577AF1C56251}" srcId="{C2358EEA-3C66-4A1E-84A9-6D569BB702B2}" destId="{8A7CA5F3-592F-41F3-9601-BD887DE7C28D}" srcOrd="2" destOrd="0" parTransId="{3EDF9FAE-A806-482B-8525-89F6ED4E615B}" sibTransId="{A04BFAD7-78CB-46BD-87D6-22051BFB79E9}"/>
    <dgm:cxn modelId="{9C10CEB5-D38E-4F07-9334-1C7D2F3A63CD}" type="presOf" srcId="{9A4BA265-2749-4BBA-8AE2-FC086449A598}" destId="{46883C53-60A1-4D54-A37A-09D2FCF8776C}" srcOrd="1" destOrd="0" presId="urn:microsoft.com/office/officeart/2005/8/layout/process1"/>
    <dgm:cxn modelId="{9A1400BB-9C43-4F76-AB8F-BEEE7C89B440}" type="presOf" srcId="{FF8B82D5-8BCC-4B44-9633-B7C9ACE2896A}" destId="{7ACF992F-33EC-40DD-B6E1-E8711D632F76}" srcOrd="0" destOrd="0" presId="urn:microsoft.com/office/officeart/2005/8/layout/process1"/>
    <dgm:cxn modelId="{F5E97CBB-B164-4467-B9F2-090BAAF96DF2}" type="presOf" srcId="{E890FC72-9340-4BE7-BC61-BE4FAD572B24}" destId="{AC4A78CE-2894-441B-9911-3A8011103791}" srcOrd="0" destOrd="0" presId="urn:microsoft.com/office/officeart/2005/8/layout/process1"/>
    <dgm:cxn modelId="{C06DCFD4-5119-47B0-A2F0-171549B55E34}" srcId="{C2358EEA-3C66-4A1E-84A9-6D569BB702B2}" destId="{E890FC72-9340-4BE7-BC61-BE4FAD572B24}" srcOrd="0" destOrd="0" parTransId="{7F4E389E-827C-47D4-B41F-E5859C29AFE7}" sibTransId="{9A4BA265-2749-4BBA-8AE2-FC086449A598}"/>
    <dgm:cxn modelId="{6B24629A-331E-4A75-8D34-0FB1562001CA}" type="presParOf" srcId="{F8007671-2E00-42CC-B7C3-102488CF0BFC}" destId="{AC4A78CE-2894-441B-9911-3A8011103791}" srcOrd="0" destOrd="0" presId="urn:microsoft.com/office/officeart/2005/8/layout/process1"/>
    <dgm:cxn modelId="{1412E73E-3A99-4BE8-BAD5-074A69313DB5}" type="presParOf" srcId="{F8007671-2E00-42CC-B7C3-102488CF0BFC}" destId="{AC0726C4-3315-46D6-A915-D15D97BBDEF7}" srcOrd="1" destOrd="0" presId="urn:microsoft.com/office/officeart/2005/8/layout/process1"/>
    <dgm:cxn modelId="{50482785-6AC6-4868-A1F3-AFF608709A81}" type="presParOf" srcId="{AC0726C4-3315-46D6-A915-D15D97BBDEF7}" destId="{46883C53-60A1-4D54-A37A-09D2FCF8776C}" srcOrd="0" destOrd="0" presId="urn:microsoft.com/office/officeart/2005/8/layout/process1"/>
    <dgm:cxn modelId="{219BA6FB-EDEC-4368-9011-B5052B91E8CE}" type="presParOf" srcId="{F8007671-2E00-42CC-B7C3-102488CF0BFC}" destId="{7ACF992F-33EC-40DD-B6E1-E8711D632F76}" srcOrd="2" destOrd="0" presId="urn:microsoft.com/office/officeart/2005/8/layout/process1"/>
    <dgm:cxn modelId="{9E717E3E-9746-4506-BEB9-F6F10ED748BD}" type="presParOf" srcId="{F8007671-2E00-42CC-B7C3-102488CF0BFC}" destId="{BEB1CED1-22AC-4DAF-A5D2-D5D66D177535}" srcOrd="3" destOrd="0" presId="urn:microsoft.com/office/officeart/2005/8/layout/process1"/>
    <dgm:cxn modelId="{C94EBFE6-D0C1-4922-8C3E-1ACEF33B5777}" type="presParOf" srcId="{BEB1CED1-22AC-4DAF-A5D2-D5D66D177535}" destId="{AF9599FC-EFAC-428A-BB32-B3A4A2954537}" srcOrd="0" destOrd="0" presId="urn:microsoft.com/office/officeart/2005/8/layout/process1"/>
    <dgm:cxn modelId="{E67E9F76-355D-43CF-B584-263B1A919599}" type="presParOf" srcId="{F8007671-2E00-42CC-B7C3-102488CF0BFC}" destId="{AA62F933-1A03-4804-A79B-B9D7B7FDBE3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A78CE-2894-441B-9911-3A8011103791}">
      <dsp:nvSpPr>
        <dsp:cNvPr id="0" name=""/>
        <dsp:cNvSpPr/>
      </dsp:nvSpPr>
      <dsp:spPr>
        <a:xfrm>
          <a:off x="4550" y="292071"/>
          <a:ext cx="2756845" cy="1226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1. Utse planägare och beskriv uppdaterings-/revideringsrutiner för planen</a:t>
          </a:r>
        </a:p>
      </dsp:txBody>
      <dsp:txXfrm>
        <a:off x="40469" y="327990"/>
        <a:ext cx="2685007" cy="1154530"/>
      </dsp:txXfrm>
    </dsp:sp>
    <dsp:sp modelId="{AC0726C4-3315-46D6-A915-D15D97BBDEF7}">
      <dsp:nvSpPr>
        <dsp:cNvPr id="0" name=""/>
        <dsp:cNvSpPr/>
      </dsp:nvSpPr>
      <dsp:spPr>
        <a:xfrm>
          <a:off x="2851153" y="793956"/>
          <a:ext cx="190285" cy="222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</dsp:txBody>
      <dsp:txXfrm>
        <a:off x="2851153" y="838476"/>
        <a:ext cx="133200" cy="133558"/>
      </dsp:txXfrm>
    </dsp:sp>
    <dsp:sp modelId="{7ACF992F-33EC-40DD-B6E1-E8711D632F76}">
      <dsp:nvSpPr>
        <dsp:cNvPr id="0" name=""/>
        <dsp:cNvSpPr/>
      </dsp:nvSpPr>
      <dsp:spPr>
        <a:xfrm>
          <a:off x="3120425" y="292071"/>
          <a:ext cx="2756845" cy="1226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2. Identifiering av relevant kategorisering av resurser</a:t>
          </a:r>
        </a:p>
      </dsp:txBody>
      <dsp:txXfrm>
        <a:off x="3156344" y="327990"/>
        <a:ext cx="2685007" cy="1154530"/>
      </dsp:txXfrm>
    </dsp:sp>
    <dsp:sp modelId="{BEB1CED1-22AC-4DAF-A5D2-D5D66D177535}">
      <dsp:nvSpPr>
        <dsp:cNvPr id="0" name=""/>
        <dsp:cNvSpPr/>
      </dsp:nvSpPr>
      <dsp:spPr>
        <a:xfrm>
          <a:off x="5967028" y="793956"/>
          <a:ext cx="190285" cy="222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</dsp:txBody>
      <dsp:txXfrm>
        <a:off x="5967028" y="838476"/>
        <a:ext cx="133200" cy="133558"/>
      </dsp:txXfrm>
    </dsp:sp>
    <dsp:sp modelId="{AA62F933-1A03-4804-A79B-B9D7B7FDBE3B}">
      <dsp:nvSpPr>
        <dsp:cNvPr id="0" name=""/>
        <dsp:cNvSpPr/>
      </dsp:nvSpPr>
      <dsp:spPr>
        <a:xfrm>
          <a:off x="6236300" y="292071"/>
          <a:ext cx="2756845" cy="1226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3. Beskrivning av kontinuitetslösningar för resurserna</a:t>
          </a:r>
        </a:p>
      </dsp:txBody>
      <dsp:txXfrm>
        <a:off x="6272219" y="327990"/>
        <a:ext cx="2685007" cy="1154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B7557-D3C4-4779-B7AB-7E7596D7BE32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F82C6-3C49-4F20-8273-D866ECE2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4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Navigating uncertainty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01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976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Ta eventuellt upp kontinuitetsplanen i sin helhet igen och summera vad ni kommit fram till.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Vad har deltagarna tyckt om dagen?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Återkoppla till syftet med dagen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912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Processledaren</a:t>
            </a:r>
            <a:r>
              <a:rPr lang="sv-SE" baseline="0" dirty="0"/>
              <a:t> ”snyggar till” och färdigställer kontinuitetsplanen (ofta finns utestående frågor som behöver kontrolleras med andra personer/leverantörer eller liknande) vid behov</a:t>
            </a:r>
          </a:p>
          <a:p>
            <a:endParaRPr lang="sv-SE" baseline="0" dirty="0"/>
          </a:p>
          <a:p>
            <a:r>
              <a:rPr lang="sv-SE" baseline="0" dirty="0"/>
              <a:t>Skickar sedan ut den till deltagarna via mail.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979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baseline="0" dirty="0"/>
              <a:t>Nu är hela kontinuitetsanalysen genomförd och ni har tagit fram en (eller flera) kontinuitetsplaner för er verksamhet. </a:t>
            </a:r>
          </a:p>
          <a:p>
            <a:r>
              <a:rPr lang="sv-SE" baseline="0" dirty="0"/>
              <a:t>Diskutera gemensamt kring analysen och vad som varit nyttan.</a:t>
            </a:r>
          </a:p>
          <a:p>
            <a:endParaRPr lang="sv-SE" baseline="0" dirty="0"/>
          </a:p>
          <a:p>
            <a:r>
              <a:rPr lang="sv-SE" baseline="0" dirty="0"/>
              <a:t>Diskutera också kring implementering och att detta inte är en punktinsats. Det är viktigt att det finns en rutin för uppdatering av kontinuitetsplanen, förslagsvis årligen och vid förändringar i ingångsvärden. Vid förändringar i ingångsvärden behöver även analysmaterialet (kriteriemodell, konsekvensanalys, riskbedömning) ev. ses över.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Navigating uncertainty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57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36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6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71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63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67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3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70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38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18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81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68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EA40-22A5-412C-81C6-03CDC50F7DC6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EA2A-7F2D-4D75-B096-3ACFBB8300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65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4294967295"/>
          </p:nvPr>
        </p:nvSpPr>
        <p:spPr>
          <a:xfrm>
            <a:off x="471912" y="3789040"/>
            <a:ext cx="8204544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2000" dirty="0"/>
              <a:t>Workshop 4 av 4 – Kontinuitetsplan </a:t>
            </a:r>
          </a:p>
          <a:p>
            <a:pPr marL="0" indent="0" algn="ctr">
              <a:buNone/>
            </a:pPr>
            <a:r>
              <a:rPr lang="sv-SE" sz="2000" dirty="0">
                <a:solidFill>
                  <a:srgbClr val="FF0000"/>
                </a:solidFill>
              </a:rPr>
              <a:t>[verksamhetens namn, datum]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Kontinuitetsanalys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b="1">
                <a:cs typeface="Arial"/>
              </a:rPr>
              <a:t>Navigating uncertainty</a:t>
            </a:r>
            <a:endParaRPr lang="en-US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0543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Syfte med dagen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Gemensamt ta fram en kontinuitetsplan för analyserad(e) kritisk(a) process(er)</a:t>
            </a:r>
          </a:p>
          <a:p>
            <a:r>
              <a:rPr lang="sv-SE" sz="2000" dirty="0"/>
              <a:t>Titta på det sammantagna resultatet av arbetet med kontinuitetsanalys för </a:t>
            </a:r>
            <a:r>
              <a:rPr lang="sv-SE" sz="2000" dirty="0">
                <a:solidFill>
                  <a:srgbClr val="FF0000"/>
                </a:solidFill>
              </a:rPr>
              <a:t>[VERKSAMHETENS NAMN]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517" y="3125954"/>
            <a:ext cx="3536433" cy="3527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9341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Vad är en kontinuitetsplan?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099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Vad är en kontinuitetsplan?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I kontinuitetsplanen beskrivs reserv- och återgångsrutiner för identifierade kritiska resurser</a:t>
            </a:r>
          </a:p>
          <a:p>
            <a:pPr lvl="1"/>
            <a:r>
              <a:rPr lang="sv-SE" sz="1800" dirty="0"/>
              <a:t>Vem? Hur? När?</a:t>
            </a:r>
          </a:p>
          <a:p>
            <a:pPr lvl="1"/>
            <a:r>
              <a:rPr lang="sv-SE" sz="1800" dirty="0"/>
              <a:t>Kontaktuppgifter till relevanta personer</a:t>
            </a:r>
          </a:p>
          <a:p>
            <a:pPr lvl="1"/>
            <a:r>
              <a:rPr lang="sv-SE" sz="1800" dirty="0"/>
              <a:t>Åtgärdslistor/Checklistor</a:t>
            </a:r>
          </a:p>
          <a:p>
            <a:r>
              <a:rPr lang="sv-SE" sz="2000" dirty="0"/>
              <a:t>Syftet är att snabbt kunna aktivera reservlösningar för att klara uppsatta tidskrav på kritiska resurser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12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527" y="4279694"/>
            <a:ext cx="4217423" cy="225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6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Exempel kontinuitetsplan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13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2173"/>
            <a:ext cx="7949873" cy="484674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1288" y="365126"/>
            <a:ext cx="1332089" cy="77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68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Vad är nyttan för verksamheten?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Kontinuitetsplaner innehåller </a:t>
            </a:r>
            <a:r>
              <a:rPr lang="sv-SE" sz="2000" u="sng" dirty="0"/>
              <a:t>konkreta och praktiska rutiner </a:t>
            </a:r>
            <a:r>
              <a:rPr lang="sv-SE" sz="2000" dirty="0"/>
              <a:t>för hur personalen ska agera när någon kritisk resurs är otillgänglig</a:t>
            </a:r>
          </a:p>
          <a:p>
            <a:r>
              <a:rPr lang="sv-SE" sz="2000" dirty="0"/>
              <a:t>Nyckelpersonsberoenden minskar i takt med att </a:t>
            </a:r>
            <a:r>
              <a:rPr lang="sv-SE" sz="2000" u="sng" dirty="0"/>
              <a:t>kunskap och erfarenhet dokumenteras</a:t>
            </a:r>
            <a:r>
              <a:rPr lang="sv-SE" sz="2000" dirty="0"/>
              <a:t> och </a:t>
            </a:r>
            <a:r>
              <a:rPr lang="sv-SE" sz="2000" u="sng" dirty="0"/>
              <a:t>görs tillgänglig </a:t>
            </a:r>
            <a:r>
              <a:rPr lang="sv-SE" sz="2000" dirty="0"/>
              <a:t>för alla</a:t>
            </a:r>
          </a:p>
          <a:p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14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8520" y="3717032"/>
            <a:ext cx="1941452" cy="193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2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Workshop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Kontinuitetsplan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15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755" y="3037148"/>
            <a:ext cx="3684482" cy="197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2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Workshopens steg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4308633"/>
              </p:ext>
            </p:extLst>
          </p:nvPr>
        </p:nvGraphicFramePr>
        <p:xfrm>
          <a:off x="36576" y="2816352"/>
          <a:ext cx="8997696" cy="1810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8228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sz="4000" dirty="0"/>
              <a:t>1. Utse planägare och beskriv uppdaterings-/revideringsrutiner för planen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461250" cy="43513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Diskutera gemensamt kring övergripande dokumentinformation</a:t>
            </a:r>
          </a:p>
          <a:p>
            <a:pPr marL="895350" lvl="1" indent="-269875"/>
            <a:r>
              <a:rPr lang="sv-SE" sz="1800" dirty="0"/>
              <a:t>Exempelvis vem som ska ansvara för planen, hur ofta och när den ska uppdateras, kriterier för aktivering av planen etc.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6509" y="0"/>
            <a:ext cx="2862000" cy="575890"/>
          </a:xfrm>
          <a:prstGeom prst="rect">
            <a:avLst/>
          </a:prstGeom>
        </p:spPr>
      </p:pic>
      <p:sp>
        <p:nvSpPr>
          <p:cNvPr id="6" name="Rektangel med rundade hörn 5"/>
          <p:cNvSpPr/>
          <p:nvPr/>
        </p:nvSpPr>
        <p:spPr>
          <a:xfrm>
            <a:off x="6178408" y="62804"/>
            <a:ext cx="936000" cy="43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2301" y="3251994"/>
            <a:ext cx="5425308" cy="2697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548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2. Identifiering av relevant kategorisering av resurser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Fundera och besluta gemensamt över om det är relevant att strukturera planen på särskilt sätt, exempelvis enligt olika resurskategorier</a:t>
            </a:r>
          </a:p>
          <a:p>
            <a:pPr marL="895350" lvl="1" indent="-269875"/>
            <a:r>
              <a:rPr lang="sv-SE" sz="1800" dirty="0"/>
              <a:t>Exempel på resurskategorier: Personal och kompetens, lokaler, anläggningar och annan fysisk utrustning, mjukvaror, externa resurser</a:t>
            </a:r>
          </a:p>
          <a:p>
            <a:pPr marL="895350" lvl="1" indent="-269875"/>
            <a:r>
              <a:rPr lang="sv-SE" sz="1800" dirty="0"/>
              <a:t>Om planen är gemensam för hela verksamheten kan en alternativ struktur vara att dela in planen per kritisk process</a:t>
            </a:r>
          </a:p>
          <a:p>
            <a:pPr marL="895350" lvl="1" indent="-269875"/>
            <a:r>
              <a:rPr lang="sv-SE" sz="1800" dirty="0"/>
              <a:t>Syftet är att underlätta användning av planen</a:t>
            </a:r>
          </a:p>
          <a:p>
            <a:pPr marL="457200" lvl="1" indent="0">
              <a:buNone/>
            </a:pPr>
            <a:endParaRPr lang="sv-SE" sz="20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6509" y="0"/>
            <a:ext cx="2862000" cy="575890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7181708" y="62804"/>
            <a:ext cx="936000" cy="43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49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3. Beskrivning av kontinuitetslösningar för resurserna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Deltagarna delar in sig i mindre grupper baserat på ansvarsområde eller kompetens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Fördela resurserna på lämpligt sätt till grupperna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Grupperna beskriver kontinuitetslösningar för samtliga tilldelade resurser</a:t>
            </a:r>
          </a:p>
          <a:p>
            <a:pPr marL="895350" lvl="1" indent="-269875"/>
            <a:r>
              <a:rPr lang="sv-SE" sz="1800" dirty="0"/>
              <a:t>En kontinuitetslösning kan bestå av både reserv- och återgångsrutiner.</a:t>
            </a:r>
          </a:p>
          <a:p>
            <a:pPr marL="895350" lvl="1" indent="-269875"/>
            <a:r>
              <a:rPr lang="sv-SE" sz="1800" dirty="0"/>
              <a:t>Reservrutiner: ”Hur arbetar vi på alternativt sätt medan resursen är otillgänglig?”</a:t>
            </a:r>
          </a:p>
          <a:p>
            <a:pPr marL="895350" lvl="1" indent="-269875"/>
            <a:r>
              <a:rPr lang="sv-SE" sz="1800" dirty="0"/>
              <a:t>Återgångsrutiner: ”Måste vi vidta särskilda åtgärder då resursen är tillgänglig igen?”</a:t>
            </a:r>
          </a:p>
          <a:p>
            <a:pPr marL="895350" lvl="1" indent="-269875"/>
            <a:r>
              <a:rPr lang="sv-SE" sz="1800" dirty="0"/>
              <a:t>Tänk på att beskriva kontinuitetslösningarna så konkret som möjligt. Inkludera exempelvis information om vem som beslutar om att reservlösningar kan/får användas, vem måste informeras om att verksamheten arbetar på alternativa sätt, praktisk information om var reservutrustning finns/hur alternativ personal kontaktas etc.</a:t>
            </a:r>
          </a:p>
          <a:p>
            <a:pPr marL="444500" lvl="1" indent="-444500">
              <a:buNone/>
              <a:tabLst>
                <a:tab pos="88900" algn="l"/>
              </a:tabLst>
            </a:pPr>
            <a:r>
              <a:rPr lang="sv-SE" sz="2100" dirty="0"/>
              <a:t>4. 	Diskutera gruppernas förslag på kontinuitetslösningar gemensamt och för in i kontinuitetsplanen</a:t>
            </a:r>
          </a:p>
          <a:p>
            <a:pPr marL="457200" lvl="1" indent="0">
              <a:buNone/>
            </a:pPr>
            <a:endParaRPr lang="sv-SE" sz="20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6509" y="0"/>
            <a:ext cx="2862000" cy="575890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8172308" y="62804"/>
            <a:ext cx="936000" cy="43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77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Agenda – intern för processledaren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Agenda och presentationsrunda (5 min)</a:t>
            </a:r>
          </a:p>
          <a:p>
            <a:r>
              <a:rPr lang="sv-SE" sz="2000" dirty="0"/>
              <a:t>Introduktion till kontinuitetshantering (15 min – endast om de inte deltagit vid förmöte, tidigare workshops eller liknande)</a:t>
            </a:r>
          </a:p>
          <a:p>
            <a:r>
              <a:rPr lang="sv-SE" sz="2000" dirty="0"/>
              <a:t>Återkoppling till föregående steg – riskbedömning (15 min)</a:t>
            </a:r>
          </a:p>
          <a:p>
            <a:r>
              <a:rPr lang="sv-SE" sz="2000" dirty="0"/>
              <a:t>Syfte med dagen (5 min)</a:t>
            </a:r>
          </a:p>
          <a:p>
            <a:r>
              <a:rPr lang="sv-SE" sz="2000" dirty="0"/>
              <a:t>Vad är en kontinuitetsplan? (10 min)</a:t>
            </a:r>
          </a:p>
          <a:p>
            <a:r>
              <a:rPr lang="sv-SE" sz="2000" dirty="0"/>
              <a:t>Workshop: framtagande av en kontinuitetsplan (4-6 h)</a:t>
            </a:r>
          </a:p>
          <a:p>
            <a:r>
              <a:rPr lang="sv-SE" sz="2000" dirty="0"/>
              <a:t>Summering och nästa steg (30 min)</a:t>
            </a:r>
          </a:p>
          <a:p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078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Summering och nästa steg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56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Summering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21</a:t>
            </a:fld>
            <a:endParaRPr lang="sv-SE" dirty="0"/>
          </a:p>
        </p:txBody>
      </p:sp>
      <p:pic>
        <p:nvPicPr>
          <p:cNvPr id="7" name="Picture 6" descr="http://churchwhisperer.files.wordpress.com/2008/09/after-much-discussion.jpg"/>
          <p:cNvPicPr>
            <a:picLocks noChangeAspect="1" noChangeArrowheads="1"/>
          </p:cNvPicPr>
          <p:nvPr/>
        </p:nvPicPr>
        <p:blipFill rotWithShape="1"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5"/>
          <a:stretch/>
        </p:blipFill>
        <p:spPr bwMode="auto">
          <a:xfrm>
            <a:off x="1487729" y="1802263"/>
            <a:ext cx="6195182" cy="3960514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0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Nästa steg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Summering av resultatet från dagens workshop </a:t>
            </a:r>
          </a:p>
          <a:p>
            <a:r>
              <a:rPr lang="sv-SE" sz="2000" dirty="0"/>
              <a:t>Resultatet mailas till gruppen för slutlig kvalitetssäkring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22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2463" y="2632036"/>
            <a:ext cx="2285714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01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sz="4000" dirty="0"/>
              <a:t>Arbetet i fyra steg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45241"/>
            <a:ext cx="7886700" cy="4231721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Clr>
                <a:schemeClr val="accent6"/>
              </a:buClr>
              <a:buNone/>
            </a:pPr>
            <a:r>
              <a:rPr lang="sv-SE" sz="2600" dirty="0"/>
              <a:t>1. Kriteriemodell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423668" y="19452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2. Konsekvensanalys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11561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3. Riskbedömning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4423668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4. Kontinuitetsplan</a:t>
            </a:r>
          </a:p>
        </p:txBody>
      </p:sp>
      <p:pic>
        <p:nvPicPr>
          <p:cNvPr id="70" name="Bildobjekt 6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1" y="4887255"/>
            <a:ext cx="2872810" cy="1069230"/>
          </a:xfrm>
          <a:prstGeom prst="rect">
            <a:avLst/>
          </a:prstGeom>
        </p:spPr>
      </p:pic>
      <p:pic>
        <p:nvPicPr>
          <p:cNvPr id="71" name="Picture 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8300" y="4887255"/>
            <a:ext cx="1227215" cy="1701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6396" y="2402442"/>
            <a:ext cx="1693583" cy="1270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28" y="2568933"/>
            <a:ext cx="3135075" cy="77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18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half" idx="4294967295"/>
          </p:nvPr>
        </p:nvSpPr>
        <p:spPr>
          <a:xfrm>
            <a:off x="471912" y="3789040"/>
            <a:ext cx="8204544" cy="72008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idag!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C8A3F556-5C2F-4A48-A161-BEB7216C866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698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Agenda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Agenda och presentationsrunda </a:t>
            </a:r>
          </a:p>
          <a:p>
            <a:r>
              <a:rPr lang="sv-SE" sz="2000" dirty="0"/>
              <a:t>Introduktion till kontinuitetshantering </a:t>
            </a:r>
            <a:r>
              <a:rPr lang="sv-SE" sz="2000" dirty="0">
                <a:solidFill>
                  <a:srgbClr val="FF0000"/>
                </a:solidFill>
              </a:rPr>
              <a:t>[ta bort om inte relevant]</a:t>
            </a:r>
          </a:p>
          <a:p>
            <a:r>
              <a:rPr lang="sv-SE" sz="2000" dirty="0"/>
              <a:t>Återkoppling föregående steg - riskbedömning</a:t>
            </a:r>
          </a:p>
          <a:p>
            <a:r>
              <a:rPr lang="sv-SE" sz="2000" dirty="0"/>
              <a:t>Syfte med dagen </a:t>
            </a:r>
          </a:p>
          <a:p>
            <a:r>
              <a:rPr lang="sv-SE" sz="2000" dirty="0"/>
              <a:t>Vad är en kontinuitetsplan?</a:t>
            </a:r>
          </a:p>
          <a:p>
            <a:r>
              <a:rPr lang="sv-SE" sz="2000" dirty="0"/>
              <a:t>Workshop: framtagande av en kontinuitetsplan </a:t>
            </a:r>
          </a:p>
          <a:p>
            <a:r>
              <a:rPr lang="sv-SE" sz="2000" dirty="0"/>
              <a:t>Summering och nästa steg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1026" name="Picture 2" descr="C:\Users\saew\AppData\Local\Microsoft\Windows\Temporary Internet Files\Content.IE5\OZHAFZJF\MP9004053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3966" y="4207976"/>
            <a:ext cx="3710034" cy="265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Presentationsrunda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5" name="Picture 2" descr="C:\Users\joro\AppData\Local\Microsoft\Windows\Temporary Internet Files\Content.IE5\8JLKA0V3\MP900439265[1].jpg"/>
          <p:cNvPicPr>
            <a:picLocks noChangeAspect="1" noChangeArrowheads="1"/>
          </p:cNvPicPr>
          <p:nvPr/>
        </p:nvPicPr>
        <p:blipFill rotWithShape="1"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86814" y="1791482"/>
            <a:ext cx="5397011" cy="369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31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Introduktion till kontinuitetshantering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[Hämta bilder från PPT </a:t>
            </a:r>
            <a:r>
              <a:rPr lang="sv-SE" i="1" dirty="0">
                <a:solidFill>
                  <a:srgbClr val="FF0000"/>
                </a:solidFill>
              </a:rPr>
              <a:t>Introduktion till kontinuitetshantering </a:t>
            </a:r>
            <a:r>
              <a:rPr lang="sv-SE" dirty="0">
                <a:solidFill>
                  <a:srgbClr val="FF0000"/>
                </a:solidFill>
              </a:rPr>
              <a:t>om detta avsnitt ska presenteras vid workshopen]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839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Återkoppling till föregående steg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Riskbedömning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009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Återkoppling föregående steg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/>
              <a:t>Vad har vi gjort?</a:t>
            </a:r>
          </a:p>
          <a:p>
            <a:pPr lvl="1"/>
            <a:r>
              <a:rPr lang="sv-SE" sz="1800" dirty="0"/>
              <a:t>Tagit fram kriteriemodell, konsekvensanalys och riskbedömning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2000" dirty="0">
                <a:solidFill>
                  <a:srgbClr val="FF0000"/>
                </a:solidFill>
              </a:rPr>
              <a:t>[INFOGA FRAMTAGEN RISKBEDÖMNING]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sz="2000" dirty="0"/>
              <a:t>Frågor?</a:t>
            </a:r>
          </a:p>
          <a:p>
            <a:r>
              <a:rPr lang="sv-SE" sz="2000" dirty="0"/>
              <a:t>Behov av revidering/justering?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933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Syfte med dagen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9396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sz="4000" dirty="0"/>
              <a:t>Arbetet i fyra steg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45241"/>
            <a:ext cx="7886700" cy="4231721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Clr>
                <a:schemeClr val="accent6"/>
              </a:buClr>
              <a:buNone/>
            </a:pPr>
            <a:r>
              <a:rPr lang="sv-SE" sz="2600" dirty="0"/>
              <a:t>1. Kriteriemodell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423668" y="19452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2. Konsekvensanalys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11561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3. Riskbedömning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4423668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4. Kontinuitetsplan</a:t>
            </a:r>
          </a:p>
        </p:txBody>
      </p:sp>
      <p:pic>
        <p:nvPicPr>
          <p:cNvPr id="70" name="Bildobjekt 6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1" y="4887255"/>
            <a:ext cx="2872810" cy="1069230"/>
          </a:xfrm>
          <a:prstGeom prst="rect">
            <a:avLst/>
          </a:prstGeom>
        </p:spPr>
      </p:pic>
      <p:pic>
        <p:nvPicPr>
          <p:cNvPr id="71" name="Picture 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55157" y="4758124"/>
            <a:ext cx="1320358" cy="1830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6396" y="2402442"/>
            <a:ext cx="1693583" cy="1270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ktangel med rundade hörn 3"/>
          <p:cNvSpPr/>
          <p:nvPr/>
        </p:nvSpPr>
        <p:spPr>
          <a:xfrm>
            <a:off x="4213898" y="4146114"/>
            <a:ext cx="3578577" cy="25975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28" y="2568933"/>
            <a:ext cx="3135075" cy="77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3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796</Words>
  <Application>Microsoft Office PowerPoint</Application>
  <PresentationFormat>Bildspel på skärmen (4:3)</PresentationFormat>
  <Paragraphs>124</Paragraphs>
  <Slides>24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Office-tema</vt:lpstr>
      <vt:lpstr>Kontinuitetsanalys</vt:lpstr>
      <vt:lpstr>Agenda – intern för processledaren </vt:lpstr>
      <vt:lpstr>Agenda </vt:lpstr>
      <vt:lpstr>Presentationsrunda</vt:lpstr>
      <vt:lpstr>Introduktion till kontinuitetshantering</vt:lpstr>
      <vt:lpstr>Återkoppling till föregående steg</vt:lpstr>
      <vt:lpstr>Återkoppling föregående steg </vt:lpstr>
      <vt:lpstr>Syfte med dagen</vt:lpstr>
      <vt:lpstr>Arbetet i fyra steg</vt:lpstr>
      <vt:lpstr>Syfte med dagen </vt:lpstr>
      <vt:lpstr>Vad är en kontinuitetsplan?</vt:lpstr>
      <vt:lpstr>Vad är en kontinuitetsplan?</vt:lpstr>
      <vt:lpstr>Exempel kontinuitetsplan</vt:lpstr>
      <vt:lpstr>Vad är nyttan för verksamheten?</vt:lpstr>
      <vt:lpstr>Workshop</vt:lpstr>
      <vt:lpstr>Workshopens steg</vt:lpstr>
      <vt:lpstr>1. Utse planägare och beskriv uppdaterings-/revideringsrutiner för planen</vt:lpstr>
      <vt:lpstr>2. Identifiering av relevant kategorisering av resurser</vt:lpstr>
      <vt:lpstr>3. Beskrivning av kontinuitetslösningar för resurserna</vt:lpstr>
      <vt:lpstr>Summering och nästa steg</vt:lpstr>
      <vt:lpstr>Summering</vt:lpstr>
      <vt:lpstr>Nästa steg</vt:lpstr>
      <vt:lpstr>Arbetet i fyra steg</vt:lpstr>
      <vt:lpstr>Tack för idag!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Kontinuitetsanalys</dc:title>
  <dc:creator>Josefine Rosén</dc:creator>
  <cp:lastModifiedBy>Gustavsson Lisbeth</cp:lastModifiedBy>
  <cp:revision>8</cp:revision>
  <dcterms:created xsi:type="dcterms:W3CDTF">2015-05-26T09:05:50Z</dcterms:created>
  <dcterms:modified xsi:type="dcterms:W3CDTF">2018-11-26T08:09:58Z</dcterms:modified>
</cp:coreProperties>
</file>