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5" r:id="rId7"/>
    <p:sldId id="262" r:id="rId8"/>
    <p:sldId id="264"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5093" autoAdjust="0"/>
  </p:normalViewPr>
  <p:slideViewPr>
    <p:cSldViewPr snapToGrid="0">
      <p:cViewPr varScale="1">
        <p:scale>
          <a:sx n="55" d="100"/>
          <a:sy n="55" d="100"/>
        </p:scale>
        <p:origin x="266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DEA68-3605-4B8C-93F3-038F4A08410E}" type="datetimeFigureOut">
              <a:rPr lang="sv-SE" smtClean="0"/>
              <a:t>2018-11-26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35E36-2D8F-46D1-9F21-9D2CB67108F4}" type="slidenum">
              <a:rPr lang="sv-SE" smtClean="0"/>
              <a:t>‹#›</a:t>
            </a:fld>
            <a:endParaRPr lang="sv-SE"/>
          </a:p>
        </p:txBody>
      </p:sp>
    </p:spTree>
    <p:extLst>
      <p:ext uri="{BB962C8B-B14F-4D97-AF65-F5344CB8AC3E}">
        <p14:creationId xmlns:p14="http://schemas.microsoft.com/office/powerpoint/2010/main" val="51191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u="sng" dirty="0"/>
              <a:t>Vilka är här? </a:t>
            </a:r>
          </a:p>
          <a:p>
            <a:pPr marL="0" marR="0" indent="0" algn="l" defTabSz="914400" rtl="0" eaLnBrk="1" fontAlgn="auto" latinLnBrk="0" hangingPunct="1">
              <a:lnSpc>
                <a:spcPct val="100000"/>
              </a:lnSpc>
              <a:spcBef>
                <a:spcPts val="0"/>
              </a:spcBef>
              <a:spcAft>
                <a:spcPts val="0"/>
              </a:spcAft>
              <a:buClrTx/>
              <a:buSzTx/>
              <a:buFontTx/>
              <a:buNone/>
              <a:tabLst/>
              <a:defRPr/>
            </a:pPr>
            <a:r>
              <a:rPr lang="sv-SE" dirty="0"/>
              <a:t>Processledare: Genomför vid behov en presentationsrunda</a:t>
            </a:r>
          </a:p>
          <a:p>
            <a:endParaRPr lang="sv-SE" dirty="0"/>
          </a:p>
          <a:p>
            <a:endParaRPr lang="sv-SE" dirty="0"/>
          </a:p>
          <a:p>
            <a:r>
              <a:rPr lang="sv-SE" u="sng" dirty="0"/>
              <a:t>Varför är just vi samlade? </a:t>
            </a:r>
          </a:p>
          <a:p>
            <a:r>
              <a:rPr lang="sv-SE" u="none" dirty="0"/>
              <a:t>Processledare:</a:t>
            </a:r>
            <a:r>
              <a:rPr lang="sv-SE" u="none" baseline="0" dirty="0"/>
              <a:t> </a:t>
            </a:r>
            <a:endParaRPr lang="sv-SE" u="none" dirty="0"/>
          </a:p>
          <a:p>
            <a:r>
              <a:rPr lang="sv-SE" dirty="0"/>
              <a:t>”De som är samlade i rummet är här för att de har viktiga kompetenser att bidra med i arbetet</a:t>
            </a:r>
            <a:r>
              <a:rPr lang="sv-SE" baseline="0" dirty="0"/>
              <a:t> </a:t>
            </a:r>
            <a:r>
              <a:rPr lang="sv-SE" dirty="0"/>
              <a:t>– vissa har beslutande mandat inom verksamheten</a:t>
            </a:r>
            <a:r>
              <a:rPr lang="sv-SE" baseline="0" dirty="0"/>
              <a:t> (strategiskt och/eller operativt), några har god kunskap om organisationen (strukturer, kultur, rutiner, kompetenser, nyckelpersoner osv), några har god kunskap om de del av verksamheten som vi ska arbeta med, några har specialistkompetens som är viktig för den del av verksamheten vi ska arbeta med, osv. Syftet med att samla alla är att skapa förutsättningar för att gemensamt analysera verksamheten med en bredd och från olika perspektiv. </a:t>
            </a:r>
          </a:p>
          <a:p>
            <a:r>
              <a:rPr lang="sv-SE" baseline="0" dirty="0"/>
              <a:t>Alla är här i egenskap av den roll de har i vardagen och förväntas bidra med de kunskaper och idéer man har.”</a:t>
            </a:r>
            <a:endParaRPr lang="sv-SE" dirty="0"/>
          </a:p>
        </p:txBody>
      </p:sp>
      <p:sp>
        <p:nvSpPr>
          <p:cNvPr id="4" name="Platshållare för sidfot 3"/>
          <p:cNvSpPr>
            <a:spLocks noGrp="1"/>
          </p:cNvSpPr>
          <p:nvPr>
            <p:ph type="ftr" sz="quarter" idx="10"/>
          </p:nvPr>
        </p:nvSpPr>
        <p:spPr/>
        <p:txBody>
          <a:bodyPr/>
          <a:lstStyle/>
          <a:p>
            <a:r>
              <a:rPr lang="en-GB"/>
              <a:t>Navigating uncertainty</a:t>
            </a:r>
            <a:endParaRPr lang="en-GB" dirty="0"/>
          </a:p>
        </p:txBody>
      </p:sp>
    </p:spTree>
    <p:extLst>
      <p:ext uri="{BB962C8B-B14F-4D97-AF65-F5344CB8AC3E}">
        <p14:creationId xmlns:p14="http://schemas.microsoft.com/office/powerpoint/2010/main" val="2682793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a:t>Processledare:</a:t>
            </a:r>
          </a:p>
          <a:p>
            <a:pPr marL="0" marR="0" indent="0" algn="l" defTabSz="914400" rtl="0" eaLnBrk="1" fontAlgn="auto" latinLnBrk="0" hangingPunct="1">
              <a:lnSpc>
                <a:spcPct val="100000"/>
              </a:lnSpc>
              <a:spcBef>
                <a:spcPts val="0"/>
              </a:spcBef>
              <a:spcAft>
                <a:spcPts val="0"/>
              </a:spcAft>
              <a:buClrTx/>
              <a:buSzTx/>
              <a:buFontTx/>
              <a:buNone/>
              <a:tabLst/>
              <a:defRPr/>
            </a:pPr>
            <a:r>
              <a:rPr lang="sv-SE" dirty="0"/>
              <a:t>”Slutresultatet för arbetet är praktiskt tillämpbara</a:t>
            </a:r>
            <a:r>
              <a:rPr lang="sv-SE" baseline="0" dirty="0"/>
              <a:t> planer för att, vid behov, snabbt kunna aktivera reservlösningar och på så sätt förkorta avbrottstider och se till att samhällsviktig verksamhet är tillbaka på banan igen. </a:t>
            </a:r>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dirty="0"/>
              <a:t>Viktigt</a:t>
            </a:r>
            <a:r>
              <a:rPr lang="sv-SE" baseline="0" dirty="0"/>
              <a:t> att komma ihåg genom hela processen är att det är de kritiska delarna av verksamheten som är i fokus och att vi arbetar för att minska effekten av avbrott i dessa delar. Målbilden är att vi har </a:t>
            </a:r>
            <a:r>
              <a:rPr lang="sv-SE" b="1" baseline="0" dirty="0"/>
              <a:t>planer</a:t>
            </a:r>
            <a:r>
              <a:rPr lang="sv-SE" baseline="0" dirty="0"/>
              <a:t> för hur vi gör för att hantera en störning – så kallade kontinuitetsplaner (eller reservplaner) för alla kritiska delar av verksamheten. Många sådana planer finns säkert redan på plats – i dessa fall handlar det om att inventera, se över planerna och vid behov säkerställa att vi vet hur planerna fungerar och att alla som behöver kunna använda planerna kan det.</a:t>
            </a:r>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Er verksamhet, XXX, är samhällsviktig och ett arbete med kontinuitetshantering kommer att leda en genomlysning av verksamheten där vi tittar på beroenden och viktiga resurser för att kunna åtgärda eventuella brister. Detta leder till en stabilare verksamhet.</a:t>
            </a:r>
            <a:endParaRPr lang="sv-SE" dirty="0"/>
          </a:p>
          <a:p>
            <a:endParaRPr lang="sv-SE" dirty="0"/>
          </a:p>
          <a:p>
            <a:r>
              <a:rPr lang="sv-SE" dirty="0"/>
              <a:t>Arbetet genomförs i fyra steg, vi går igenom dem strax.</a:t>
            </a:r>
          </a:p>
        </p:txBody>
      </p:sp>
      <p:sp>
        <p:nvSpPr>
          <p:cNvPr id="4" name="Platshållare för sidfot 3"/>
          <p:cNvSpPr>
            <a:spLocks noGrp="1"/>
          </p:cNvSpPr>
          <p:nvPr>
            <p:ph type="ftr" sz="quarter" idx="10"/>
          </p:nvPr>
        </p:nvSpPr>
        <p:spPr/>
        <p:txBody>
          <a:bodyPr/>
          <a:lstStyle/>
          <a:p>
            <a:r>
              <a:rPr lang="en-GB"/>
              <a:t>Navigating uncertainty</a:t>
            </a:r>
            <a:endParaRPr lang="en-GB" dirty="0"/>
          </a:p>
        </p:txBody>
      </p:sp>
    </p:spTree>
    <p:extLst>
      <p:ext uri="{BB962C8B-B14F-4D97-AF65-F5344CB8AC3E}">
        <p14:creationId xmlns:p14="http://schemas.microsoft.com/office/powerpoint/2010/main" val="2405100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u="sng" dirty="0"/>
              <a:t>Varför arbetar vi med kontinuitetshantering</a:t>
            </a:r>
          </a:p>
          <a:p>
            <a:pPr marL="0" marR="0" indent="0" algn="l" defTabSz="914400" rtl="0" eaLnBrk="1" fontAlgn="auto" latinLnBrk="0" hangingPunct="1">
              <a:lnSpc>
                <a:spcPct val="100000"/>
              </a:lnSpc>
              <a:spcBef>
                <a:spcPts val="0"/>
              </a:spcBef>
              <a:spcAft>
                <a:spcPts val="0"/>
              </a:spcAft>
              <a:buClrTx/>
              <a:buSzTx/>
              <a:buFontTx/>
              <a:buNone/>
              <a:tabLst/>
              <a:defRPr/>
            </a:pPr>
            <a:r>
              <a:rPr lang="sv-SE" dirty="0"/>
              <a:t>Processledare: </a:t>
            </a:r>
          </a:p>
          <a:p>
            <a:pPr marL="0" marR="0" indent="0" algn="l" defTabSz="914400" rtl="0" eaLnBrk="1" fontAlgn="auto" latinLnBrk="0" hangingPunct="1">
              <a:lnSpc>
                <a:spcPct val="100000"/>
              </a:lnSpc>
              <a:spcBef>
                <a:spcPts val="0"/>
              </a:spcBef>
              <a:spcAft>
                <a:spcPts val="0"/>
              </a:spcAft>
              <a:buClrTx/>
              <a:buSzTx/>
              <a:buFontTx/>
              <a:buNone/>
              <a:tabLst/>
              <a:defRPr/>
            </a:pPr>
            <a:r>
              <a:rPr lang="sv-SE" dirty="0"/>
              <a:t>Det finns</a:t>
            </a:r>
            <a:r>
              <a:rPr lang="sv-SE" baseline="0" dirty="0"/>
              <a:t> flera sätt att ta sig an en analys av hur man bäst skyddar sin verksamhet från avbrott, störningar, incidenter eller kanske till och med kriser. Man kan arbeta med </a:t>
            </a:r>
            <a:r>
              <a:rPr lang="sv-SE" u="sng" baseline="0" dirty="0"/>
              <a:t>riskhantering</a:t>
            </a:r>
            <a:r>
              <a:rPr lang="sv-SE" baseline="0" dirty="0"/>
              <a:t> där man tittar på vad vi kan tänka oss att vår verksamhet kan utsättas för. Man kan arbeta med </a:t>
            </a:r>
            <a:r>
              <a:rPr lang="sv-SE" u="sng" baseline="0" dirty="0"/>
              <a:t>krishantering</a:t>
            </a:r>
            <a:r>
              <a:rPr lang="sv-SE" baseline="0" dirty="0"/>
              <a:t> för att se till att verksamheten har en organisation och rutiner vid en krissituation. Sist men inte minst bör man också arbeta med att se till att man har planer för att organisationen så långt det är möjligt inte faller allt för djupt i svåra situationer; </a:t>
            </a:r>
            <a:r>
              <a:rPr lang="sv-SE" u="sng" baseline="0" dirty="0"/>
              <a:t>kontinuitetshantering</a:t>
            </a:r>
            <a:r>
              <a:rPr lang="sv-SE" baseline="0" dirty="0"/>
              <a:t>. För att bygga en motståndskraftig organisation bör man arbeta med alla dessa delar. Den stora skillnaden mellan riskhantering och kontinuitetshantering är att man istället för att titta på specifika händelser som kan påverka organisationen vänder man blicken mot organisationen och tittar på vilka delar av processen som är känsliga. </a:t>
            </a:r>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Definitionen på bilden har två fetstilta begrepp vilka belyser utgångspunkten för kontinuitetshantering. Dels fokuserar man på den kritiska verksamheten (inte all verksamhet) och dels handlar det om att hitta en tolerabel nivå för den kritiska verksamheten (inte 100% i alla lägen – det är omöjligt). En tredje viktig del av meningen är ”oavsett vilka störningar som inträffar”. Kontinuitetshantering fokuserar som sagt på den egna verksamheten och handlar inte om att identifiera en massa risker och sedan arbeta för att hantera dem, utan har snarare ett internt fokus och är därmed scenariooberoende. Sammanfattningsvis: vilken del av vår verksamhet är kritisk och vad måste vi kunna upprätthålla, oavsett vad som händer?</a:t>
            </a:r>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(klicka fram animation) Figuren symboliserar de två huvudsakliga effekterna av att arbeta med kontinuitetshantering. På y axeln tänker vi oss hur mycket  av verksamhet som kan upprätthållas och på x axeln har vi tiden. Överst ser vi verksamhetsnivån i normalfall. När något oväntat händer (en störning) i verksamheten faller kapaciteten att upprätthålla verksamhet så som man gör i normalläge (eftersom man ofta behöver lägga tid och energi på att hantera det som inträffat samtidigt som en del av verksamheten faktiskt inte fungerar som den ska). Ju längre ner man faller, ju längre tid brukar det ta att komma upp på  banan igen. </a:t>
            </a:r>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a:t>Med hjälp av på förhand bestämda reservplaner kan verksamheten dels reducera fallet och dels korta tiden för återhämtning och således vara på banan fortare. </a:t>
            </a:r>
          </a:p>
        </p:txBody>
      </p:sp>
      <p:sp>
        <p:nvSpPr>
          <p:cNvPr id="4" name="Footer Placeholder 3"/>
          <p:cNvSpPr>
            <a:spLocks noGrp="1"/>
          </p:cNvSpPr>
          <p:nvPr>
            <p:ph type="ftr" sz="quarter" idx="10"/>
          </p:nvPr>
        </p:nvSpPr>
        <p:spPr/>
        <p:txBody>
          <a:bodyPr/>
          <a:lstStyle/>
          <a:p>
            <a:r>
              <a:rPr lang="en-GB"/>
              <a:t>Navigating uncertainty</a:t>
            </a:r>
            <a:endParaRPr lang="en-GB" dirty="0"/>
          </a:p>
        </p:txBody>
      </p:sp>
    </p:spTree>
    <p:extLst>
      <p:ext uri="{BB962C8B-B14F-4D97-AF65-F5344CB8AC3E}">
        <p14:creationId xmlns:p14="http://schemas.microsoft.com/office/powerpoint/2010/main" val="472991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20000"/>
          </a:bodyPr>
          <a:lstStyle/>
          <a:p>
            <a:r>
              <a:rPr lang="sv-SE" dirty="0"/>
              <a:t>Processledare: </a:t>
            </a:r>
          </a:p>
          <a:p>
            <a:r>
              <a:rPr lang="sv-SE" dirty="0"/>
              <a:t>”Arbetet genomförs i 4 steg</a:t>
            </a:r>
            <a:r>
              <a:rPr lang="sv-SE" baseline="0" dirty="0"/>
              <a:t> där varje steg resulterar i ett separat underlag. Varje steg kommer att genomföras i workshopformat. Slutprodukten är alltså kontinuitetsplaner (eller reservplaner), vilket är det mest konkreta underlaget vi kommer skapa. Övriga delar är en del av analysen som leder fram till kontinuitetsplanen. Processen går från ett abstrakt/strategiskt perspektiv till ett mer och mer konkret perspektiv för varje steg vi genomför. Ni kommer få en djupare presentation av arbetet i samband med själva genomförandet, men för att få en överblick gör vi en snabbgenomgång i uppstarten.</a:t>
            </a:r>
          </a:p>
          <a:p>
            <a:endParaRPr lang="sv-SE" baseline="0" dirty="0"/>
          </a:p>
          <a:p>
            <a:r>
              <a:rPr lang="sv-SE" baseline="0" dirty="0"/>
              <a:t>Första steget är att ta fram en kriteriemodell. Detta innebär att man skapar en matris som underlättar för organisationen att tala samma språk när det kommer till bedömningar i de kommande stegen. </a:t>
            </a:r>
          </a:p>
          <a:p>
            <a:r>
              <a:rPr lang="sv-SE" baseline="0" dirty="0"/>
              <a:t>Andra steget är att ta fram en konsekvensanalys. Detta steg innebär att man kartlägger verksamhetens kritiska aktiviteter, de resurser som behövs för att genomföra dessa aktiviteter och gör en bedömning av hur länge en aktivitet/resurs kan ligga nere innan det ger oacceptabla konsekvenser på verksamheten. </a:t>
            </a:r>
          </a:p>
          <a:p>
            <a:r>
              <a:rPr lang="sv-SE" baseline="0" dirty="0"/>
              <a:t>I det tredje steget gör man en riskbedömning på de resurser som identifierats i steg 2. Här inventerar man existerande reservrutiner (formella och informella) samt bedömer om verksamheten har ett acceptabelt skyddsnät för att inte hamna i ett läge där kritiska resurser och aktiviteter ligger nere. </a:t>
            </a:r>
          </a:p>
          <a:p>
            <a:r>
              <a:rPr lang="sv-SE" baseline="0" dirty="0"/>
              <a:t>Det fjärde och sista steget är att utveckla kontinuitetsplaner för de kritiska resurserna. Detta innebär att man dokumenterar och förklarar hur man ska gå till väga vid avbrott i en resurs (antingen genom att ersätta med alternativa resurser eller genom att lägga om arbetsrutiner för att kompensera för att en resurs inte är tillgänglig. Kontinuitetsplanerna är det mest konkreta och operativt användbara i processen. Ofta finns många planer och reservrutiner redan i verksamheterna, vissa nedskrivna och andra i mer informella format, i dessa fall är det viktigt att samla planerna och säkerställa att planerna är kända i organisationen och att alla som kan komma behöva använda dem vet var de finns och på ett mycket enkelt sätt kan förstå dem.</a:t>
            </a:r>
            <a:endParaRPr lang="sv-SE" dirty="0"/>
          </a:p>
          <a:p>
            <a:endParaRPr lang="sv-SE" baseline="0" dirty="0"/>
          </a:p>
          <a:p>
            <a:r>
              <a:rPr lang="sv-SE" baseline="0" dirty="0"/>
              <a:t>Detta är inte helt nya saker – vi gör riskanalyser och kontinuitetsplaner i vardagen, privatlivet och arbetslivet, i syfte att underlätta för oss själva!”</a:t>
            </a:r>
          </a:p>
        </p:txBody>
      </p:sp>
      <p:sp>
        <p:nvSpPr>
          <p:cNvPr id="4" name="Platshållare för sidfot 3"/>
          <p:cNvSpPr>
            <a:spLocks noGrp="1"/>
          </p:cNvSpPr>
          <p:nvPr>
            <p:ph type="ftr" sz="quarter" idx="10"/>
          </p:nvPr>
        </p:nvSpPr>
        <p:spPr/>
        <p:txBody>
          <a:bodyPr/>
          <a:lstStyle/>
          <a:p>
            <a:r>
              <a:rPr lang="en-GB"/>
              <a:t>Navigating uncertainty</a:t>
            </a:r>
            <a:endParaRPr lang="en-GB" dirty="0"/>
          </a:p>
        </p:txBody>
      </p:sp>
    </p:spTree>
    <p:extLst>
      <p:ext uri="{BB962C8B-B14F-4D97-AF65-F5344CB8AC3E}">
        <p14:creationId xmlns:p14="http://schemas.microsoft.com/office/powerpoint/2010/main" val="1303682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v-SE"/>
              <a:t>Klicka här för att ändra 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02DA04E5-C915-46F2-854A-6E5C0CC5A2C4}" type="datetimeFigureOut">
              <a:rPr lang="sv-SE" smtClean="0"/>
              <a:t>2018-11-26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182556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2DA04E5-C915-46F2-854A-6E5C0CC5A2C4}" type="datetimeFigureOut">
              <a:rPr lang="sv-SE" smtClean="0"/>
              <a:t>2018-11-26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54975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2DA04E5-C915-46F2-854A-6E5C0CC5A2C4}" type="datetimeFigureOut">
              <a:rPr lang="sv-SE" smtClean="0"/>
              <a:t>2018-11-26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117405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2DA04E5-C915-46F2-854A-6E5C0CC5A2C4}" type="datetimeFigureOut">
              <a:rPr lang="sv-SE" smtClean="0"/>
              <a:t>2018-11-26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84987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2DA04E5-C915-46F2-854A-6E5C0CC5A2C4}" type="datetimeFigureOut">
              <a:rPr lang="sv-SE" smtClean="0"/>
              <a:t>2018-11-26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59673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02DA04E5-C915-46F2-854A-6E5C0CC5A2C4}" type="datetimeFigureOut">
              <a:rPr lang="sv-SE" smtClean="0"/>
              <a:t>2018-11-26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387256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02DA04E5-C915-46F2-854A-6E5C0CC5A2C4}" type="datetimeFigureOut">
              <a:rPr lang="sv-SE" smtClean="0"/>
              <a:t>2018-11-26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3771712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02DA04E5-C915-46F2-854A-6E5C0CC5A2C4}" type="datetimeFigureOut">
              <a:rPr lang="sv-SE" smtClean="0"/>
              <a:t>2018-11-26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210792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A04E5-C915-46F2-854A-6E5C0CC5A2C4}" type="datetimeFigureOut">
              <a:rPr lang="sv-SE" smtClean="0"/>
              <a:t>2018-11-26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368767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2DA04E5-C915-46F2-854A-6E5C0CC5A2C4}" type="datetimeFigureOut">
              <a:rPr lang="sv-SE" smtClean="0"/>
              <a:t>2018-11-26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4028302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2DA04E5-C915-46F2-854A-6E5C0CC5A2C4}" type="datetimeFigureOut">
              <a:rPr lang="sv-SE" smtClean="0"/>
              <a:t>2018-11-26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F366B0E-B7BA-4F90-8A25-5CABB7BF6933}" type="slidenum">
              <a:rPr lang="sv-SE" smtClean="0"/>
              <a:t>‹#›</a:t>
            </a:fld>
            <a:endParaRPr lang="sv-SE"/>
          </a:p>
        </p:txBody>
      </p:sp>
    </p:spTree>
    <p:extLst>
      <p:ext uri="{BB962C8B-B14F-4D97-AF65-F5344CB8AC3E}">
        <p14:creationId xmlns:p14="http://schemas.microsoft.com/office/powerpoint/2010/main" val="340065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A04E5-C915-46F2-854A-6E5C0CC5A2C4}" type="datetimeFigureOut">
              <a:rPr lang="sv-SE" smtClean="0"/>
              <a:t>2018-11-26</a:t>
            </a:fld>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66B0E-B7BA-4F90-8A25-5CABB7BF6933}" type="slidenum">
              <a:rPr lang="sv-SE" smtClean="0"/>
              <a:t>‹#›</a:t>
            </a:fld>
            <a:endParaRPr lang="sv-SE"/>
          </a:p>
        </p:txBody>
      </p:sp>
    </p:spTree>
    <p:extLst>
      <p:ext uri="{BB962C8B-B14F-4D97-AF65-F5344CB8AC3E}">
        <p14:creationId xmlns:p14="http://schemas.microsoft.com/office/powerpoint/2010/main" val="217223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text 5"/>
          <p:cNvSpPr>
            <a:spLocks noGrp="1"/>
          </p:cNvSpPr>
          <p:nvPr>
            <p:ph type="body" sz="half" idx="4294967295"/>
          </p:nvPr>
        </p:nvSpPr>
        <p:spPr>
          <a:xfrm>
            <a:off x="471912" y="3789040"/>
            <a:ext cx="8204544" cy="720080"/>
          </a:xfrm>
          <a:prstGeom prst="rect">
            <a:avLst/>
          </a:prstGeom>
        </p:spPr>
        <p:txBody>
          <a:bodyPr>
            <a:noAutofit/>
          </a:bodyPr>
          <a:lstStyle/>
          <a:p>
            <a:pPr marL="0" indent="0" algn="ctr">
              <a:buNone/>
            </a:pPr>
            <a:r>
              <a:rPr lang="sv-SE" dirty="0"/>
              <a:t>Förberedande möte </a:t>
            </a:r>
            <a:br>
              <a:rPr lang="sv-SE" dirty="0"/>
            </a:br>
            <a:r>
              <a:rPr lang="sv-SE" dirty="0">
                <a:solidFill>
                  <a:srgbClr val="FF0000"/>
                </a:solidFill>
              </a:rPr>
              <a:t>[organisation, datum]</a:t>
            </a:r>
          </a:p>
        </p:txBody>
      </p:sp>
      <p:sp>
        <p:nvSpPr>
          <p:cNvPr id="5" name="Rubrik 4"/>
          <p:cNvSpPr>
            <a:spLocks noGrp="1"/>
          </p:cNvSpPr>
          <p:nvPr>
            <p:ph type="title"/>
          </p:nvPr>
        </p:nvSpPr>
        <p:spPr/>
        <p:txBody>
          <a:bodyPr/>
          <a:lstStyle/>
          <a:p>
            <a:r>
              <a:rPr lang="sv-SE" dirty="0"/>
              <a:t>Kontinuitetshantering</a:t>
            </a:r>
          </a:p>
        </p:txBody>
      </p:sp>
    </p:spTree>
    <p:extLst>
      <p:ext uri="{BB962C8B-B14F-4D97-AF65-F5344CB8AC3E}">
        <p14:creationId xmlns:p14="http://schemas.microsoft.com/office/powerpoint/2010/main" val="188541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sz="4000" dirty="0"/>
              <a:t>Introduktion </a:t>
            </a:r>
          </a:p>
        </p:txBody>
      </p:sp>
      <p:sp>
        <p:nvSpPr>
          <p:cNvPr id="6" name="Platshållare för innehåll 5"/>
          <p:cNvSpPr>
            <a:spLocks noGrp="1"/>
          </p:cNvSpPr>
          <p:nvPr>
            <p:ph idx="1"/>
          </p:nvPr>
        </p:nvSpPr>
        <p:spPr/>
        <p:txBody>
          <a:bodyPr/>
          <a:lstStyle/>
          <a:p>
            <a:endParaRPr lang="sv-SE" dirty="0"/>
          </a:p>
          <a:p>
            <a:endParaRPr lang="sv-SE" dirty="0"/>
          </a:p>
          <a:p>
            <a:endParaRPr lang="sv-SE" dirty="0"/>
          </a:p>
          <a:p>
            <a:r>
              <a:rPr lang="sv-SE" dirty="0"/>
              <a:t>Varför är just vi samlade? </a:t>
            </a:r>
          </a:p>
        </p:txBody>
      </p:sp>
      <p:sp>
        <p:nvSpPr>
          <p:cNvPr id="2" name="Platshållare för bildnummer 1"/>
          <p:cNvSpPr>
            <a:spLocks noGrp="1"/>
          </p:cNvSpPr>
          <p:nvPr>
            <p:ph type="sldNum" sz="quarter" idx="12"/>
          </p:nvPr>
        </p:nvSpPr>
        <p:spPr/>
        <p:txBody>
          <a:bodyPr/>
          <a:lstStyle/>
          <a:p>
            <a:fld id="{575F5653-81AA-43D0-A515-A1300B936E1D}" type="slidenum">
              <a:rPr lang="sv-SE" smtClean="0"/>
              <a:pPr/>
              <a:t>2</a:t>
            </a:fld>
            <a:endParaRPr lang="sv-SE" dirty="0"/>
          </a:p>
        </p:txBody>
      </p:sp>
      <p:pic>
        <p:nvPicPr>
          <p:cNvPr id="7" name="Picture 2" descr="C:\Users\joro\AppData\Local\Microsoft\Windows\Temporary Internet Files\Content.IE5\8JLKA0V3\MP900439265[1].jpg"/>
          <p:cNvPicPr>
            <a:picLocks noChangeAspect="1" noChangeArrowheads="1"/>
          </p:cNvPicPr>
          <p:nvPr/>
        </p:nvPicPr>
        <p:blipFill rotWithShape="1">
          <a:blip r:embed="rId3" cstate="hqprint">
            <a:duotone>
              <a:schemeClr val="accent1">
                <a:shade val="45000"/>
                <a:satMod val="135000"/>
              </a:schemeClr>
              <a:prstClr val="white"/>
            </a:duotone>
            <a:extLst>
              <a:ext uri="{28A0092B-C50C-407E-A947-70E740481C1C}">
                <a14:useLocalDpi xmlns:a14="http://schemas.microsoft.com/office/drawing/2010/main"/>
              </a:ext>
            </a:extLst>
          </a:blip>
          <a:srcRect/>
          <a:stretch/>
        </p:blipFill>
        <p:spPr bwMode="auto">
          <a:xfrm>
            <a:off x="5260712" y="2726112"/>
            <a:ext cx="3143873" cy="2150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00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sz="4000" dirty="0"/>
              <a:t>Introduktion till arbetet</a:t>
            </a:r>
          </a:p>
        </p:txBody>
      </p:sp>
      <p:sp>
        <p:nvSpPr>
          <p:cNvPr id="6" name="Platshållare för innehåll 5"/>
          <p:cNvSpPr>
            <a:spLocks noGrp="1"/>
          </p:cNvSpPr>
          <p:nvPr>
            <p:ph idx="1"/>
          </p:nvPr>
        </p:nvSpPr>
        <p:spPr/>
        <p:txBody>
          <a:bodyPr>
            <a:normAutofit fontScale="92500" lnSpcReduction="20000"/>
          </a:bodyPr>
          <a:lstStyle/>
          <a:p>
            <a:r>
              <a:rPr lang="sv-SE" dirty="0"/>
              <a:t>Syftar till att säkerställa att samhällsviktiga verksamheter kan fungera så långt det är möjligt/rimligt</a:t>
            </a:r>
          </a:p>
          <a:p>
            <a:endParaRPr lang="sv-SE" dirty="0"/>
          </a:p>
          <a:p>
            <a:r>
              <a:rPr lang="sv-SE" dirty="0"/>
              <a:t>[Den del av verksamheten som ska </a:t>
            </a:r>
            <a:r>
              <a:rPr lang="sv-SE"/>
              <a:t>genomgå kontinuitetshantering]</a:t>
            </a:r>
            <a:endParaRPr lang="sv-SE" dirty="0"/>
          </a:p>
          <a:p>
            <a:endParaRPr lang="sv-SE" dirty="0"/>
          </a:p>
          <a:p>
            <a:r>
              <a:rPr lang="sv-SE" dirty="0"/>
              <a:t>Ett arbete i 4 steg </a:t>
            </a:r>
          </a:p>
          <a:p>
            <a:endParaRPr lang="sv-SE" dirty="0"/>
          </a:p>
          <a:p>
            <a:r>
              <a:rPr lang="sv-SE" dirty="0"/>
              <a:t>Resulterar i en genomlysning av verksamhetens tidkritiska aktiviteter och planer för att ha så få och korta avbrott/avvikelser som möjligt</a:t>
            </a:r>
          </a:p>
          <a:p>
            <a:pPr marL="0" indent="0">
              <a:buNone/>
            </a:pPr>
            <a:endParaRPr lang="sv-SE" dirty="0"/>
          </a:p>
        </p:txBody>
      </p:sp>
      <p:sp>
        <p:nvSpPr>
          <p:cNvPr id="2" name="Platshållare för bildnummer 1"/>
          <p:cNvSpPr>
            <a:spLocks noGrp="1"/>
          </p:cNvSpPr>
          <p:nvPr>
            <p:ph type="sldNum" sz="quarter" idx="12"/>
          </p:nvPr>
        </p:nvSpPr>
        <p:spPr/>
        <p:txBody>
          <a:bodyPr/>
          <a:lstStyle/>
          <a:p>
            <a:fld id="{575F5653-81AA-43D0-A515-A1300B936E1D}" type="slidenum">
              <a:rPr lang="sv-SE" smtClean="0"/>
              <a:pPr/>
              <a:t>3</a:t>
            </a:fld>
            <a:endParaRPr lang="sv-SE" dirty="0"/>
          </a:p>
        </p:txBody>
      </p:sp>
    </p:spTree>
    <p:extLst>
      <p:ext uri="{BB962C8B-B14F-4D97-AF65-F5344CB8AC3E}">
        <p14:creationId xmlns:p14="http://schemas.microsoft.com/office/powerpoint/2010/main" val="65037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ctr">
            <a:normAutofit/>
          </a:bodyPr>
          <a:lstStyle/>
          <a:p>
            <a:r>
              <a:rPr lang="sv-SE" sz="4000" dirty="0"/>
              <a:t>Varför arbetar vi med kontinuitetshantering?</a:t>
            </a:r>
          </a:p>
        </p:txBody>
      </p:sp>
      <p:sp>
        <p:nvSpPr>
          <p:cNvPr id="3" name="Platshållare för bildnummer 2"/>
          <p:cNvSpPr>
            <a:spLocks noGrp="1"/>
          </p:cNvSpPr>
          <p:nvPr>
            <p:ph type="sldNum" sz="quarter" idx="12"/>
          </p:nvPr>
        </p:nvSpPr>
        <p:spPr/>
        <p:txBody>
          <a:bodyPr/>
          <a:lstStyle/>
          <a:p>
            <a:fld id="{90509FD0-B8E4-4EF5-9440-E4D91F36C410}" type="slidenum">
              <a:rPr lang="sv-SE" smtClean="0"/>
              <a:pPr/>
              <a:t>4</a:t>
            </a:fld>
            <a:endParaRPr lang="sv-SE" dirty="0"/>
          </a:p>
        </p:txBody>
      </p:sp>
      <p:sp>
        <p:nvSpPr>
          <p:cNvPr id="4" name="Rektangel 3"/>
          <p:cNvSpPr/>
          <p:nvPr/>
        </p:nvSpPr>
        <p:spPr>
          <a:xfrm>
            <a:off x="628650" y="1942925"/>
            <a:ext cx="7344816" cy="1200329"/>
          </a:xfrm>
          <a:prstGeom prst="rect">
            <a:avLst/>
          </a:prstGeom>
        </p:spPr>
        <p:txBody>
          <a:bodyPr wrap="square">
            <a:spAutoFit/>
          </a:bodyPr>
          <a:lstStyle/>
          <a:p>
            <a:pPr algn="ctr"/>
            <a:r>
              <a:rPr lang="sv-SE" sz="2400" dirty="0">
                <a:latin typeface="+mj-lt"/>
                <a:cs typeface="Arial"/>
              </a:rPr>
              <a:t>Den process som säkerställer att organisationen kan </a:t>
            </a:r>
          </a:p>
          <a:p>
            <a:pPr algn="ctr"/>
            <a:r>
              <a:rPr lang="sv-SE" sz="2400" dirty="0">
                <a:latin typeface="+mj-lt"/>
                <a:cs typeface="Arial"/>
              </a:rPr>
              <a:t>driva den </a:t>
            </a:r>
            <a:r>
              <a:rPr lang="sv-SE" sz="2400" b="1" dirty="0">
                <a:latin typeface="+mj-lt"/>
                <a:cs typeface="Arial"/>
              </a:rPr>
              <a:t>kritiska verksamheten </a:t>
            </a:r>
            <a:r>
              <a:rPr lang="sv-SE" sz="2400" dirty="0">
                <a:latin typeface="+mj-lt"/>
                <a:cs typeface="Arial"/>
              </a:rPr>
              <a:t>på en </a:t>
            </a:r>
            <a:r>
              <a:rPr lang="sv-SE" sz="2400" b="1" dirty="0">
                <a:latin typeface="+mj-lt"/>
                <a:cs typeface="Arial"/>
              </a:rPr>
              <a:t>tolerabel nivå </a:t>
            </a:r>
          </a:p>
          <a:p>
            <a:pPr algn="ctr"/>
            <a:r>
              <a:rPr lang="sv-SE" sz="2400" dirty="0">
                <a:latin typeface="+mj-lt"/>
                <a:cs typeface="Arial"/>
              </a:rPr>
              <a:t>oavsett vilka störningar som inträffar.</a:t>
            </a:r>
          </a:p>
        </p:txBody>
      </p:sp>
      <p:pic>
        <p:nvPicPr>
          <p:cNvPr id="6" name="Bildobjekt 5"/>
          <p:cNvPicPr>
            <a:picLocks noChangeAspect="1"/>
          </p:cNvPicPr>
          <p:nvPr/>
        </p:nvPicPr>
        <p:blipFill>
          <a:blip r:embed="rId3"/>
          <a:stretch>
            <a:fillRect/>
          </a:stretch>
        </p:blipFill>
        <p:spPr>
          <a:xfrm>
            <a:off x="2589589" y="3210824"/>
            <a:ext cx="4230535" cy="3145527"/>
          </a:xfrm>
          <a:prstGeom prst="rect">
            <a:avLst/>
          </a:prstGeom>
        </p:spPr>
      </p:pic>
    </p:spTree>
    <p:extLst>
      <p:ext uri="{BB962C8B-B14F-4D97-AF65-F5344CB8AC3E}">
        <p14:creationId xmlns:p14="http://schemas.microsoft.com/office/powerpoint/2010/main" val="265234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chor="ctr">
            <a:normAutofit/>
          </a:bodyPr>
          <a:lstStyle/>
          <a:p>
            <a:r>
              <a:rPr lang="sv-SE" sz="4000" dirty="0"/>
              <a:t>Arbetet i fyra steg</a:t>
            </a:r>
          </a:p>
        </p:txBody>
      </p:sp>
      <p:sp>
        <p:nvSpPr>
          <p:cNvPr id="3" name="Platshållare för innehåll 2"/>
          <p:cNvSpPr>
            <a:spLocks noGrp="1"/>
          </p:cNvSpPr>
          <p:nvPr>
            <p:ph idx="1"/>
          </p:nvPr>
        </p:nvSpPr>
        <p:spPr>
          <a:xfrm>
            <a:off x="628650" y="1945241"/>
            <a:ext cx="7886700" cy="4231721"/>
          </a:xfrm>
        </p:spPr>
        <p:txBody>
          <a:bodyPr>
            <a:normAutofit/>
          </a:bodyPr>
          <a:lstStyle/>
          <a:p>
            <a:pPr marL="0" indent="0">
              <a:lnSpc>
                <a:spcPct val="70000"/>
              </a:lnSpc>
              <a:buClr>
                <a:schemeClr val="accent6"/>
              </a:buClr>
              <a:buNone/>
            </a:pPr>
            <a:r>
              <a:rPr lang="sv-SE" sz="2600" dirty="0"/>
              <a:t>1. Kriteriemodell</a:t>
            </a:r>
          </a:p>
        </p:txBody>
      </p:sp>
      <p:pic>
        <p:nvPicPr>
          <p:cNvPr id="130" name="Bildobjekt 129"/>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611561" y="2505136"/>
            <a:ext cx="2872810" cy="710185"/>
          </a:xfrm>
          <a:prstGeom prst="rect">
            <a:avLst/>
          </a:prstGeom>
        </p:spPr>
      </p:pic>
      <p:sp>
        <p:nvSpPr>
          <p:cNvPr id="5" name="textruta 4"/>
          <p:cNvSpPr txBox="1"/>
          <p:nvPr/>
        </p:nvSpPr>
        <p:spPr>
          <a:xfrm>
            <a:off x="4423668" y="1945242"/>
            <a:ext cx="914400" cy="914400"/>
          </a:xfrm>
          <a:prstGeom prst="rect">
            <a:avLst/>
          </a:prstGeom>
          <a:noFill/>
        </p:spPr>
        <p:txBody>
          <a:bodyPr wrap="none" rtlCol="0">
            <a:noAutofit/>
          </a:bodyPr>
          <a:lstStyle/>
          <a:p>
            <a:pPr>
              <a:lnSpc>
                <a:spcPct val="70000"/>
              </a:lnSpc>
              <a:spcBef>
                <a:spcPts val="1000"/>
              </a:spcBef>
              <a:buClr>
                <a:schemeClr val="accent6"/>
              </a:buClr>
            </a:pPr>
            <a:r>
              <a:rPr lang="sv-SE" sz="2600" dirty="0"/>
              <a:t>2. Konsekvensanalys </a:t>
            </a:r>
          </a:p>
        </p:txBody>
      </p:sp>
      <p:sp>
        <p:nvSpPr>
          <p:cNvPr id="14" name="textruta 13"/>
          <p:cNvSpPr txBox="1"/>
          <p:nvPr/>
        </p:nvSpPr>
        <p:spPr>
          <a:xfrm>
            <a:off x="611561" y="4313932"/>
            <a:ext cx="914400" cy="914400"/>
          </a:xfrm>
          <a:prstGeom prst="rect">
            <a:avLst/>
          </a:prstGeom>
          <a:noFill/>
        </p:spPr>
        <p:txBody>
          <a:bodyPr wrap="none" rtlCol="0">
            <a:noAutofit/>
          </a:bodyPr>
          <a:lstStyle/>
          <a:p>
            <a:pPr>
              <a:lnSpc>
                <a:spcPct val="70000"/>
              </a:lnSpc>
              <a:spcBef>
                <a:spcPts val="1000"/>
              </a:spcBef>
              <a:buClr>
                <a:schemeClr val="accent6"/>
              </a:buClr>
            </a:pPr>
            <a:r>
              <a:rPr lang="sv-SE" sz="2600" dirty="0"/>
              <a:t>3. Riskbedömning</a:t>
            </a:r>
          </a:p>
        </p:txBody>
      </p:sp>
      <p:sp>
        <p:nvSpPr>
          <p:cNvPr id="15" name="textruta 14"/>
          <p:cNvSpPr txBox="1"/>
          <p:nvPr/>
        </p:nvSpPr>
        <p:spPr>
          <a:xfrm>
            <a:off x="4423668" y="4313932"/>
            <a:ext cx="914400" cy="914400"/>
          </a:xfrm>
          <a:prstGeom prst="rect">
            <a:avLst/>
          </a:prstGeom>
          <a:noFill/>
        </p:spPr>
        <p:txBody>
          <a:bodyPr wrap="none" rtlCol="0">
            <a:noAutofit/>
          </a:bodyPr>
          <a:lstStyle/>
          <a:p>
            <a:pPr>
              <a:lnSpc>
                <a:spcPct val="70000"/>
              </a:lnSpc>
              <a:spcBef>
                <a:spcPts val="1000"/>
              </a:spcBef>
              <a:buClr>
                <a:schemeClr val="accent6"/>
              </a:buClr>
            </a:pPr>
            <a:r>
              <a:rPr lang="sv-SE" sz="2600" dirty="0"/>
              <a:t>4. Kontinuitetsplan</a:t>
            </a:r>
          </a:p>
        </p:txBody>
      </p:sp>
      <p:pic>
        <p:nvPicPr>
          <p:cNvPr id="70" name="Bildobjekt 69"/>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611561" y="4887255"/>
            <a:ext cx="2872810" cy="1069230"/>
          </a:xfrm>
          <a:prstGeom prst="rect">
            <a:avLst/>
          </a:prstGeom>
        </p:spPr>
      </p:pic>
      <p:pic>
        <p:nvPicPr>
          <p:cNvPr id="71" name="Picture 5"/>
          <p:cNvPicPr>
            <a:picLocks noChangeAspect="1"/>
          </p:cNvPicPr>
          <p:nvPr/>
        </p:nvPicPr>
        <p:blipFill rotWithShape="1">
          <a:blip r:embed="rId5" cstate="hqprint">
            <a:extLst>
              <a:ext uri="{28A0092B-C50C-407E-A947-70E740481C1C}">
                <a14:useLocalDpi xmlns:a14="http://schemas.microsoft.com/office/drawing/2010/main"/>
              </a:ext>
            </a:extLst>
          </a:blip>
          <a:srcRect/>
          <a:stretch/>
        </p:blipFill>
        <p:spPr>
          <a:xfrm>
            <a:off x="5448300" y="4887255"/>
            <a:ext cx="1227215" cy="170136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Bildobjekt 10"/>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5156396" y="2402442"/>
            <a:ext cx="1693583" cy="12707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70736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sv-SE"/>
              <a:t>Vad är nyttan för verksamheten?</a:t>
            </a:r>
            <a:endParaRPr lang="sv-SE" dirty="0"/>
          </a:p>
        </p:txBody>
      </p:sp>
      <p:sp>
        <p:nvSpPr>
          <p:cNvPr id="5" name="Content Placeholder 4"/>
          <p:cNvSpPr>
            <a:spLocks noGrp="1"/>
          </p:cNvSpPr>
          <p:nvPr>
            <p:ph idx="1"/>
          </p:nvPr>
        </p:nvSpPr>
        <p:spPr/>
        <p:txBody>
          <a:bodyPr>
            <a:normAutofit fontScale="70000" lnSpcReduction="20000"/>
          </a:bodyPr>
          <a:lstStyle/>
          <a:p>
            <a:r>
              <a:rPr lang="sv-SE" dirty="0"/>
              <a:t>Kriteriemodell</a:t>
            </a:r>
          </a:p>
          <a:p>
            <a:pPr lvl="1"/>
            <a:r>
              <a:rPr lang="sv-SE" dirty="0"/>
              <a:t>Gemensam syn på vad som är kritiskt för verksamheten</a:t>
            </a:r>
          </a:p>
          <a:p>
            <a:r>
              <a:rPr lang="sv-SE" dirty="0"/>
              <a:t>Konsekvensanalys</a:t>
            </a:r>
          </a:p>
          <a:p>
            <a:pPr lvl="1"/>
            <a:r>
              <a:rPr lang="sv-SE" dirty="0"/>
              <a:t>Visuell bild över verksamheten samt dess kritiska beroenden – skapar medvetenhet om verksamheten som helhet</a:t>
            </a:r>
          </a:p>
          <a:p>
            <a:pPr lvl="1"/>
            <a:r>
              <a:rPr lang="sv-SE" dirty="0"/>
              <a:t>Definierade krav på hur långa avbrott i de kritiska aktiviteterna som verksamheten kan acceptera</a:t>
            </a:r>
          </a:p>
          <a:p>
            <a:r>
              <a:rPr lang="sv-SE" dirty="0"/>
              <a:t>Riskbedömning</a:t>
            </a:r>
          </a:p>
          <a:p>
            <a:pPr lvl="1"/>
            <a:r>
              <a:rPr lang="sv-SE" dirty="0"/>
              <a:t>Skapar kunskap om befintliga reservrutiner </a:t>
            </a:r>
          </a:p>
          <a:p>
            <a:pPr lvl="1"/>
            <a:r>
              <a:rPr lang="sv-SE" dirty="0"/>
              <a:t>Identifiering av eventuella behov av ytterligare reservrutiner, samt underlag för prioritering av investeringar</a:t>
            </a:r>
          </a:p>
          <a:p>
            <a:r>
              <a:rPr lang="sv-SE" dirty="0"/>
              <a:t>Kontinuitetsplaner</a:t>
            </a:r>
          </a:p>
          <a:p>
            <a:pPr lvl="1"/>
            <a:r>
              <a:rPr lang="sv-SE" dirty="0"/>
              <a:t>Innehåller konkreta och praktiska rutiner för hur personalen ska agera när någon kritisk resurs är otillgänglig</a:t>
            </a:r>
          </a:p>
          <a:p>
            <a:pPr lvl="1"/>
            <a:endParaRPr lang="sv-SE" dirty="0"/>
          </a:p>
          <a:p>
            <a:pPr algn="ctr">
              <a:buFont typeface="Wingdings" panose="05000000000000000000" pitchFamily="2" charset="2"/>
              <a:buChar char="Ø"/>
            </a:pPr>
            <a:r>
              <a:rPr lang="sv-SE" dirty="0"/>
              <a:t>Säkerställer att den kritiska verksamheten kan bedrivas på en tolerabel nivå, oavsett vad som inträffar</a:t>
            </a:r>
          </a:p>
        </p:txBody>
      </p:sp>
    </p:spTree>
    <p:extLst>
      <p:ext uri="{BB962C8B-B14F-4D97-AF65-F5344CB8AC3E}">
        <p14:creationId xmlns:p14="http://schemas.microsoft.com/office/powerpoint/2010/main" val="323179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a:t>Vad händer nu? </a:t>
            </a:r>
          </a:p>
        </p:txBody>
      </p:sp>
      <p:sp>
        <p:nvSpPr>
          <p:cNvPr id="4" name="Platshållare för innehåll 3"/>
          <p:cNvSpPr>
            <a:spLocks noGrp="1"/>
          </p:cNvSpPr>
          <p:nvPr>
            <p:ph idx="1"/>
          </p:nvPr>
        </p:nvSpPr>
        <p:spPr/>
        <p:txBody>
          <a:bodyPr>
            <a:normAutofit fontScale="92500" lnSpcReduction="10000"/>
          </a:bodyPr>
          <a:lstStyle/>
          <a:p>
            <a:r>
              <a:rPr lang="sv-SE" dirty="0"/>
              <a:t>Kalenderinbjudan för samtliga workshops kommer</a:t>
            </a:r>
          </a:p>
          <a:p>
            <a:endParaRPr lang="sv-SE" dirty="0"/>
          </a:p>
          <a:p>
            <a:r>
              <a:rPr lang="sv-SE" dirty="0"/>
              <a:t>Varje workshop inleds med kort introduktion kring metod för genomförande </a:t>
            </a:r>
          </a:p>
          <a:p>
            <a:endParaRPr lang="sv-SE" dirty="0"/>
          </a:p>
          <a:p>
            <a:r>
              <a:rPr lang="sv-SE" dirty="0"/>
              <a:t>Ni deltar i egenskap av de roller/funktioner ni har i vardagen – ni ansvarar inte för att bidra med information som ligger utanför ert ansvarsområde (men får såklart gärna göra det om ni vill!)</a:t>
            </a:r>
          </a:p>
          <a:p>
            <a:endParaRPr lang="sv-SE" dirty="0"/>
          </a:p>
          <a:p>
            <a:r>
              <a:rPr lang="sv-SE" dirty="0"/>
              <a:t>Kom pigga till workshop 1!</a:t>
            </a:r>
          </a:p>
        </p:txBody>
      </p:sp>
      <p:sp>
        <p:nvSpPr>
          <p:cNvPr id="3" name="Platshållare för bildnummer 2"/>
          <p:cNvSpPr>
            <a:spLocks noGrp="1"/>
          </p:cNvSpPr>
          <p:nvPr>
            <p:ph type="sldNum" sz="quarter" idx="12"/>
          </p:nvPr>
        </p:nvSpPr>
        <p:spPr/>
        <p:txBody>
          <a:bodyPr/>
          <a:lstStyle/>
          <a:p>
            <a:fld id="{C8A3F556-5C2F-4A48-A161-BEB7216C8669}" type="slidenum">
              <a:rPr lang="sv-SE" smtClean="0"/>
              <a:pPr/>
              <a:t>7</a:t>
            </a:fld>
            <a:endParaRPr lang="sv-SE" dirty="0"/>
          </a:p>
        </p:txBody>
      </p:sp>
    </p:spTree>
    <p:extLst>
      <p:ext uri="{BB962C8B-B14F-4D97-AF65-F5344CB8AC3E}">
        <p14:creationId xmlns:p14="http://schemas.microsoft.com/office/powerpoint/2010/main" val="206579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dirty="0"/>
              <a:t>Frågor?</a:t>
            </a:r>
          </a:p>
        </p:txBody>
      </p:sp>
      <p:sp>
        <p:nvSpPr>
          <p:cNvPr id="3" name="Platshållare för innehåll 2"/>
          <p:cNvSpPr>
            <a:spLocks noGrp="1"/>
          </p:cNvSpPr>
          <p:nvPr>
            <p:ph idx="1"/>
          </p:nvPr>
        </p:nvSpPr>
        <p:spPr/>
        <p:txBody>
          <a:bodyPr anchor="ctr">
            <a:normAutofit/>
          </a:bodyPr>
          <a:lstStyle/>
          <a:p>
            <a:pPr marL="0" indent="0" algn="ctr">
              <a:buNone/>
            </a:pPr>
            <a:r>
              <a:rPr lang="sv-SE" sz="16600" dirty="0"/>
              <a:t>?</a:t>
            </a:r>
          </a:p>
          <a:p>
            <a:pPr marL="0" indent="0">
              <a:lnSpc>
                <a:spcPct val="70000"/>
              </a:lnSpc>
              <a:buFont typeface="Arial" panose="020B0604020202020204" pitchFamily="34" charset="0"/>
              <a:buNone/>
            </a:pPr>
            <a:endParaRPr lang="sv-SE" sz="2600" dirty="0"/>
          </a:p>
          <a:p>
            <a:pPr marL="0" indent="0" algn="ctr">
              <a:lnSpc>
                <a:spcPct val="70000"/>
              </a:lnSpc>
              <a:buFont typeface="Arial" panose="020B0604020202020204" pitchFamily="34" charset="0"/>
              <a:buNone/>
            </a:pPr>
            <a:r>
              <a:rPr lang="sv-SE" sz="2600" dirty="0"/>
              <a:t>Kontakta </a:t>
            </a:r>
            <a:r>
              <a:rPr lang="sv-SE" sz="2600" dirty="0">
                <a:solidFill>
                  <a:srgbClr val="FF0000"/>
                </a:solidFill>
              </a:rPr>
              <a:t>[XXXX] </a:t>
            </a:r>
            <a:r>
              <a:rPr lang="sv-SE" sz="2600" dirty="0"/>
              <a:t>om ni har frågor inför genomförandet</a:t>
            </a:r>
          </a:p>
        </p:txBody>
      </p:sp>
    </p:spTree>
    <p:extLst>
      <p:ext uri="{BB962C8B-B14F-4D97-AF65-F5344CB8AC3E}">
        <p14:creationId xmlns:p14="http://schemas.microsoft.com/office/powerpoint/2010/main" val="294385299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1458</Words>
  <Application>Microsoft Office PowerPoint</Application>
  <PresentationFormat>Bildspel på skärmen (4:3)</PresentationFormat>
  <Paragraphs>90</Paragraphs>
  <Slides>8</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Calibri Light</vt:lpstr>
      <vt:lpstr>Wingdings</vt:lpstr>
      <vt:lpstr>Office-tema</vt:lpstr>
      <vt:lpstr>Kontinuitetshantering</vt:lpstr>
      <vt:lpstr>Introduktion </vt:lpstr>
      <vt:lpstr>Introduktion till arbetet</vt:lpstr>
      <vt:lpstr>Varför arbetar vi med kontinuitetshantering?</vt:lpstr>
      <vt:lpstr>Arbetet i fyra steg</vt:lpstr>
      <vt:lpstr>Vad är nyttan för verksamheten?</vt:lpstr>
      <vt:lpstr>Vad händer nu? </vt:lpstr>
      <vt:lpstr>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Kontinuitetshantering</dc:title>
  <dc:creator>Josefine Rosén</dc:creator>
  <cp:lastModifiedBy>Gustavsson Lisbeth</cp:lastModifiedBy>
  <cp:revision>8</cp:revision>
  <dcterms:created xsi:type="dcterms:W3CDTF">2015-05-25T14:21:52Z</dcterms:created>
  <dcterms:modified xsi:type="dcterms:W3CDTF">2018-11-26T08:07:56Z</dcterms:modified>
</cp:coreProperties>
</file>