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6" r:id="rId6"/>
    <p:sldId id="270" r:id="rId7"/>
    <p:sldId id="269" r:id="rId8"/>
    <p:sldId id="271" r:id="rId9"/>
    <p:sldId id="272" r:id="rId10"/>
    <p:sldId id="263" r:id="rId11"/>
    <p:sldId id="300" r:id="rId12"/>
    <p:sldId id="29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BF1"/>
    <a:srgbClr val="FAD6E3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3" autoAdjust="0"/>
    <p:restoredTop sz="86388" autoAdjust="0"/>
  </p:normalViewPr>
  <p:slideViewPr>
    <p:cSldViewPr snapToGrid="0" showGuides="1">
      <p:cViewPr varScale="1">
        <p:scale>
          <a:sx n="37" d="100"/>
          <a:sy n="37" d="100"/>
        </p:scale>
        <p:origin x="48" y="4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C3F7-1DD9-4806-BDFC-576620EB1E21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D06F8-5FB1-4E04-ABE7-CADB7E4461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08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D06F8-5FB1-4E04-ABE7-CADB7E44613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11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D06F8-5FB1-4E04-ABE7-CADB7E44613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4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D06F8-5FB1-4E04-ABE7-CADB7E44613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78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D06F8-5FB1-4E04-ABE7-CADB7E44613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53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D06F8-5FB1-4E04-ABE7-CADB7E44613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90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D06F8-5FB1-4E04-ABE7-CADB7E44613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97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D06F8-5FB1-4E04-ABE7-CADB7E44613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46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4A2BE194-0EE5-4FC2-BC2F-9D36428CB532}"/>
              </a:ext>
            </a:extLst>
          </p:cNvPr>
          <p:cNvGrpSpPr/>
          <p:nvPr userDrawn="1"/>
        </p:nvGrpSpPr>
        <p:grpSpPr>
          <a:xfrm>
            <a:off x="-7200" y="-5542"/>
            <a:ext cx="12196800" cy="6858000"/>
            <a:chOff x="0" y="0"/>
            <a:chExt cx="12193200" cy="6858000"/>
          </a:xfrm>
        </p:grpSpPr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F7380E54-B9F3-411C-A907-1F9F0E04D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459" t="2997" r="5890" b="20149"/>
            <a:stretch/>
          </p:blipFill>
          <p:spPr>
            <a:xfrm>
              <a:off x="0" y="0"/>
              <a:ext cx="12193200" cy="5793351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1E4388A-BEA3-4C20-A69D-BEB22FC9AA87}"/>
                </a:ext>
              </a:extLst>
            </p:cNvPr>
            <p:cNvSpPr/>
            <p:nvPr/>
          </p:nvSpPr>
          <p:spPr>
            <a:xfrm>
              <a:off x="0" y="5786077"/>
              <a:ext cx="12192000" cy="1071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2F0C807B-F3AB-45E7-BF97-00B2AEA65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2401"/>
            <a:ext cx="9144000" cy="1072196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E711DB-CDB2-417F-93EA-111DC061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5990"/>
            <a:ext cx="9144000" cy="920083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8CB40344-7EBD-486B-A087-2D45288E4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5474" y="6034221"/>
            <a:ext cx="1108796" cy="5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3" y="1321089"/>
            <a:ext cx="5611092" cy="104803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3" y="2601883"/>
            <a:ext cx="5611092" cy="3217027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51AA9766-DED6-44C1-9BD7-CFE277C6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275" y="765175"/>
            <a:ext cx="4438650" cy="5011738"/>
          </a:xfrm>
          <a:solidFill>
            <a:srgbClr val="D0D0D0"/>
          </a:solidFill>
        </p:spPr>
        <p:txBody>
          <a:bodyPr tIns="828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537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3" y="1321089"/>
            <a:ext cx="5611092" cy="104803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3" y="2601883"/>
            <a:ext cx="5611092" cy="3217027"/>
          </a:xfrm>
        </p:spPr>
        <p:txBody>
          <a:bodyPr/>
          <a:lstStyle>
            <a:lvl1pPr>
              <a:lnSpc>
                <a:spcPct val="100000"/>
              </a:lnSpc>
              <a:defRPr sz="1700"/>
            </a:lvl1pPr>
            <a:lvl2pPr>
              <a:lnSpc>
                <a:spcPct val="100000"/>
              </a:lnSpc>
              <a:buClr>
                <a:schemeClr val="accent1"/>
              </a:buClr>
              <a:defRPr sz="14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400"/>
            </a:lvl4pPr>
            <a:lvl5pPr>
              <a:lnSpc>
                <a:spcPct val="100000"/>
              </a:lnSpc>
              <a:buClr>
                <a:schemeClr val="accent1"/>
              </a:buCl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51AA9766-DED6-44C1-9BD7-CFE277C6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275" y="765175"/>
            <a:ext cx="4438650" cy="2310534"/>
          </a:xfrm>
          <a:solidFill>
            <a:srgbClr val="D0D0D0"/>
          </a:solidFill>
        </p:spPr>
        <p:txBody>
          <a:bodyPr tIns="396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28BFEE56-FA6F-4C1D-B01C-924A3775E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275" y="3465061"/>
            <a:ext cx="4438650" cy="2310534"/>
          </a:xfrm>
          <a:solidFill>
            <a:srgbClr val="D0D0D0"/>
          </a:solidFill>
        </p:spPr>
        <p:txBody>
          <a:bodyPr tIns="396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0032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text,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1296150"/>
            <a:ext cx="4522112" cy="104803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26822"/>
            <a:ext cx="4522112" cy="32170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0D031BD-5838-4E85-93AF-28045FD08E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22404" y="2626822"/>
            <a:ext cx="4522112" cy="32170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4714D31D-A029-4C2B-B552-68EA5860743E}"/>
              </a:ext>
            </a:extLst>
          </p:cNvPr>
          <p:cNvCxnSpPr/>
          <p:nvPr userDrawn="1"/>
        </p:nvCxnSpPr>
        <p:spPr>
          <a:xfrm>
            <a:off x="6101538" y="1213658"/>
            <a:ext cx="0" cy="4547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70BF8530-AA6F-4AD0-9B30-0C80C75E8A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4812" y="1289050"/>
            <a:ext cx="4538662" cy="1055688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738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,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01883"/>
            <a:ext cx="9900446" cy="3217027"/>
          </a:xfrm>
        </p:spPr>
        <p:txBody>
          <a:bodyPr/>
          <a:lstStyle>
            <a:lvl1pPr marL="0" indent="0" algn="l">
              <a:buFontTx/>
              <a:buNone/>
              <a:defRPr sz="2000"/>
            </a:lvl1pPr>
            <a:lvl2pPr marL="0" indent="0" algn="l">
              <a:buFontTx/>
              <a:buNone/>
              <a:defRPr sz="2000"/>
            </a:lvl2pPr>
            <a:lvl3pPr marL="0" indent="0" algn="l">
              <a:buFontTx/>
              <a:buNone/>
              <a:defRPr sz="2000"/>
            </a:lvl3pPr>
            <a:lvl4pPr marL="0" indent="0" algn="l">
              <a:buFontTx/>
              <a:buNone/>
              <a:defRPr sz="2000"/>
            </a:lvl4pPr>
            <a:lvl5pPr marL="0" indent="0" algn="l">
              <a:buFontTx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0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, rosa bakgrund">
    <p:bg>
      <p:bgPr>
        <a:solidFill>
          <a:srgbClr val="FC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01883"/>
            <a:ext cx="9900446" cy="3217027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0" indent="0" algn="ctr">
              <a:buFontTx/>
              <a:buNone/>
              <a:defRPr sz="2000"/>
            </a:lvl2pPr>
            <a:lvl3pPr marL="0" indent="0" algn="ctr">
              <a:buFontTx/>
              <a:buNone/>
              <a:defRPr sz="2000"/>
            </a:lvl3pPr>
            <a:lvl4pPr marL="0" indent="0" algn="ctr">
              <a:buFontTx/>
              <a:buNone/>
              <a:defRPr sz="2000"/>
            </a:lvl4pPr>
            <a:lvl5pPr marL="0" indent="0" algn="ctr">
              <a:buFontTx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6F75554-73DE-48BA-A0E6-A4CEA0651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30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3DA569FB-5B23-4469-9273-4D7AB35776F3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04C78D0-5360-467C-8D96-5D423855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1296150"/>
            <a:ext cx="9900446" cy="10480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rubrikformat&lt;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2826B2-0F04-4CCD-BDD7-33477BD2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670" y="2626822"/>
            <a:ext cx="9900446" cy="3217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3359EE-B07D-47D0-8C10-46A780F0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8313" y="6414541"/>
            <a:ext cx="555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6"/>
                </a:solidFill>
              </a:defRPr>
            </a:lvl1pPr>
          </a:lstStyle>
          <a:p>
            <a:fld id="{F978C2CE-2F76-45D4-B316-83FDDAA778AE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912A93FB-8A9E-4934-8277-9D4AF1D7849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014" y="6478307"/>
            <a:ext cx="4804756" cy="180137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0998799D-B448-4E0A-9C1F-93EB9EAC2A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82744" y="259247"/>
            <a:ext cx="663331" cy="496810"/>
          </a:xfrm>
          <a:prstGeom prst="rect">
            <a:avLst/>
          </a:prstGeom>
        </p:spPr>
      </p:pic>
      <p:pic>
        <p:nvPicPr>
          <p:cNvPr id="80" name="Bild 79">
            <a:extLst>
              <a:ext uri="{FF2B5EF4-FFF2-40B4-BE49-F238E27FC236}">
                <a16:creationId xmlns:a16="http://schemas.microsoft.com/office/drawing/2014/main" id="{0D7A3AAE-CDEB-446F-92A7-1682AB0193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71931" y="6351310"/>
            <a:ext cx="794918" cy="3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9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pro.com/ovp/16/08GE3URBE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lay.mediaflowpro.com/ovp/16/52GEFUTBXP" TargetMode="External"/><Relationship Id="rId5" Type="http://schemas.openxmlformats.org/officeDocument/2006/relationships/hyperlink" Target="https://play.mediaflowpro.com/ovp/16/42GEFUOB1P" TargetMode="External"/><Relationship Id="rId4" Type="http://schemas.openxmlformats.org/officeDocument/2006/relationships/hyperlink" Target="https://play.mediaflowpro.com/ovp/16/24GEWUZBY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guiden.se/omraden-och-teman/vald-och-fortryck/vald-i-nara-relationer/socialtjanstens-ansva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ocialstyrelsen.se/kunskapsstod-och-regler/omraden/vald-och-brott/vald-i-nara-relationer/valdsutovare/" TargetMode="External"/><Relationship Id="rId4" Type="http://schemas.openxmlformats.org/officeDocument/2006/relationships/hyperlink" Target="https://kunskapsguiden.se/omraden-och-teman/vald-och-fortryck/vald-i-nara-relationer/socialtjanstens-ansvar/socialtjanstens-ansvar-for-personer-som-utovar-vald-i-nara-relation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e.se/publikation/forebyggande-arbete-och-riskhantering-av-vald-i-nara-relationer-och-hedersrelaterat-vald-och-fortryc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ocialstyrelsen.se/globalassets/sharepoint-dokument/artikelkatalog/ovrigt/2020-3-6697.pdf?msclkid=16874103b05811ec9823ff01386e50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aljattsluta.s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sstyrelsen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37EE8E21-4964-4E4B-8D69-A1FCC4B00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5562"/>
            <a:ext cx="9144000" cy="1072196"/>
          </a:xfrm>
        </p:spPr>
        <p:txBody>
          <a:bodyPr/>
          <a:lstStyle/>
          <a:p>
            <a:r>
              <a:rPr lang="sv-SE" dirty="0"/>
              <a:t>Två filmer om socialnämndens utökade ansvar för personer som utövar våld i nära relationer samt hur de kan användas</a:t>
            </a:r>
            <a:br>
              <a:rPr lang="sv-SE" dirty="0"/>
            </a:br>
            <a:endParaRPr lang="sv-SE" dirty="0"/>
          </a:p>
        </p:txBody>
      </p:sp>
      <p:sp>
        <p:nvSpPr>
          <p:cNvPr id="10" name="Underrubrik 9">
            <a:extLst>
              <a:ext uri="{FF2B5EF4-FFF2-40B4-BE49-F238E27FC236}">
                <a16:creationId xmlns:a16="http://schemas.microsoft.com/office/drawing/2014/main" id="{E2EE1FB1-D5C0-4D31-A4EB-131D363E3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Länsstyrelserna i samarbete med 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544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880B5-D9DC-A846-958D-7BAED909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859922"/>
            <a:ext cx="9900446" cy="1048039"/>
          </a:xfrm>
        </p:spPr>
        <p:txBody>
          <a:bodyPr/>
          <a:lstStyle/>
          <a:p>
            <a:r>
              <a:rPr lang="sv-SE" sz="2400" b="1" dirty="0">
                <a:solidFill>
                  <a:srgbClr val="C00000"/>
                </a:solidFill>
                <a:latin typeface="+mj-lt"/>
              </a:rPr>
              <a:t>Två filmer om socialnämndens utökade ansvar för personer som utövar våld i nära relationer (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5 kap. 11 a § SoL)</a:t>
            </a:r>
            <a:br>
              <a:rPr lang="sv-SE" sz="2400" b="1" dirty="0">
                <a:solidFill>
                  <a:srgbClr val="C00000"/>
                </a:solidFill>
                <a:latin typeface="+mj-lt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8D5AD4-5FB2-2949-8679-896B4593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013359"/>
            <a:ext cx="9900446" cy="3805552"/>
          </a:xfrm>
        </p:spPr>
        <p:txBody>
          <a:bodyPr/>
          <a:lstStyle/>
          <a:p>
            <a:r>
              <a:rPr lang="sv-SE" sz="2000" dirty="0"/>
              <a:t>Syftet med filmerna är dels att förklara innebörden med den nya lagstiftningen och </a:t>
            </a:r>
            <a:r>
              <a:rPr lang="sv-SE" dirty="0"/>
              <a:t>dels</a:t>
            </a:r>
            <a:r>
              <a:rPr lang="sv-SE" sz="2000" dirty="0"/>
              <a:t> att betona vikten av att erbjuda kvalitetssäkrat stöd till de personer som utövar våld. Filmerna har tagits fram av länsstyrelserna med stöd från Socialstyrelsen.</a:t>
            </a:r>
          </a:p>
          <a:p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Den första filmen belyser vad den nya lagen innebär – att </a:t>
            </a:r>
            <a:r>
              <a:rPr lang="sv-SE" dirty="0"/>
              <a:t>personer</a:t>
            </a:r>
            <a:r>
              <a:rPr lang="sv-SE" sz="2000" dirty="0"/>
              <a:t> som utövar våld i nära relationer nu är en målgrupp som socialtjänsten har ett tydligt ansvar för. Filmen tar också upp den nya sekretessbrytande bestämmelsen f</a:t>
            </a:r>
            <a:r>
              <a:rPr lang="sv-SE" dirty="0"/>
              <a:t>ör socialtjänsten och hälso- och sjukvården som tillkommit </a:t>
            </a:r>
            <a:r>
              <a:rPr lang="sv-SE" sz="2000" dirty="0"/>
              <a:t>i syfte att förbygga allvarligare brott.</a:t>
            </a:r>
          </a:p>
          <a:p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Den andra filmen har fokus på hur kommuner kan utveckla arbetet med våldsutövare och hur olika stödinsatser kan se ut. Filmen tar även upp vilken forskning som finns </a:t>
            </a:r>
            <a:r>
              <a:rPr lang="sv-SE" dirty="0"/>
              <a:t>på </a:t>
            </a:r>
            <a:r>
              <a:rPr lang="sv-SE" sz="2000" dirty="0"/>
              <a:t>området.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EE2B1E-E4E4-6D4F-9444-39663767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9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CAE137-A6D8-4643-97B6-F1F9FEF9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Hur filmerna kan användas:</a:t>
            </a:r>
            <a:br>
              <a:rPr lang="sv-SE" sz="24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1750C4-1920-454C-9014-D1563432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190823"/>
            <a:ext cx="9900446" cy="32170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effectLst/>
                <a:latin typeface="+mj-lt"/>
                <a:ea typeface="Calibri" panose="020F0502020204030204" pitchFamily="34" charset="0"/>
              </a:rPr>
              <a:t>De kan användas brett inom verksamheten</a:t>
            </a:r>
          </a:p>
          <a:p>
            <a:endParaRPr lang="sv-SE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Calibri" panose="020F0502020204030204" pitchFamily="34" charset="0"/>
              </a:rPr>
              <a:t>De kan visas vid personalmöten och APT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Calibri" panose="020F0502020204030204" pitchFamily="34" charset="0"/>
              </a:rPr>
              <a:t>De kan </a:t>
            </a:r>
            <a:r>
              <a:rPr lang="sv-SE" dirty="0">
                <a:latin typeface="+mj-lt"/>
                <a:ea typeface="Calibri" panose="020F0502020204030204" pitchFamily="34" charset="0"/>
              </a:rPr>
              <a:t>visas vid nätverksträffar, utbildningar, erfarenhetsutbyten och chefsträffar etc.</a:t>
            </a:r>
            <a:endParaRPr lang="sv-SE" sz="2000" dirty="0">
              <a:latin typeface="+mj-lt"/>
              <a:ea typeface="Calibri" panose="020F0502020204030204" pitchFamily="34" charset="0"/>
            </a:endParaRPr>
          </a:p>
          <a:p>
            <a:endParaRPr lang="sv-SE" sz="2000" dirty="0"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  <a:ea typeface="Calibri" panose="020F0502020204030204" pitchFamily="34" charset="0"/>
              </a:rPr>
              <a:t>De kan länkas med i utskick, nyhetsbrev m.m.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2B6065A-2E79-4224-99A6-9EA1AC6C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4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880B5-D9DC-A846-958D-7BAED909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77" y="859922"/>
            <a:ext cx="9900446" cy="1048039"/>
          </a:xfrm>
        </p:spPr>
        <p:txBody>
          <a:bodyPr/>
          <a:lstStyle/>
          <a:p>
            <a:r>
              <a:rPr lang="sv-SE" dirty="0"/>
              <a:t>Filmerna är textade och det finns även syntolkade versioner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8D5AD4-5FB2-2949-8679-896B4593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777" y="1820240"/>
            <a:ext cx="9900446" cy="4594301"/>
          </a:xfrm>
        </p:spPr>
        <p:txBody>
          <a:bodyPr/>
          <a:lstStyle/>
          <a:p>
            <a:r>
              <a:rPr lang="sv-SE" sz="1800" b="1" dirty="0">
                <a:ea typeface="Calibri" panose="020F0502020204030204" pitchFamily="34" charset="0"/>
              </a:rPr>
              <a:t>F</a:t>
            </a:r>
            <a:r>
              <a:rPr lang="sv-SE" sz="1800" b="1" dirty="0">
                <a:effectLst/>
                <a:ea typeface="Calibri" panose="020F0502020204030204" pitchFamily="34" charset="0"/>
              </a:rPr>
              <a:t>ilm 1 </a:t>
            </a:r>
            <a:r>
              <a:rPr lang="sv-SE" sz="1800" dirty="0">
                <a:effectLst/>
                <a:ea typeface="Calibri" panose="020F0502020204030204" pitchFamily="34" charset="0"/>
              </a:rPr>
              <a:t>(För textad version – tryck på </a:t>
            </a:r>
            <a:r>
              <a:rPr lang="sv-SE" sz="1800" b="1" dirty="0">
                <a:effectLst/>
                <a:ea typeface="Calibri" panose="020F0502020204030204" pitchFamily="34" charset="0"/>
              </a:rPr>
              <a:t>T</a:t>
            </a:r>
            <a:r>
              <a:rPr lang="sv-SE" sz="1800" dirty="0">
                <a:effectLst/>
                <a:ea typeface="Calibri" panose="020F0502020204030204" pitchFamily="34" charset="0"/>
              </a:rPr>
              <a:t> nere till höger i bild):</a:t>
            </a:r>
          </a:p>
          <a:p>
            <a:r>
              <a:rPr lang="sv-SE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3"/>
              </a:rPr>
              <a:t>Film 1, Socialnämndens utökade ansvar för personer som utövar våld i nära relationer (textad)</a:t>
            </a:r>
            <a:br>
              <a:rPr lang="sv-SE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</a:rPr>
            </a:br>
            <a:endParaRPr lang="sv-SE" sz="1800" dirty="0">
              <a:effectLst/>
              <a:ea typeface="Calibri" panose="020F0502020204030204" pitchFamily="34" charset="0"/>
            </a:endParaRPr>
          </a:p>
          <a:p>
            <a:r>
              <a:rPr lang="sv-SE" sz="1800" b="1" dirty="0">
                <a:ea typeface="Calibri" panose="020F0502020204030204" pitchFamily="34" charset="0"/>
              </a:rPr>
              <a:t>F</a:t>
            </a:r>
            <a:r>
              <a:rPr lang="sv-SE" sz="1800" b="1" dirty="0">
                <a:effectLst/>
                <a:ea typeface="Calibri" panose="020F0502020204030204" pitchFamily="34" charset="0"/>
              </a:rPr>
              <a:t>ilm 2 </a:t>
            </a:r>
            <a:r>
              <a:rPr lang="sv-SE" sz="1800" dirty="0">
                <a:effectLst/>
                <a:ea typeface="Calibri" panose="020F0502020204030204" pitchFamily="34" charset="0"/>
              </a:rPr>
              <a:t>(För textad version – tryck </a:t>
            </a:r>
            <a:r>
              <a:rPr lang="sv-SE" sz="1800" b="1" dirty="0">
                <a:effectLst/>
                <a:ea typeface="Calibri" panose="020F0502020204030204" pitchFamily="34" charset="0"/>
              </a:rPr>
              <a:t>T</a:t>
            </a:r>
            <a:r>
              <a:rPr lang="sv-SE" sz="1800" dirty="0">
                <a:effectLst/>
                <a:ea typeface="Calibri" panose="020F0502020204030204" pitchFamily="34" charset="0"/>
              </a:rPr>
              <a:t> nere till höger i bild):</a:t>
            </a:r>
          </a:p>
          <a:p>
            <a:r>
              <a:rPr lang="sv-SE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Film 2, Socialnämndens utökade ansvar för våldsutövare - Hur kan stödet se ut och vad säger forskningen (textad)</a:t>
            </a:r>
            <a:br>
              <a:rPr lang="sv-SE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</a:rPr>
            </a:br>
            <a:endParaRPr lang="sv-SE" sz="1800" dirty="0">
              <a:effectLst/>
              <a:ea typeface="Calibri" panose="020F0502020204030204" pitchFamily="34" charset="0"/>
            </a:endParaRPr>
          </a:p>
          <a:p>
            <a:r>
              <a:rPr lang="sv-SE" sz="1800" dirty="0">
                <a:effectLst/>
                <a:ea typeface="Calibri" panose="020F0502020204030204" pitchFamily="34" charset="0"/>
              </a:rPr>
              <a:t> </a:t>
            </a:r>
          </a:p>
          <a:p>
            <a:r>
              <a:rPr lang="sv-SE" sz="1800" b="1" dirty="0">
                <a:ea typeface="Calibri" panose="020F0502020204030204" pitchFamily="34" charset="0"/>
              </a:rPr>
              <a:t>F</a:t>
            </a:r>
            <a:r>
              <a:rPr lang="sv-SE" sz="1800" b="1" dirty="0">
                <a:effectLst/>
                <a:ea typeface="Calibri" panose="020F0502020204030204" pitchFamily="34" charset="0"/>
              </a:rPr>
              <a:t>ilm1</a:t>
            </a:r>
            <a:r>
              <a:rPr lang="sv-SE" sz="1800" dirty="0">
                <a:effectLst/>
                <a:ea typeface="Calibri" panose="020F0502020204030204" pitchFamily="34" charset="0"/>
              </a:rPr>
              <a:t> (syntolkad):</a:t>
            </a:r>
          </a:p>
          <a:p>
            <a:r>
              <a:rPr lang="sv-SE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5"/>
              </a:rPr>
              <a:t>Film 1, Socialnämndens utökade ansvar för personer som utövar våld i nära relationer (syntolkad)</a:t>
            </a:r>
            <a:endParaRPr lang="sv-SE" sz="1800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endParaRPr lang="sv-SE" sz="1800" dirty="0">
              <a:effectLst/>
              <a:ea typeface="Calibri" panose="020F0502020204030204" pitchFamily="34" charset="0"/>
            </a:endParaRPr>
          </a:p>
          <a:p>
            <a:r>
              <a:rPr lang="sv-SE" sz="1800" b="1" dirty="0">
                <a:ea typeface="Calibri" panose="020F0502020204030204" pitchFamily="34" charset="0"/>
              </a:rPr>
              <a:t>F</a:t>
            </a:r>
            <a:r>
              <a:rPr lang="sv-SE" sz="1800" b="1" dirty="0">
                <a:effectLst/>
                <a:ea typeface="Calibri" panose="020F0502020204030204" pitchFamily="34" charset="0"/>
              </a:rPr>
              <a:t>ilm 2 </a:t>
            </a:r>
            <a:r>
              <a:rPr lang="sv-SE" sz="1800" dirty="0">
                <a:effectLst/>
                <a:ea typeface="Calibri" panose="020F0502020204030204" pitchFamily="34" charset="0"/>
              </a:rPr>
              <a:t>(syntolkad):</a:t>
            </a:r>
          </a:p>
          <a:p>
            <a:r>
              <a:rPr lang="sv-SE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6"/>
              </a:rPr>
              <a:t>Film 2, Socialnämndens utökade ansvar för våldsutövare - Hur kan stödet se ut och vad säger forskningen (syntolkad)</a:t>
            </a:r>
            <a:endParaRPr lang="sv-SE" sz="1800" dirty="0">
              <a:effectLst/>
              <a:ea typeface="Calibri" panose="020F0502020204030204" pitchFamily="34" charset="0"/>
            </a:endParaRPr>
          </a:p>
          <a:p>
            <a:r>
              <a:rPr lang="sv-SE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sv-SE" dirty="0">
              <a:latin typeface="+mj-lt"/>
            </a:endParaRPr>
          </a:p>
          <a:p>
            <a:endParaRPr lang="sv-SE" sz="2000" dirty="0">
              <a:latin typeface="+mj-lt"/>
            </a:endParaRPr>
          </a:p>
          <a:p>
            <a:endParaRPr lang="sv-SE" sz="20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EE2B1E-E4E4-6D4F-9444-39663767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0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4AF0F-1244-4DBD-AF21-92666095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Uppföljande information - film 1: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9687A7-5DC7-4662-9019-CF4EEAD12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2A2F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Länkar till </a:t>
            </a:r>
            <a:r>
              <a:rPr lang="sv-SE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Kunskapsguiden:</a:t>
            </a:r>
            <a:br>
              <a:rPr lang="sv-SE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3"/>
              </a:rPr>
              <a:t>Socialtjänstens ansvar – Kunskapsguiden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4"/>
              </a:rPr>
              <a:t>Socialtjänstens ansvar för personer som utövar våld i nära relationer – Kunskapsguiden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2A2F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Länk till </a:t>
            </a:r>
            <a:r>
              <a:rPr kumimoji="0" lang="sv-S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webbinarier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Socialstyrelsen och Länsstyrelsen: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</a:b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webbinarier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5"/>
              </a:rPr>
              <a:t> om den som utövar våld mot närstående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6871C91-BF66-4D3A-A944-E5544B30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1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4AF0F-1244-4DBD-AF21-92666095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772130"/>
            <a:ext cx="9900446" cy="1048039"/>
          </a:xfrm>
        </p:spPr>
        <p:txBody>
          <a:bodyPr/>
          <a:lstStyle/>
          <a:p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Uppföljande information - film 2: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9687A7-5DC7-4662-9019-CF4EEAD1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1820169"/>
            <a:ext cx="9900446" cy="3758510"/>
          </a:xfrm>
        </p:spPr>
        <p:txBody>
          <a:bodyPr/>
          <a:lstStyle/>
          <a:p>
            <a:pPr marL="285750" indent="-285750">
              <a:buClr>
                <a:srgbClr val="9E2A2F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Länk till Fortes rapport: 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Förebyggande arbete och riskhantering av våld i nära relationer och hedersrelaterat våld och förtryck – Forte</a:t>
            </a:r>
            <a:endParaRPr lang="sv-SE" b="1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2A2F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2A2F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Länk till Socialstyrelsens sammanställning av befintliga metoder: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</a:br>
            <a:r>
              <a:rPr lang="sv-SE" dirty="0">
                <a:hlinkClick r:id="rId4"/>
              </a:rPr>
              <a:t>Behandlingsmetoder för personer som utövar våld i nära relationer (socialstyrelsen.se)</a:t>
            </a:r>
            <a:endParaRPr lang="sv-SE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2A2F"/>
              </a:buClr>
              <a:buSzPct val="109000"/>
              <a:tabLst/>
              <a:defRPr/>
            </a:pPr>
            <a:endParaRPr lang="sv-SE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2A2F"/>
              </a:buClr>
              <a:buSzPct val="109000"/>
              <a:tabLst/>
              <a:defRPr/>
            </a:pPr>
            <a:r>
              <a:rPr lang="sv-SE" b="1" dirty="0">
                <a:solidFill>
                  <a:prstClr val="black"/>
                </a:solidFill>
                <a:ea typeface="Calibri" panose="020F0502020204030204" pitchFamily="34" charset="0"/>
              </a:rPr>
              <a:t>Förtydligande</a:t>
            </a:r>
            <a:r>
              <a:rPr lang="sv-SE" dirty="0">
                <a:solidFill>
                  <a:prstClr val="black"/>
                </a:solidFill>
                <a:ea typeface="Calibri" panose="020F0502020204030204" pitchFamily="34" charset="0"/>
              </a:rPr>
              <a:t> - den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pågående forskning som nämns i film 2 rör: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2A2F"/>
              </a:buClr>
              <a:buSzPct val="109000"/>
              <a:buAutoNum type="alphaLcParenR"/>
              <a:tabLst/>
              <a:defRPr/>
            </a:pPr>
            <a:r>
              <a:rPr lang="sv-SE" dirty="0">
                <a:solidFill>
                  <a:prstClr val="black"/>
                </a:solidFill>
                <a:ea typeface="Calibri" panose="020F0502020204030204" pitchFamily="34" charset="0"/>
              </a:rPr>
              <a:t>En utvärdering av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Utvägsverksamheterna i Västra Götaland och Kriscentrum för män i Göteborg. Plan för publicering 2024-11-30.</a:t>
            </a:r>
            <a:endParaRPr lang="sv-SE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2A2F"/>
              </a:buClr>
              <a:buSzPct val="109000"/>
              <a:buAutoNum type="alphaLcParenR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En effektstudie av metoden </a:t>
            </a:r>
            <a:r>
              <a:rPr kumimoji="0" lang="sv-SE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Samtal om våld </a:t>
            </a:r>
            <a:r>
              <a:rPr kumimoji="0" lang="sv-SE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med slutdatum 2024-05.</a:t>
            </a:r>
            <a:endParaRPr kumimoji="0" lang="sv-S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6871C91-BF66-4D3A-A944-E5544B30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3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3F4189-5C0C-B742-B1CA-AA12D149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812" y="1292874"/>
            <a:ext cx="4522112" cy="1048039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Välj att sluta – nationell telefonlinje för våldsutövare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BBEB52-28BF-0749-9FEF-C5F919DE66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24812" y="2047647"/>
            <a:ext cx="4522112" cy="376213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2200" dirty="0"/>
              <a:t>En stödlinje för personer som utövar eller riskerar att utöva våld i en nära relation. </a:t>
            </a:r>
          </a:p>
          <a:p>
            <a:pPr>
              <a:spcAft>
                <a:spcPts val="600"/>
              </a:spcAft>
            </a:pPr>
            <a:endParaRPr lang="sv-SE" sz="2200" dirty="0"/>
          </a:p>
          <a:p>
            <a:pPr marL="0" indent="0">
              <a:spcAft>
                <a:spcPts val="600"/>
              </a:spcAft>
              <a:buNone/>
            </a:pPr>
            <a:r>
              <a:rPr lang="sv-SE" sz="2200" b="1" dirty="0"/>
              <a:t>Stöd i din yrkesroll?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200" dirty="0"/>
              <a:t>Stödlinjen erbjuder även konsultation och vägledning för yrkesverksamma som möter våldsutövare och våldsutsatta.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200" b="1" dirty="0"/>
              <a:t>Ring 020 – 555 666 </a:t>
            </a:r>
          </a:p>
          <a:p>
            <a:pPr marL="0" indent="0">
              <a:spcAft>
                <a:spcPts val="600"/>
              </a:spcAft>
              <a:buNone/>
            </a:pPr>
            <a:endParaRPr lang="sv-SE" sz="2200" dirty="0"/>
          </a:p>
          <a:p>
            <a:pPr marL="271463" indent="0">
              <a:spcAft>
                <a:spcPts val="600"/>
              </a:spcAft>
              <a:buNone/>
            </a:pPr>
            <a:r>
              <a:rPr lang="sv-SE" sz="2200" dirty="0">
                <a:hlinkClick r:id="rId2"/>
              </a:rPr>
              <a:t>Välj att sluta (valjattsluta.se)</a:t>
            </a:r>
            <a:endParaRPr lang="sv-SE" sz="2200" dirty="0"/>
          </a:p>
          <a:p>
            <a:pPr>
              <a:spcAft>
                <a:spcPts val="600"/>
              </a:spcAft>
            </a:pPr>
            <a:endParaRPr lang="sv-SE" dirty="0"/>
          </a:p>
        </p:txBody>
      </p:sp>
      <p:pic>
        <p:nvPicPr>
          <p:cNvPr id="14" name="Platshållare för bild 13" descr="Bild på logotyp telefonlinjen Välj att sluta, telefonnummer 020-55 56 66.">
            <a:extLst>
              <a:ext uri="{FF2B5EF4-FFF2-40B4-BE49-F238E27FC236}">
                <a16:creationId xmlns:a16="http://schemas.microsoft.com/office/drawing/2014/main" id="{3DAEE9F4-52D4-4264-9199-59E8F79D4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0" y="1816894"/>
            <a:ext cx="4522112" cy="2984596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D06A98-03EE-1845-A30C-4AE2088B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313" y="6414541"/>
            <a:ext cx="55556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78C2CE-2F76-45D4-B316-83FDDAA778AE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8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4DF1F8-91D2-471A-8F0C-DD04670C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Finansiering av lagändringen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651171-BA1F-42A6-98FC-0CCC1B76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144683"/>
            <a:ext cx="9900446" cy="375431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Lagändringen finansieras genom de generella statsbidragen till kommuner. 30 miljoner per år för 2021 och 60 miljoner per år för 2022 och framåt.</a:t>
            </a:r>
            <a:r>
              <a:rPr lang="sv-SE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finns inget återrapporteringskrav, ansöknings- eller rekvireringsförfarande för dessa medel. Utbetalningarna av statsbidraget sker successivt, med en tolftedel varje månad.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Pengarna kan användas fritt av kommunen och det är upp till respektive kommun att ta beslut om hur dessa medel används.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Medlen kan till </a:t>
            </a:r>
            <a:r>
              <a:rPr lang="sv-S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exempel </a:t>
            </a:r>
            <a:r>
              <a:rPr lang="sv-S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användas till utbildningar, omorganiseringar, framtagande av nya rutiner och annat utvecklingsarbete avseende insatser till personer som utövar våld i nära relationer. 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045EE6C-E11A-4EAD-8DA5-A37805B1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86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1D0C91-2A1F-4A88-BC6F-2F8B8D66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50" y="1530325"/>
            <a:ext cx="9900446" cy="1048039"/>
          </a:xfrm>
        </p:spPr>
        <p:txBody>
          <a:bodyPr/>
          <a:lstStyle/>
          <a:p>
            <a:pPr algn="l"/>
            <a:r>
              <a:rPr lang="sv-SE" sz="3200" dirty="0">
                <a:solidFill>
                  <a:srgbClr val="C00000"/>
                </a:solidFill>
              </a:rPr>
              <a:t>Välkommen att kontakta din länsstyrelse för mer information!</a:t>
            </a:r>
            <a:br>
              <a:rPr lang="sv-SE" sz="2800" dirty="0">
                <a:solidFill>
                  <a:srgbClr val="C00000"/>
                </a:solidFill>
              </a:rPr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8777DE-2301-4CF7-B8B4-4EE07C73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777" y="2743200"/>
            <a:ext cx="9900446" cy="1594623"/>
          </a:xfrm>
        </p:spPr>
        <p:txBody>
          <a:bodyPr/>
          <a:lstStyle/>
          <a:p>
            <a:pPr algn="l"/>
            <a:r>
              <a:rPr lang="sv-SE" sz="3200" b="1" dirty="0">
                <a:solidFill>
                  <a:srgbClr val="C00000"/>
                </a:solidFill>
                <a:latin typeface="+mj-lt"/>
                <a:hlinkClick r:id="rId3"/>
              </a:rPr>
              <a:t>www.lansstyrelsen.se</a:t>
            </a:r>
            <a:r>
              <a:rPr lang="sv-SE" sz="3200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E2FDE66D-DAF1-45D8-B387-16A80C00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313" y="6414541"/>
            <a:ext cx="555564" cy="365125"/>
          </a:xfrm>
        </p:spPr>
        <p:txBody>
          <a:bodyPr/>
          <a:lstStyle/>
          <a:p>
            <a:fld id="{F978C2CE-2F76-45D4-B316-83FDDAA778AE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57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änsstyrelserna">
  <a:themeElements>
    <a:clrScheme name="Länsstyrelserna">
      <a:dk1>
        <a:sysClr val="windowText" lastClr="000000"/>
      </a:dk1>
      <a:lt1>
        <a:sysClr val="window" lastClr="FFFFFF"/>
      </a:lt1>
      <a:dk2>
        <a:srgbClr val="D9E8F3"/>
      </a:dk2>
      <a:lt2>
        <a:srgbClr val="E8E5DC"/>
      </a:lt2>
      <a:accent1>
        <a:srgbClr val="9E2A2F"/>
      </a:accent1>
      <a:accent2>
        <a:srgbClr val="E6187A"/>
      </a:accent2>
      <a:accent3>
        <a:srgbClr val="AFCFE5"/>
      </a:accent3>
      <a:accent4>
        <a:srgbClr val="D4CCBA"/>
      </a:accent4>
      <a:accent5>
        <a:srgbClr val="D70826"/>
      </a:accent5>
      <a:accent6>
        <a:srgbClr val="FAD6E3"/>
      </a:accent6>
      <a:hlink>
        <a:srgbClr val="006AB4"/>
      </a:hlink>
      <a:folHlink>
        <a:srgbClr val="006A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filmer återfallsförebyggarna.potx" id="{9D66A1F7-54B6-491C-8361-BD991F0C2200}" vid="{2E6F589C-5C91-4CBB-8DBD-AF4A431C327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yhetsbrev_x0020_nummer xmlns="5fe7ef72-5593-4876-b85f-2f91d25e5883" xsi:nil="true"/>
    <Typ_x0020_av_x0020_profilmaterial xmlns="5fe7ef72-5593-4876-b85f-2f91d25e5883">Wordmallar</Typ_x0020_av_x0020_profilmaterial>
    <Nyhetsbrev_x0020__x00e5_r xmlns="5fe7ef72-5593-4876-b85f-2f91d25e5883" xsi:nil="true"/>
    <Styrdokument_x0020_typ xmlns="5fe7ef72-5593-4876-b85f-2f91d25e5883" xsi:nil="true"/>
    <Kampanj xmlns="5fe7ef72-5593-4876-b85f-2f91d25e5883" xsi:nil="true"/>
    <Profilmaterial xmlns="5fe7ef72-5593-4876-b85f-2f91d25e5883">Profilmaterial</Profilmaterial>
    <Om_x0020_profilmaterial_x0020__x003d__x0020_Indesignmallar_x002c__x0020_v_x00e4_lj xmlns="5fe7ef72-5593-4876-b85f-2f91d25e5883" xsi:nil="true"/>
    <Om_x0020_profilmaterial_x0020__x003d__x0020_Film_x0020_och_x0020_social_x0020_media_x002c__x0020_v_x00e4_lj xmlns="5fe7ef72-5593-4876-b85f-2f91d25e5883" xsi:nil="true"/>
    <Om_x0020_profilmaterial_x0020__x003d__x0020_Profil_x0020_och_x0020_grafisk_x0020_manual_x002c__x0020_v_x00e4_lj xmlns="5fe7ef72-5593-4876-b85f-2f91d25e5883" xsi:nil="true"/>
    <Intro xmlns="5fe7ef72-5593-4876-b85f-2f91d25e58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8A2D1B64EC9E47A0962CE355C1C61A" ma:contentTypeVersion="12" ma:contentTypeDescription="Skapa ett nytt dokument." ma:contentTypeScope="" ma:versionID="89d7810c8e55824366b53fc71c8847aa">
  <xsd:schema xmlns:xsd="http://www.w3.org/2001/XMLSchema" xmlns:xs="http://www.w3.org/2001/XMLSchema" xmlns:p="http://schemas.microsoft.com/office/2006/metadata/properties" xmlns:ns2="5fe7ef72-5593-4876-b85f-2f91d25e5883" targetNamespace="http://schemas.microsoft.com/office/2006/metadata/properties" ma:root="true" ma:fieldsID="b540c946ba561301a8d5c3ca222dd9ab" ns2:_="">
    <xsd:import namespace="5fe7ef72-5593-4876-b85f-2f91d25e5883"/>
    <xsd:element name="properties">
      <xsd:complexType>
        <xsd:sequence>
          <xsd:element name="documentManagement">
            <xsd:complexType>
              <xsd:all>
                <xsd:element ref="ns2:Profilmaterial"/>
                <xsd:element ref="ns2:Kampanj" minOccurs="0"/>
                <xsd:element ref="ns2:Typ_x0020_av_x0020_profilmaterial" minOccurs="0"/>
                <xsd:element ref="ns2:Om_x0020_profilmaterial_x0020__x003d__x0020_Indesignmallar_x002c__x0020_v_x00e4_lj" minOccurs="0"/>
                <xsd:element ref="ns2:Om_x0020_profilmaterial_x0020__x003d__x0020_Profil_x0020_och_x0020_grafisk_x0020_manual_x002c__x0020_v_x00e4_lj" minOccurs="0"/>
                <xsd:element ref="ns2:Om_x0020_profilmaterial_x0020__x003d__x0020_Film_x0020_och_x0020_social_x0020_media_x002c__x0020_v_x00e4_lj" minOccurs="0"/>
                <xsd:element ref="ns2:Nyhetsbrev_x0020__x00e5_r" minOccurs="0"/>
                <xsd:element ref="ns2:Nyhetsbrev_x0020_nummer" minOccurs="0"/>
                <xsd:element ref="ns2:Styrdokument_x0020_typ" minOccurs="0"/>
                <xsd:element ref="ns2:Intr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7ef72-5593-4876-b85f-2f91d25e5883" elementFormDefault="qualified">
    <xsd:import namespace="http://schemas.microsoft.com/office/2006/documentManagement/types"/>
    <xsd:import namespace="http://schemas.microsoft.com/office/infopath/2007/PartnerControls"/>
    <xsd:element name="Profilmaterial" ma:index="2" ma:displayName="Typ av dokument" ma:format="Dropdown" ma:internalName="Profilmaterial">
      <xsd:simpleType>
        <xsd:restriction base="dms:Choice">
          <xsd:enumeration value="Styrdokument"/>
          <xsd:enumeration value="Profilmaterial"/>
          <xsd:enumeration value="Kampanjmaterial"/>
          <xsd:enumeration value="Nyhetsbrev"/>
          <xsd:enumeration value="Presentation"/>
        </xsd:restriction>
      </xsd:simpleType>
    </xsd:element>
    <xsd:element name="Kampanj" ma:index="3" nillable="true" ma:displayName="Kampanj" ma:format="Dropdown" ma:internalName="Kampanj">
      <xsd:simpleType>
        <xsd:restriction base="dms:Choice">
          <xsd:enumeration value="Svartsjuka"/>
          <xsd:enumeration value="Tillsammans mot våld"/>
          <xsd:enumeration value="Skolstart"/>
          <xsd:enumeration value="Välj att sluta"/>
          <xsd:enumeration value="En vecka fri från våld"/>
        </xsd:restriction>
      </xsd:simpleType>
    </xsd:element>
    <xsd:element name="Typ_x0020_av_x0020_profilmaterial" ma:index="4" nillable="true" ma:displayName="Profilmaterial typ" ma:format="Dropdown" ma:internalName="Typ_x0020_av_x0020_profilmaterial">
      <xsd:simpleType>
        <xsd:restriction base="dms:Choice">
          <xsd:enumeration value="Wordmallar"/>
          <xsd:enumeration value="Indesignmallar"/>
          <xsd:enumeration value="Film och social media"/>
          <xsd:enumeration value="Profil och grafisk manual"/>
        </xsd:restriction>
      </xsd:simpleType>
    </xsd:element>
    <xsd:element name="Om_x0020_profilmaterial_x0020__x003d__x0020_Indesignmallar_x002c__x0020_v_x00e4_lj" ma:index="5" nillable="true" ma:displayName="Om profilmaterial = Indesignmallar, välj" ma:format="Dropdown" ma:internalName="Om_x0020_profilmaterial_x0020__x003d__x0020_Indesignmallar_x002c__x0020_v_x00e4_lj">
      <xsd:simpleType>
        <xsd:restriction base="dms:Choice">
          <xsd:enumeration value="Backdrop"/>
          <xsd:enumeration value="Roll-ups"/>
          <xsd:enumeration value="Broschyr och folder"/>
          <xsd:enumeration value="Öppna mallar"/>
        </xsd:restriction>
      </xsd:simpleType>
    </xsd:element>
    <xsd:element name="Om_x0020_profilmaterial_x0020__x003d__x0020_Profil_x0020_och_x0020_grafisk_x0020_manual_x002c__x0020_v_x00e4_lj" ma:index="6" nillable="true" ma:displayName="Om profilmaterial = Profil och grafisk manual, välj" ma:format="Dropdown" ma:internalName="Om_x0020_profilmaterial_x0020__x003d__x0020_Profil_x0020_och_x0020_grafisk_x0020_manual_x002c__x0020_v_x00e4_lj">
      <xsd:simpleType>
        <xsd:restriction base="dms:Choice">
          <xsd:enumeration value="Pattern"/>
          <xsd:enumeration value="Symboler"/>
          <xsd:enumeration value="Tag"/>
          <xsd:enumeration value="Text"/>
        </xsd:restriction>
      </xsd:simpleType>
    </xsd:element>
    <xsd:element name="Om_x0020_profilmaterial_x0020__x003d__x0020_Film_x0020_och_x0020_social_x0020_media_x002c__x0020_v_x00e4_lj" ma:index="7" nillable="true" ma:displayName="Om profilmaterial = Film och social media, välj" ma:format="Dropdown" ma:internalName="Om_x0020_profilmaterial_x0020__x003d__x0020_Film_x0020_och_x0020_social_x0020_media_x002c__x0020_v_x00e4_lj">
      <xsd:simpleType>
        <xsd:restriction base="dms:Choice">
          <xsd:enumeration value="Film"/>
          <xsd:enumeration value="Posts"/>
        </xsd:restriction>
      </xsd:simpleType>
    </xsd:element>
    <xsd:element name="Nyhetsbrev_x0020__x00e5_r" ma:index="8" nillable="true" ma:displayName="Nyhetsbrev år" ma:format="Dropdown" ma:internalName="Nyhetsbrev_x0020__x00e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Nyhetsbrev_x0020_nummer" ma:index="9" nillable="true" ma:displayName="Nyhetsbrev nummer" ma:format="Dropdown" ma:internalName="Nyhetsbrev_x0020_nummer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</xsd:restriction>
      </xsd:simpleType>
    </xsd:element>
    <xsd:element name="Styrdokument_x0020_typ" ma:index="10" nillable="true" ma:displayName="Styrdokument typ" ma:format="Dropdown" ma:internalName="Styrdokument_x0020_typ">
      <xsd:simpleType>
        <xsd:restriction base="dms:Choice">
          <xsd:enumeration value="Uppdrag och regleringsbrev"/>
          <xsd:enumeration value="Riktlinjer och planer"/>
          <xsd:enumeration value="Överenskommelser"/>
          <xsd:enumeration value="Verksamhetsberättelse"/>
          <xsd:enumeration value="Planering och uppföljning"/>
          <xsd:enumeration value="Organisation"/>
        </xsd:restriction>
      </xsd:simpleType>
    </xsd:element>
    <xsd:element name="Intro" ma:index="17" nillable="true" ma:displayName="Intro" ma:format="Dropdown" ma:internalName="Intro">
      <xsd:simpleType>
        <xsd:restriction base="dms:Choice">
          <xsd:enumeration value="Ja"/>
          <xsd:enumeration value="Nej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ehållstyp" ma:readOnly="true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1F2C2E-7524-4F2D-9233-5832406B6FEE}">
  <ds:schemaRefs>
    <ds:schemaRef ds:uri="http://schemas.microsoft.com/office/2006/metadata/properties"/>
    <ds:schemaRef ds:uri="http://schemas.microsoft.com/office/infopath/2007/PartnerControls"/>
    <ds:schemaRef ds:uri="5fe7ef72-5593-4876-b85f-2f91d25e5883"/>
  </ds:schemaRefs>
</ds:datastoreItem>
</file>

<file path=customXml/itemProps2.xml><?xml version="1.0" encoding="utf-8"?>
<ds:datastoreItem xmlns:ds="http://schemas.openxmlformats.org/officeDocument/2006/customXml" ds:itemID="{73123EA0-F388-4665-890F-F41635B471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2562A2-E0DE-4D08-BA99-9EE7E0E47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e7ef72-5593-4876-b85f-2f91d25e5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filmer återfallsförebyggarna</Template>
  <TotalTime>230</TotalTime>
  <Words>676</Words>
  <Application>Microsoft Office PowerPoint</Application>
  <PresentationFormat>Bredbild</PresentationFormat>
  <Paragraphs>75</Paragraphs>
  <Slides>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Länsstyrelserna</vt:lpstr>
      <vt:lpstr>Två filmer om socialnämndens utökade ansvar för personer som utövar våld i nära relationer samt hur de kan användas </vt:lpstr>
      <vt:lpstr>Två filmer om socialnämndens utökade ansvar för personer som utövar våld i nära relationer (5 kap. 11 a § SoL) </vt:lpstr>
      <vt:lpstr>Hur filmerna kan användas: </vt:lpstr>
      <vt:lpstr>Filmerna är textade och det finns även syntolkade versioner</vt:lpstr>
      <vt:lpstr>Uppföljande information - film 1: </vt:lpstr>
      <vt:lpstr>Uppföljande information - film 2: </vt:lpstr>
      <vt:lpstr>Välj att sluta – nationell telefonlinje för våldsutövare</vt:lpstr>
      <vt:lpstr>Finansiering av lagändringen </vt:lpstr>
      <vt:lpstr>Välkommen att kontakta din länsstyrelse för mer information!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Två filmer om socialnämndens utökade ansvar för personer som utövar våld i nära relationer samt hur de kan användas</dc:title>
  <dc:creator>Ericson Christina</dc:creator>
  <cp:lastModifiedBy>Tilander Karin</cp:lastModifiedBy>
  <cp:revision>17</cp:revision>
  <dcterms:created xsi:type="dcterms:W3CDTF">2023-04-21T09:41:17Z</dcterms:created>
  <dcterms:modified xsi:type="dcterms:W3CDTF">2023-06-20T12:36:47Z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0x010100988A2D1B64EC9E47A0962CE355C1C61A</vt:lpwstr>
  </property>
</Properties>
</file>