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9" r:id="rId5"/>
    <p:sldId id="25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rrgård Sofie" initials="NS" lastIdx="5" clrIdx="0">
    <p:extLst>
      <p:ext uri="{19B8F6BF-5375-455C-9EA6-DF929625EA0E}">
        <p15:presenceInfo xmlns:p15="http://schemas.microsoft.com/office/powerpoint/2012/main" userId="S::sofie.norrgard@lansstyrelsen.se::40c9d07b-906f-4cac-a430-71a0083d5e29" providerId="AD"/>
      </p:ext>
    </p:extLst>
  </p:cmAuthor>
  <p:cmAuthor id="2" name="Silver Anna C" initials="SAC" lastIdx="1" clrIdx="1">
    <p:extLst>
      <p:ext uri="{19B8F6BF-5375-455C-9EA6-DF929625EA0E}">
        <p15:presenceInfo xmlns:p15="http://schemas.microsoft.com/office/powerpoint/2012/main" userId="S::anna.c.silver@lansstyrelsen.se::4745c64c-a8b3-4486-b038-846a6e9aaa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4" autoAdjust="0"/>
    <p:restoredTop sz="93792" autoAdjust="0"/>
  </p:normalViewPr>
  <p:slideViewPr>
    <p:cSldViewPr snapToGrid="0" snapToObjects="1">
      <p:cViewPr varScale="1">
        <p:scale>
          <a:sx n="62" d="100"/>
          <a:sy n="62" d="100"/>
        </p:scale>
        <p:origin x="252"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12-13T17:20:06.424" idx="1">
    <p:pos x="1959" y="998"/>
    <p:text>Exempel på hur frågor bör vara formulerade: 
- Avvägningar kring bebyggelse vid stora rinnstråk vid skyfall. Vilken kravbild gäller och hur ska kommunen resonera kring tex utrymning mm. Vilka krav avseende skyfall ställs på planprojektet att hantera, trots att projektet i sig inte bedöms försämra situationen vid skyfall?
- I vår kommun kontrolleras alltid buller i bygglovsskedet, dessutom regleras riktvärden i plankartan. Hur ser Länsstyrelsen på behov av reglering av tekniska lösningar i plankartan? 
- Inom planområdet påverkar den föreslagna strukturen skyddsvärda träd. Behövs ett särskilt samråd kring dessa, eller kan detta vara en del av plansamrådet?
Frågor bör inte vara formulerade så här (för ospecifikt): 
- Vi vill stämma av den föreslagna strukturen, tillsammans med de föreslagna riskreducerande åtgärderna.
- Vilka särskilda skäl ska vi ange för att upphäva strandskydd?
-Delar länsstyrelsen kommunens uppfattning att vi kan gå vidare med redovisat och reviderat planförslag till granskning.</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37191-9F90-437C-8425-CA6F0CE9C9C7}" type="datetimeFigureOut">
              <a:rPr lang="sv-SE" smtClean="0"/>
              <a:t>2023-01-16</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37B4A0-32ED-493C-96AB-1A338456DB0F}" type="slidenum">
              <a:rPr lang="sv-SE" smtClean="0"/>
              <a:t>‹#›</a:t>
            </a:fld>
            <a:endParaRPr lang="sv-SE"/>
          </a:p>
        </p:txBody>
      </p:sp>
    </p:spTree>
    <p:extLst>
      <p:ext uri="{BB962C8B-B14F-4D97-AF65-F5344CB8AC3E}">
        <p14:creationId xmlns:p14="http://schemas.microsoft.com/office/powerpoint/2010/main" val="189598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37B4A0-32ED-493C-96AB-1A338456DB0F}" type="slidenum">
              <a:rPr lang="sv-SE" smtClean="0"/>
              <a:t>1</a:t>
            </a:fld>
            <a:endParaRPr lang="sv-SE"/>
          </a:p>
        </p:txBody>
      </p:sp>
    </p:spTree>
    <p:extLst>
      <p:ext uri="{BB962C8B-B14F-4D97-AF65-F5344CB8AC3E}">
        <p14:creationId xmlns:p14="http://schemas.microsoft.com/office/powerpoint/2010/main" val="285170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sz="1200" b="1" dirty="0">
              <a:highlight>
                <a:srgbClr val="FFFF00"/>
              </a:highlight>
              <a:latin typeface="Arial" charset="0"/>
              <a:cs typeface="Arial" charset="0"/>
            </a:endParaRPr>
          </a:p>
          <a:p>
            <a:pPr marL="0" indent="0">
              <a:buFont typeface="Arial" panose="020B0604020202020204" pitchFamily="34" charset="0"/>
              <a:buNone/>
            </a:pPr>
            <a:endParaRPr lang="sv-SE" sz="1200" b="1" dirty="0">
              <a:highlight>
                <a:srgbClr val="FFFF00"/>
              </a:highlight>
              <a:latin typeface="Arial" charset="0"/>
              <a:cs typeface="Arial" charset="0"/>
            </a:endParaRPr>
          </a:p>
        </p:txBody>
      </p:sp>
      <p:sp>
        <p:nvSpPr>
          <p:cNvPr id="4" name="Platshållare för bildnummer 3"/>
          <p:cNvSpPr>
            <a:spLocks noGrp="1"/>
          </p:cNvSpPr>
          <p:nvPr>
            <p:ph type="sldNum" sz="quarter" idx="10"/>
          </p:nvPr>
        </p:nvSpPr>
        <p:spPr/>
        <p:txBody>
          <a:bodyPr/>
          <a:lstStyle/>
          <a:p>
            <a:fld id="{2737B4A0-32ED-493C-96AB-1A338456DB0F}" type="slidenum">
              <a:rPr lang="sv-SE" smtClean="0"/>
              <a:t>2</a:t>
            </a:fld>
            <a:endParaRPr lang="sv-SE"/>
          </a:p>
        </p:txBody>
      </p:sp>
    </p:spTree>
    <p:extLst>
      <p:ext uri="{BB962C8B-B14F-4D97-AF65-F5344CB8AC3E}">
        <p14:creationId xmlns:p14="http://schemas.microsoft.com/office/powerpoint/2010/main" val="62079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9F0D32E-A9C5-4CE0-9E4D-2ECA45E21D55}" type="datetime1">
              <a:rPr lang="sv-SE" smtClean="0"/>
              <a:t>2023-01-16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32358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D82E4C-CCEA-4E98-9B11-C42AC1877B5E}" type="datetime1">
              <a:rPr lang="sv-SE" smtClean="0"/>
              <a:t>2023-01-16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97192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6AAC01F-2301-49AE-BCEA-4551BC24DBBD}" type="datetime1">
              <a:rPr lang="sv-SE" smtClean="0"/>
              <a:t>2023-01-16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41060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866AAD2-BCA6-45F0-A715-24CED0315E2E}" type="datetime1">
              <a:rPr lang="sv-SE" smtClean="0"/>
              <a:t>2023-01-16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9992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900001A-CB6C-41CF-97B3-B24545A54E43}" type="datetime1">
              <a:rPr lang="sv-SE" smtClean="0"/>
              <a:t>2023-01-16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2170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7EB202A-87AA-4E0B-B2B4-A605AA178DF6}" type="datetime1">
              <a:rPr lang="sv-SE" smtClean="0"/>
              <a:t>2023-01-16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53521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B6A5E07-8AF2-4B0F-B313-4FB0C9CC9919}" type="datetime1">
              <a:rPr lang="sv-SE" smtClean="0"/>
              <a:t>2023-01-16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69534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B1012A3-C5DD-488C-995D-4C8A02011E18}" type="datetime1">
              <a:rPr lang="sv-SE" smtClean="0"/>
              <a:t>2023-01-16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83825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DD6F818-BCC1-428D-80CC-779442B86616}" type="datetime1">
              <a:rPr lang="sv-SE" smtClean="0"/>
              <a:t>2023-01-16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07799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4345CE0-560B-43D6-ABF6-6E42EF8881E7}" type="datetime1">
              <a:rPr lang="sv-SE" smtClean="0"/>
              <a:t>2023-01-16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87981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DCD4926-6AE1-4F0A-8976-5A1BB5F14688}" type="datetime1">
              <a:rPr lang="sv-SE" smtClean="0"/>
              <a:t>2023-01-16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63287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B74F2-3B0C-4B41-BD48-BEB09706359F}" type="datetime1">
              <a:rPr lang="sv-SE" smtClean="0"/>
              <a:t>2023-01-16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A96A7-D90C-6247-811C-84D5543D0423}" type="slidenum">
              <a:rPr lang="sv-SE" smtClean="0"/>
              <a:t>‹#›</a:t>
            </a:fld>
            <a:endParaRPr lang="sv-SE"/>
          </a:p>
        </p:txBody>
      </p:sp>
    </p:spTree>
    <p:extLst>
      <p:ext uri="{BB962C8B-B14F-4D97-AF65-F5344CB8AC3E}">
        <p14:creationId xmlns:p14="http://schemas.microsoft.com/office/powerpoint/2010/main" val="993642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nsstyrelsen.se/uppsala/personuppgifter" TargetMode="External"/><Relationship Id="rId3" Type="http://schemas.openxmlformats.org/officeDocument/2006/relationships/hyperlink" Target="http://www.notisum.se/rnp/sls/lag/19980808.htm#K3" TargetMode="External"/><Relationship Id="rId7" Type="http://schemas.openxmlformats.org/officeDocument/2006/relationships/hyperlink" Target="http://www.notisum.se/rnp/sls/lag/19980808.htm#K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notisum.se/rnp/sls/lag/19980808.htm" TargetMode="External"/><Relationship Id="rId5" Type="http://schemas.openxmlformats.org/officeDocument/2006/relationships/hyperlink" Target="http://www.notisum.se/rnp/sls/lag/19980808.htm#K5" TargetMode="External"/><Relationship Id="rId4" Type="http://schemas.openxmlformats.org/officeDocument/2006/relationships/hyperlink" Target="http://www.notisum.se/rnp/sls/lag/19980808.htm#K4"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A88B52-E8C0-4014-97E4-3329B8FB4B4D}"/>
              </a:ext>
            </a:extLst>
          </p:cNvPr>
          <p:cNvSpPr>
            <a:spLocks noGrp="1"/>
          </p:cNvSpPr>
          <p:nvPr>
            <p:ph type="title"/>
          </p:nvPr>
        </p:nvSpPr>
        <p:spPr>
          <a:xfrm>
            <a:off x="838199" y="365126"/>
            <a:ext cx="10692865" cy="1242294"/>
          </a:xfrm>
        </p:spPr>
        <p:txBody>
          <a:bodyPr>
            <a:normAutofit/>
          </a:bodyPr>
          <a:lstStyle/>
          <a:p>
            <a:r>
              <a:rPr lang="sv-SE" sz="2800" b="1" dirty="0"/>
              <a:t>Underlag till tvärbredning </a:t>
            </a:r>
            <a:br>
              <a:rPr lang="sv-SE" sz="2400" dirty="0"/>
            </a:br>
            <a:br>
              <a:rPr lang="sv-SE" sz="2000" b="1" dirty="0">
                <a:solidFill>
                  <a:srgbClr val="C00000"/>
                </a:solidFill>
              </a:rPr>
            </a:br>
            <a:r>
              <a:rPr lang="sv-SE" sz="2000" b="1" dirty="0">
                <a:solidFill>
                  <a:srgbClr val="C00000"/>
                </a:solidFill>
              </a:rPr>
              <a:t>För att få till ett så bra möte som möjligt vill vi tydliggöra några punkter: </a:t>
            </a:r>
            <a:endParaRPr lang="sv-SE" sz="2000" dirty="0"/>
          </a:p>
        </p:txBody>
      </p:sp>
      <p:sp>
        <p:nvSpPr>
          <p:cNvPr id="3" name="Platshållare för innehåll 2">
            <a:extLst>
              <a:ext uri="{FF2B5EF4-FFF2-40B4-BE49-F238E27FC236}">
                <a16:creationId xmlns:a16="http://schemas.microsoft.com/office/drawing/2014/main" id="{62BF35BC-C853-4D36-8314-E46C82950B2B}"/>
              </a:ext>
            </a:extLst>
          </p:cNvPr>
          <p:cNvSpPr>
            <a:spLocks noGrp="1"/>
          </p:cNvSpPr>
          <p:nvPr>
            <p:ph idx="1"/>
          </p:nvPr>
        </p:nvSpPr>
        <p:spPr>
          <a:xfrm>
            <a:off x="838199" y="1571523"/>
            <a:ext cx="10866120" cy="3714953"/>
          </a:xfrm>
        </p:spPr>
        <p:txBody>
          <a:bodyPr>
            <a:noAutofit/>
          </a:bodyPr>
          <a:lstStyle/>
          <a:p>
            <a:pPr>
              <a:lnSpc>
                <a:spcPct val="115000"/>
              </a:lnSpc>
            </a:pPr>
            <a:r>
              <a:rPr lang="sv-SE" sz="1250" dirty="0">
                <a:latin typeface="Arial" panose="020B0604020202020204" pitchFamily="34" charset="0"/>
                <a:ea typeface="Calibri" panose="020F0502020204030204" pitchFamily="34" charset="0"/>
                <a:cs typeface="Arial" panose="020B0604020202020204" pitchFamily="34" charset="0"/>
              </a:rPr>
              <a:t>Kommunen är ansvarig för att planlägga mark och vatten. Kommunen gör bedömningen om användningen är lämplig inklusive förslag på åtgärder. Länsstyrelsen kan inte ge förslag på lokalisering, utformning i planer, förslag på skyddsåtgärder eller särskilda skäl för upphävande av strandskydd m.m. Länsstyrelsen kan heller inte föregå den formella prövningen enligt 11 kap 10 § PBL genom att vid möte uttala sig om de ändringar eller kompletteringar som kommunen föreslår är tillräckliga för att planen inte ska tas in för prövning.  </a:t>
            </a:r>
          </a:p>
          <a:p>
            <a:pPr>
              <a:lnSpc>
                <a:spcPct val="115000"/>
              </a:lnSpc>
            </a:pPr>
            <a:r>
              <a:rPr lang="sv-SE" sz="1250" dirty="0">
                <a:latin typeface="Arial" panose="020B0604020202020204" pitchFamily="34" charset="0"/>
                <a:ea typeface="Calibri" panose="020F0502020204030204" pitchFamily="34" charset="0"/>
                <a:cs typeface="Arial" panose="020B0604020202020204" pitchFamily="34" charset="0"/>
              </a:rPr>
              <a:t>Länsstyrelsen kan hjälpa till med:</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att tillhandahålla planeringsunderlag</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dialog om utredningsbehov och lagkrav utifrån prövningsgrunderna  enligt 5 kap. 14 och 22 §§ dvs </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1. </a:t>
            </a:r>
            <a:r>
              <a:rPr lang="sv-SE" sz="1250" dirty="0">
                <a:latin typeface="Arial" panose="020B0604020202020204" pitchFamily="34" charset="0"/>
                <a:cs typeface="Arial" panose="020B0604020202020204" pitchFamily="34" charset="0"/>
              </a:rPr>
              <a:t>riksintresse enligt </a:t>
            </a:r>
            <a:r>
              <a:rPr lang="sv-SE" sz="1250" dirty="0">
                <a:latin typeface="Arial" panose="020B0604020202020204" pitchFamily="34" charset="0"/>
                <a:cs typeface="Arial" panose="020B0604020202020204" pitchFamily="34" charset="0"/>
                <a:hlinkClick r:id="rId3" tooltip="3 kap. Grundläggande bestämmelser för hushållning med mark- och vattenområden"/>
              </a:rPr>
              <a:t>3</a:t>
            </a:r>
            <a:r>
              <a:rPr lang="sv-SE" sz="1250" dirty="0">
                <a:latin typeface="Arial" panose="020B0604020202020204" pitchFamily="34" charset="0"/>
                <a:cs typeface="Arial" panose="020B0604020202020204" pitchFamily="34" charset="0"/>
              </a:rPr>
              <a:t> eller </a:t>
            </a:r>
            <a:r>
              <a:rPr lang="sv-SE" sz="1250" dirty="0">
                <a:latin typeface="Arial" panose="020B0604020202020204" pitchFamily="34" charset="0"/>
                <a:cs typeface="Arial" panose="020B0604020202020204" pitchFamily="34" charset="0"/>
                <a:hlinkClick r:id="rId4" tooltip="4 kap. Särskilda bestämmelser för hushållning med mark och vatten för vissa områden"/>
              </a:rPr>
              <a:t>4 kap.</a:t>
            </a:r>
            <a:r>
              <a:rPr lang="sv-SE" sz="1250" dirty="0">
                <a:latin typeface="Arial" panose="020B0604020202020204" pitchFamily="34" charset="0"/>
                <a:cs typeface="Arial" panose="020B0604020202020204" pitchFamily="34" charset="0"/>
              </a:rPr>
              <a:t> 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2. miljökvalitetsnorm enligt </a:t>
            </a:r>
            <a:r>
              <a:rPr lang="sv-SE" sz="1250" dirty="0">
                <a:latin typeface="Arial" panose="020B0604020202020204" pitchFamily="34" charset="0"/>
                <a:cs typeface="Arial" panose="020B0604020202020204" pitchFamily="34" charset="0"/>
                <a:hlinkClick r:id="rId5" tooltip="5 kap. Miljökvalitetsnormer och miljökvalitetsförvaltning"/>
              </a:rPr>
              <a:t>5 kap.</a:t>
            </a:r>
            <a:r>
              <a:rPr lang="sv-SE" sz="1250" dirty="0">
                <a:latin typeface="Arial" panose="020B0604020202020204" pitchFamily="34" charset="0"/>
                <a:cs typeface="Arial" panose="020B0604020202020204" pitchFamily="34" charset="0"/>
              </a:rPr>
              <a:t> </a:t>
            </a:r>
            <a:r>
              <a:rPr lang="sv-SE" sz="1250" dirty="0">
                <a:latin typeface="Arial" panose="020B0604020202020204" pitchFamily="34" charset="0"/>
                <a:cs typeface="Arial" panose="020B0604020202020204" pitchFamily="34" charset="0"/>
                <a:hlinkClick r:id="rId6" tooltip="Miljöbalk (1998:808)"/>
              </a:rPr>
              <a:t>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3. strandskydd enligt </a:t>
            </a:r>
            <a:r>
              <a:rPr lang="sv-SE" sz="1250" dirty="0">
                <a:latin typeface="Arial" panose="020B0604020202020204" pitchFamily="34" charset="0"/>
                <a:cs typeface="Arial" panose="020B0604020202020204" pitchFamily="34" charset="0"/>
                <a:hlinkClick r:id="rId7" tooltip="7 kap. Skydd av områden"/>
              </a:rPr>
              <a:t>7 kap.</a:t>
            </a:r>
            <a:r>
              <a:rPr lang="sv-SE" sz="1250" dirty="0">
                <a:latin typeface="Arial" panose="020B0604020202020204" pitchFamily="34" charset="0"/>
                <a:cs typeface="Arial" panose="020B0604020202020204" pitchFamily="34" charset="0"/>
              </a:rPr>
              <a:t> </a:t>
            </a:r>
            <a:r>
              <a:rPr lang="sv-SE" sz="1250" dirty="0">
                <a:latin typeface="Arial" panose="020B0604020202020204" pitchFamily="34" charset="0"/>
                <a:cs typeface="Arial" panose="020B0604020202020204" pitchFamily="34" charset="0"/>
                <a:hlinkClick r:id="rId6" tooltip="Miljöbalk (1998:808)"/>
              </a:rPr>
              <a:t>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4. mellankommunal samordning</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5. hänsyn till människors hälsa eller säkerhet eller till risken för olyckor, översvämning eller erosion.</a:t>
            </a:r>
          </a:p>
          <a:p>
            <a:pPr marL="0" indent="0">
              <a:lnSpc>
                <a:spcPct val="115000"/>
              </a:lnSpc>
              <a:buNone/>
            </a:pPr>
            <a:r>
              <a:rPr lang="sv-SE" sz="125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v-SE" sz="1250" dirty="0">
                <a:latin typeface="Arial" panose="020B0604020202020204" pitchFamily="34" charset="0"/>
                <a:ea typeface="Calibri" panose="020F0502020204030204" pitchFamily="34" charset="0"/>
                <a:cs typeface="Arial" panose="020B0604020202020204" pitchFamily="34" charset="0"/>
              </a:rPr>
              <a:t> - råd om allmänna intressen utifrån vad som anges om detaljplan och översiktsplan i plan- och bygglagen PBL</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 information om prövningar och tillstånd som kan vara av betydelse för möjlighet till planens genomförande (tex. fornlämningar, miljötillstånd).</a:t>
            </a:r>
          </a:p>
          <a:p>
            <a:pPr marL="0" lvl="0" indent="0">
              <a:lnSpc>
                <a:spcPct val="115000"/>
              </a:lnSpc>
              <a:spcAft>
                <a:spcPts val="0"/>
              </a:spcAft>
              <a:buNone/>
            </a:pPr>
            <a:r>
              <a:rPr lang="sv-SE" sz="2400" b="1" dirty="0">
                <a:solidFill>
                  <a:srgbClr val="C00000"/>
                </a:solidFill>
                <a:latin typeface="+mj-lt"/>
                <a:ea typeface="+mj-ea"/>
                <a:cs typeface="+mj-cs"/>
              </a:rPr>
              <a:t>Fyll i mallen nedan. Observera att hjälptexter finns i pratbubblor på nästa sida! </a:t>
            </a:r>
          </a:p>
          <a:p>
            <a:pPr marL="0" indent="0">
              <a:lnSpc>
                <a:spcPct val="115000"/>
              </a:lnSpc>
              <a:buNone/>
            </a:pPr>
            <a:r>
              <a:rPr lang="sv-SE" sz="1100" dirty="0">
                <a:latin typeface="Times New Roman" panose="02020603050405020304" pitchFamily="18" charset="0"/>
                <a:ea typeface="Calibri" panose="020F0502020204030204" pitchFamily="34" charset="0"/>
                <a:cs typeface="Times New Roman" panose="02020603050405020304" pitchFamily="18" charset="0"/>
              </a:rPr>
              <a:t>Observera att f</a:t>
            </a:r>
            <a:r>
              <a:rPr lang="sv-SE" sz="1100" b="0" i="0" dirty="0">
                <a:effectLst/>
                <a:latin typeface="Times New Roman" panose="02020603050405020304" pitchFamily="18" charset="0"/>
                <a:cs typeface="Times New Roman" panose="02020603050405020304" pitchFamily="18" charset="0"/>
              </a:rPr>
              <a:t>ör e-post gäller samma regler för offentlighet, sekretess och registrering som för pappershandlingar. E-postmeddelanden som kommer in till och skickas från en e-postbrevlåda kan beroende på innehåll vara allmänna handlingar</a:t>
            </a:r>
            <a:r>
              <a:rPr lang="sv-SE" sz="1100" dirty="0">
                <a:latin typeface="Times New Roman" panose="02020603050405020304" pitchFamily="18" charset="0"/>
                <a:ea typeface="Calibri" panose="020F0502020204030204" pitchFamily="34" charset="0"/>
                <a:cs typeface="Times New Roman" panose="02020603050405020304" pitchFamily="18" charset="0"/>
              </a:rPr>
              <a:t>.</a:t>
            </a:r>
            <a:r>
              <a:rPr lang="sv-SE" sz="1100" dirty="0">
                <a:effectLst/>
                <a:latin typeface="Times New Roman" panose="02020603050405020304" pitchFamily="18" charset="0"/>
                <a:ea typeface="Calibri" panose="020F0502020204030204" pitchFamily="34" charset="0"/>
                <a:cs typeface="Times New Roman" panose="02020603050405020304" pitchFamily="18" charset="0"/>
              </a:rPr>
              <a:t> Information om hur vi hanterar personuppgifter finns på </a:t>
            </a:r>
            <a:r>
              <a:rPr lang="sv-SE" sz="11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www.lansstyrelsen.se/uppsala/personuppgifter</a:t>
            </a:r>
            <a:endParaRPr lang="sv-SE"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spcAft>
                <a:spcPts val="0"/>
              </a:spcAft>
              <a:buNone/>
            </a:pPr>
            <a:r>
              <a:rPr lang="sv-SE" sz="1200" dirty="0">
                <a:latin typeface="Arial" panose="020B0604020202020204" pitchFamily="34" charset="0"/>
                <a:ea typeface="Calibri" panose="020F0502020204030204" pitchFamily="34" charset="0"/>
                <a:cs typeface="Arial" panose="020B0604020202020204" pitchFamily="34" charset="0"/>
              </a:rPr>
              <a:t>. </a:t>
            </a:r>
            <a:endParaRPr lang="sv-SE" sz="1200" b="1" dirty="0">
              <a:solidFill>
                <a:srgbClr val="C00000"/>
              </a:solidFill>
              <a:latin typeface="+mj-lt"/>
              <a:ea typeface="+mj-ea"/>
              <a:cs typeface="+mj-cs"/>
            </a:endParaRPr>
          </a:p>
        </p:txBody>
      </p:sp>
    </p:spTree>
    <p:extLst>
      <p:ext uri="{BB962C8B-B14F-4D97-AF65-F5344CB8AC3E}">
        <p14:creationId xmlns:p14="http://schemas.microsoft.com/office/powerpoint/2010/main" val="376781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311962"/>
            <a:ext cx="7500506" cy="885451"/>
          </a:xfrm>
        </p:spPr>
        <p:txBody>
          <a:bodyPr anchor="t">
            <a:noAutofit/>
          </a:bodyPr>
          <a:lstStyle/>
          <a:p>
            <a:r>
              <a:rPr lang="sv-SE" sz="2400" b="1" dirty="0">
                <a:latin typeface="Arial" charset="0"/>
                <a:ea typeface="Arial" charset="0"/>
                <a:cs typeface="Arial" charset="0"/>
              </a:rPr>
              <a:t>Ärende</a:t>
            </a:r>
            <a:r>
              <a:rPr lang="sv-SE" sz="2800" b="1" dirty="0">
                <a:latin typeface="Arial" charset="0"/>
                <a:ea typeface="Arial" charset="0"/>
                <a:cs typeface="Arial" charset="0"/>
              </a:rPr>
              <a:t>:</a:t>
            </a:r>
          </a:p>
        </p:txBody>
      </p:sp>
      <p:sp>
        <p:nvSpPr>
          <p:cNvPr id="7" name="Rektangel 6"/>
          <p:cNvSpPr/>
          <p:nvPr/>
        </p:nvSpPr>
        <p:spPr>
          <a:xfrm>
            <a:off x="6221895" y="1906732"/>
            <a:ext cx="5343768" cy="40792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a:solidFill>
                  <a:schemeClr val="tx1"/>
                </a:solidFill>
                <a:latin typeface="Arial" charset="0"/>
                <a:ea typeface="Arial" charset="0"/>
                <a:cs typeface="Arial" charset="0"/>
              </a:rPr>
              <a:t>Situationsplan, karta eller annan bild som hjälper Länsstyrelsen orientera sig, eller som underlättar förståelsen i ärendet.</a:t>
            </a:r>
          </a:p>
        </p:txBody>
      </p:sp>
      <p:sp>
        <p:nvSpPr>
          <p:cNvPr id="9" name="textruta 8"/>
          <p:cNvSpPr txBox="1"/>
          <p:nvPr/>
        </p:nvSpPr>
        <p:spPr>
          <a:xfrm>
            <a:off x="8560526" y="755127"/>
            <a:ext cx="3719580"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Kommun:</a:t>
            </a:r>
          </a:p>
          <a:p>
            <a:pPr lvl="0">
              <a:defRPr/>
            </a:pPr>
            <a:r>
              <a:rPr lang="sv-SE" sz="1100" dirty="0">
                <a:latin typeface="Arial" panose="020B0604020202020204" pitchFamily="34" charset="0"/>
                <a:ea typeface="Arial" charset="0"/>
                <a:cs typeface="Arial" panose="020B0604020202020204" pitchFamily="34" charset="0"/>
              </a:rPr>
              <a:t>Detaljplan: </a:t>
            </a:r>
            <a:r>
              <a:rPr lang="sv-SE" sz="1100" dirty="0">
                <a:solidFill>
                  <a:schemeClr val="bg1">
                    <a:lumMod val="75000"/>
                  </a:schemeClr>
                </a:solidFill>
                <a:latin typeface="Arial" panose="020B0604020202020204" pitchFamily="34" charset="0"/>
                <a:ea typeface="Arial" charset="0"/>
                <a:cs typeface="Arial" panose="020B0604020202020204" pitchFamily="34" charset="0"/>
              </a:rPr>
              <a:t>I de fall det rör sig om en detaljplan </a:t>
            </a:r>
            <a:endParaRPr lang="sv-SE" sz="1100" dirty="0">
              <a:latin typeface="Arial" panose="020B0604020202020204" pitchFamily="34" charset="0"/>
              <a:ea typeface="Arial"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Omfattar fastigheterna:</a:t>
            </a:r>
          </a:p>
          <a:p>
            <a:pPr>
              <a:defRPr/>
            </a:pPr>
            <a:r>
              <a:rPr lang="sv-SE" sz="1100" dirty="0">
                <a:latin typeface="Arial" panose="020B0604020202020204" pitchFamily="34" charset="0"/>
                <a:ea typeface="Arial" charset="0"/>
                <a:cs typeface="Arial" panose="020B0604020202020204" pitchFamily="34" charset="0"/>
              </a:rPr>
              <a:t>Länsstyrelsens dnr: </a:t>
            </a:r>
            <a:r>
              <a:rPr lang="sv-SE" sz="1050" dirty="0">
                <a:solidFill>
                  <a:schemeClr val="bg1">
                    <a:lumMod val="75000"/>
                  </a:schemeClr>
                </a:solidFill>
                <a:latin typeface="Arial" panose="020B0604020202020204" pitchFamily="34" charset="0"/>
                <a:ea typeface="Arial" charset="0"/>
                <a:cs typeface="Arial" panose="020B0604020202020204" pitchFamily="34" charset="0"/>
              </a:rPr>
              <a:t>I de fall ärendet varit hos </a:t>
            </a:r>
            <a:r>
              <a:rPr lang="sv-SE" sz="1050" dirty="0" err="1">
                <a:solidFill>
                  <a:schemeClr val="bg1">
                    <a:lumMod val="75000"/>
                  </a:schemeClr>
                </a:solidFill>
                <a:latin typeface="Arial" panose="020B0604020202020204" pitchFamily="34" charset="0"/>
                <a:ea typeface="Arial" charset="0"/>
                <a:cs typeface="Arial" panose="020B0604020202020204" pitchFamily="34" charset="0"/>
              </a:rPr>
              <a:t>Lst</a:t>
            </a:r>
            <a:r>
              <a:rPr lang="sv-SE" sz="1050" dirty="0">
                <a:solidFill>
                  <a:schemeClr val="bg1">
                    <a:lumMod val="75000"/>
                  </a:schemeClr>
                </a:solidFill>
                <a:latin typeface="Arial" panose="020B0604020202020204" pitchFamily="34" charset="0"/>
                <a:ea typeface="Arial" charset="0"/>
                <a:cs typeface="Arial" panose="020B0604020202020204" pitchFamily="34" charset="0"/>
              </a:rPr>
              <a:t> tidigare</a:t>
            </a:r>
            <a:endParaRPr lang="sv-SE" sz="1050" dirty="0">
              <a:latin typeface="Arial" panose="020B0604020202020204" pitchFamily="34" charset="0"/>
              <a:ea typeface="Arial"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Handläggare på </a:t>
            </a:r>
            <a:r>
              <a:rPr lang="sv-SE" sz="1100" dirty="0" err="1">
                <a:latin typeface="Arial" panose="020B0604020202020204" pitchFamily="34" charset="0"/>
                <a:ea typeface="Arial" charset="0"/>
                <a:cs typeface="Arial" panose="020B0604020202020204" pitchFamily="34" charset="0"/>
              </a:rPr>
              <a:t>Lst</a:t>
            </a:r>
            <a:r>
              <a:rPr lang="sv-SE" sz="1100" dirty="0">
                <a:latin typeface="Arial" panose="020B0604020202020204" pitchFamily="34" charset="0"/>
                <a:ea typeface="Arial" charset="0"/>
                <a:cs typeface="Arial" panose="020B0604020202020204" pitchFamily="34" charset="0"/>
              </a:rPr>
              <a:t>: </a:t>
            </a:r>
            <a:r>
              <a:rPr lang="sv-SE" sz="1000" dirty="0">
                <a:solidFill>
                  <a:schemeClr val="bg1">
                    <a:lumMod val="75000"/>
                  </a:schemeClr>
                </a:solidFill>
                <a:latin typeface="Arial" panose="020B0604020202020204" pitchFamily="34" charset="0"/>
                <a:ea typeface="Arial" charset="0"/>
                <a:cs typeface="Arial" panose="020B0604020202020204" pitchFamily="34" charset="0"/>
              </a:rPr>
              <a:t>I de fall ärendet varit hos </a:t>
            </a:r>
            <a:r>
              <a:rPr lang="sv-SE" sz="1000" dirty="0" err="1">
                <a:solidFill>
                  <a:schemeClr val="bg1">
                    <a:lumMod val="75000"/>
                  </a:schemeClr>
                </a:solidFill>
                <a:latin typeface="Arial" panose="020B0604020202020204" pitchFamily="34" charset="0"/>
                <a:ea typeface="Arial" charset="0"/>
                <a:cs typeface="Arial" panose="020B0604020202020204" pitchFamily="34" charset="0"/>
              </a:rPr>
              <a:t>Lst</a:t>
            </a:r>
            <a:r>
              <a:rPr lang="sv-SE" sz="1000" dirty="0">
                <a:solidFill>
                  <a:schemeClr val="bg1">
                    <a:lumMod val="75000"/>
                  </a:schemeClr>
                </a:solidFill>
                <a:latin typeface="Arial" panose="020B0604020202020204" pitchFamily="34" charset="0"/>
                <a:ea typeface="Arial" charset="0"/>
                <a:cs typeface="Arial" panose="020B0604020202020204" pitchFamily="34" charset="0"/>
              </a:rPr>
              <a:t> tidigare</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lang="sv-SE" sz="1100" dirty="0">
              <a:latin typeface="Times New Roman" panose="02020603050405020304" pitchFamily="18" charset="0"/>
              <a:ea typeface="Arial"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400" dirty="0">
                <a:latin typeface="Arial" charset="0"/>
                <a:ea typeface="Arial" charset="0"/>
                <a:cs typeface="Arial" charset="0"/>
              </a:rPr>
              <a:t>	</a:t>
            </a:r>
          </a:p>
        </p:txBody>
      </p:sp>
      <p:cxnSp>
        <p:nvCxnSpPr>
          <p:cNvPr id="5" name="Rak pil 4"/>
          <p:cNvCxnSpPr/>
          <p:nvPr/>
        </p:nvCxnSpPr>
        <p:spPr>
          <a:xfrm>
            <a:off x="838199" y="1485900"/>
            <a:ext cx="7500506" cy="0"/>
          </a:xfrm>
          <a:prstGeom prst="straightConnector1">
            <a:avLst/>
          </a:prstGeom>
          <a:ln w="28575">
            <a:solidFill>
              <a:schemeClr val="tx1">
                <a:lumMod val="65000"/>
                <a:lumOff val="35000"/>
              </a:schemeClr>
            </a:solidFill>
            <a:tailEnd type="arrow"/>
          </a:ln>
        </p:spPr>
        <p:style>
          <a:lnRef idx="3">
            <a:schemeClr val="dk1"/>
          </a:lnRef>
          <a:fillRef idx="0">
            <a:schemeClr val="dk1"/>
          </a:fillRef>
          <a:effectRef idx="2">
            <a:schemeClr val="dk1"/>
          </a:effectRef>
          <a:fontRef idx="minor">
            <a:schemeClr val="tx1"/>
          </a:fontRef>
        </p:style>
      </p:cxnSp>
      <p:sp>
        <p:nvSpPr>
          <p:cNvPr id="6" name="textruta 5"/>
          <p:cNvSpPr txBox="1"/>
          <p:nvPr/>
        </p:nvSpPr>
        <p:spPr>
          <a:xfrm>
            <a:off x="3867149" y="1193709"/>
            <a:ext cx="1172441"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Samråd</a:t>
            </a:r>
          </a:p>
        </p:txBody>
      </p:sp>
      <p:sp>
        <p:nvSpPr>
          <p:cNvPr id="10" name="textruta 9"/>
          <p:cNvSpPr txBox="1"/>
          <p:nvPr/>
        </p:nvSpPr>
        <p:spPr>
          <a:xfrm>
            <a:off x="2520660" y="1193709"/>
            <a:ext cx="1172441"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Program</a:t>
            </a:r>
          </a:p>
        </p:txBody>
      </p:sp>
      <p:sp>
        <p:nvSpPr>
          <p:cNvPr id="11" name="textruta 10"/>
          <p:cNvSpPr txBox="1"/>
          <p:nvPr/>
        </p:nvSpPr>
        <p:spPr>
          <a:xfrm>
            <a:off x="5179583"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Granskning</a:t>
            </a:r>
          </a:p>
        </p:txBody>
      </p:sp>
      <p:sp>
        <p:nvSpPr>
          <p:cNvPr id="13" name="textruta 12"/>
          <p:cNvSpPr txBox="1"/>
          <p:nvPr/>
        </p:nvSpPr>
        <p:spPr>
          <a:xfrm>
            <a:off x="1046417"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Planbesked</a:t>
            </a:r>
          </a:p>
        </p:txBody>
      </p:sp>
      <p:sp>
        <p:nvSpPr>
          <p:cNvPr id="14" name="textruta 13"/>
          <p:cNvSpPr txBox="1"/>
          <p:nvPr/>
        </p:nvSpPr>
        <p:spPr>
          <a:xfrm>
            <a:off x="6766211"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Antagande</a:t>
            </a:r>
          </a:p>
        </p:txBody>
      </p:sp>
      <p:sp>
        <p:nvSpPr>
          <p:cNvPr id="8" name="textruta 7"/>
          <p:cNvSpPr txBox="1"/>
          <p:nvPr/>
        </p:nvSpPr>
        <p:spPr>
          <a:xfrm>
            <a:off x="767553" y="1415679"/>
            <a:ext cx="5185528" cy="5355312"/>
          </a:xfrm>
          <a:prstGeom prst="rect">
            <a:avLst/>
          </a:prstGeom>
          <a:noFill/>
        </p:spPr>
        <p:txBody>
          <a:bodyPr wrap="square" rtlCol="0">
            <a:spAutoFit/>
          </a:bodyPr>
          <a:lstStyle/>
          <a:p>
            <a:pPr marL="171450" indent="-171450">
              <a:buFont typeface="Arial" panose="020B0604020202020204" pitchFamily="34" charset="0"/>
              <a:buChar char="•"/>
            </a:pPr>
            <a:endParaRPr lang="sv-SE" sz="1200" b="1" dirty="0">
              <a:latin typeface="Arial" charset="0"/>
              <a:ea typeface="Arial" charset="0"/>
              <a:cs typeface="Arial" charset="0"/>
            </a:endParaRPr>
          </a:p>
          <a:p>
            <a:pPr marL="171450" indent="-171450">
              <a:buFont typeface="Arial" panose="020B0604020202020204" pitchFamily="34" charset="0"/>
              <a:buChar char="•"/>
            </a:pPr>
            <a:r>
              <a:rPr lang="sv-SE" sz="1200" b="1" dirty="0">
                <a:latin typeface="Arial" charset="0"/>
                <a:ea typeface="Arial" charset="0"/>
                <a:cs typeface="Arial" charset="0"/>
              </a:rPr>
              <a:t>Frågor till Länsstyrelsen (se exempel i pratbubblan) </a:t>
            </a:r>
            <a:r>
              <a:rPr lang="sv-SE" sz="1200" i="1" dirty="0">
                <a:cs typeface="Arial" charset="0"/>
              </a:rPr>
              <a:t>(Tänk på att Länsstyrelsen inte kan göra några formella ställningstaganden i detta forum. Vi kan tillhandahålla planeringsunderlag, ha en dialog om utredningsbehov och lagkrav utifrån prövningsgrunderna. Vi kan även ge råd och stöd om allmänna intressen enligt 2 kap. PBL och om möjligheten till planens genomförande, ex. fornlämningar, vattenverksamhet m.m.) </a:t>
            </a:r>
          </a:p>
          <a:p>
            <a:endParaRPr lang="sv-SE" sz="1200" i="1" dirty="0">
              <a:cs typeface="Arial" charset="0"/>
            </a:endParaRPr>
          </a:p>
          <a:p>
            <a:endParaRPr lang="sv-SE" sz="1200" i="1" dirty="0">
              <a:cs typeface="Arial" charset="0"/>
            </a:endParaRPr>
          </a:p>
          <a:p>
            <a:pPr marL="171450" indent="-171450">
              <a:buFont typeface="Arial" panose="020B0604020202020204" pitchFamily="34" charset="0"/>
              <a:buChar char="•"/>
            </a:pPr>
            <a:r>
              <a:rPr lang="sv-SE" sz="1200" b="1" dirty="0">
                <a:latin typeface="Arial" charset="0"/>
                <a:cs typeface="Arial" charset="0"/>
              </a:rPr>
              <a:t>Kommunens bedömning/resonemang i frågorna </a:t>
            </a:r>
            <a:r>
              <a:rPr lang="sv-SE" sz="1200" i="1" dirty="0">
                <a:cs typeface="Arial" charset="0"/>
              </a:rPr>
              <a:t>(Kommunen behöver själva göra en bedömning och motivera den för att Länsstyrelsen ska förstå problematiken och kunna vara behjälplig. Håll även detta kort men utveckla gärna på mötet.</a:t>
            </a:r>
          </a:p>
          <a:p>
            <a:endParaRPr lang="sv-SE" sz="1200" b="1" dirty="0">
              <a:latin typeface="Arial" charset="0"/>
              <a:ea typeface="Arial" charset="0"/>
              <a:cs typeface="Arial" charset="0"/>
            </a:endParaRPr>
          </a:p>
          <a:p>
            <a:pPr marL="171450" indent="-171450">
              <a:buFont typeface="Arial" panose="020B0604020202020204" pitchFamily="34" charset="0"/>
              <a:buChar char="•"/>
            </a:pPr>
            <a:endParaRPr lang="sv-SE" sz="1200" b="1" dirty="0">
              <a:latin typeface="Arial" charset="0"/>
              <a:ea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latin typeface="Arial" charset="0"/>
                <a:ea typeface="Arial" charset="0"/>
                <a:cs typeface="Arial" charset="0"/>
              </a:rPr>
              <a:t>Kort beskrivning av ärendet: </a:t>
            </a:r>
            <a:r>
              <a:rPr lang="sv-SE" sz="1200" i="1" dirty="0">
                <a:cs typeface="Arial" charset="0"/>
              </a:rPr>
              <a:t>(Syfte med planen, ev. kort och relevant bakgrundsinformation. Om det finns tidigare yttranden eller beslut från Länsstyrelsen ska diarienummer framgå.) </a:t>
            </a:r>
          </a:p>
          <a:p>
            <a:endParaRPr lang="sv-SE" sz="1200" b="1" dirty="0">
              <a:latin typeface="Arial" charset="0"/>
              <a:ea typeface="Arial" charset="0"/>
              <a:cs typeface="Arial" charset="0"/>
            </a:endParaRPr>
          </a:p>
          <a:p>
            <a:endParaRPr lang="sv-SE" sz="1200" b="1" dirty="0">
              <a:latin typeface="Arial" charset="0"/>
              <a:ea typeface="Arial" charset="0"/>
              <a:cs typeface="Arial" charset="0"/>
            </a:endParaRPr>
          </a:p>
          <a:p>
            <a:endParaRPr lang="sv-SE" sz="1200" b="1" dirty="0">
              <a:highlight>
                <a:srgbClr val="FFFF00"/>
              </a:highlight>
              <a:latin typeface="Arial" charset="0"/>
              <a:ea typeface="Arial" charset="0"/>
              <a:cs typeface="Arial" charset="0"/>
            </a:endParaRPr>
          </a:p>
          <a:p>
            <a:pPr marL="171450" indent="-171450">
              <a:buFont typeface="Arial" panose="020B0604020202020204" pitchFamily="34" charset="0"/>
              <a:buChar char="•"/>
            </a:pPr>
            <a:endParaRPr lang="sv-SE" sz="1200" b="1" dirty="0">
              <a:latin typeface="Arial" charset="0"/>
              <a:cs typeface="Arial" charset="0"/>
            </a:endParaRPr>
          </a:p>
          <a:p>
            <a:pPr marL="171450" indent="-171450">
              <a:buFont typeface="Arial" panose="020B0604020202020204" pitchFamily="34" charset="0"/>
              <a:buChar char="•"/>
            </a:pPr>
            <a:endParaRPr lang="sv-SE" sz="1200" b="1" dirty="0">
              <a:latin typeface="Arial" charset="0"/>
              <a:cs typeface="Arial" charset="0"/>
            </a:endParaRPr>
          </a:p>
          <a:p>
            <a:pPr marL="171450" indent="-171450">
              <a:buFont typeface="Arial" panose="020B0604020202020204" pitchFamily="34" charset="0"/>
              <a:buChar char="•"/>
            </a:pPr>
            <a:r>
              <a:rPr lang="sv-SE" sz="1200" b="1" dirty="0">
                <a:latin typeface="Arial" charset="0"/>
                <a:cs typeface="Arial" charset="0"/>
              </a:rPr>
              <a:t>Uppskatta önskad tidsåtgång: </a:t>
            </a:r>
          </a:p>
          <a:p>
            <a:pPr marL="171450" indent="-171450">
              <a:buFont typeface="Arial" panose="020B0604020202020204" pitchFamily="34" charset="0"/>
              <a:buChar char="•"/>
            </a:pPr>
            <a:endParaRPr lang="sv-SE" sz="1200" b="1" dirty="0">
              <a:latin typeface="Arial" charset="0"/>
              <a:cs typeface="Arial" charset="0"/>
            </a:endParaRPr>
          </a:p>
          <a:p>
            <a:pPr marL="171450" indent="-171450">
              <a:buFont typeface="Arial" panose="020B0604020202020204" pitchFamily="34" charset="0"/>
              <a:buChar char="•"/>
            </a:pPr>
            <a:r>
              <a:rPr lang="sv-SE" sz="1200" b="1" dirty="0">
                <a:latin typeface="Arial" charset="0"/>
                <a:cs typeface="Arial" charset="0"/>
              </a:rPr>
              <a:t>Om ni har något underlag som krävs för förståelsen i frågan går det bra att bifoga detta som bilaga till mötet (kort och koncist). </a:t>
            </a:r>
          </a:p>
          <a:p>
            <a:endParaRPr lang="sv-SE" dirty="0"/>
          </a:p>
        </p:txBody>
      </p:sp>
      <p:sp>
        <p:nvSpPr>
          <p:cNvPr id="4" name="Multiplikationstecken 3">
            <a:extLst>
              <a:ext uri="{FF2B5EF4-FFF2-40B4-BE49-F238E27FC236}">
                <a16:creationId xmlns:a16="http://schemas.microsoft.com/office/drawing/2014/main" id="{C7D950A5-EC2C-460C-B12F-7152852F5843}"/>
              </a:ext>
            </a:extLst>
          </p:cNvPr>
          <p:cNvSpPr/>
          <p:nvPr/>
        </p:nvSpPr>
        <p:spPr>
          <a:xfrm>
            <a:off x="4707943" y="1136273"/>
            <a:ext cx="387839" cy="361775"/>
          </a:xfrm>
          <a:prstGeom prst="mathMultiply">
            <a:avLst/>
          </a:prstGeom>
          <a:solidFill>
            <a:srgbClr val="0070C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A4CB5ABE-A208-4F59-A2BD-17271035E98F}"/>
              </a:ext>
            </a:extLst>
          </p:cNvPr>
          <p:cNvSpPr txBox="1"/>
          <p:nvPr/>
        </p:nvSpPr>
        <p:spPr>
          <a:xfrm>
            <a:off x="4085953" y="901085"/>
            <a:ext cx="1580232" cy="215444"/>
          </a:xfrm>
          <a:prstGeom prst="rect">
            <a:avLst/>
          </a:prstGeom>
          <a:noFill/>
          <a:ln>
            <a:solidFill>
              <a:srgbClr val="FF0000"/>
            </a:solidFill>
            <a:prstDash val="dash"/>
          </a:ln>
        </p:spPr>
        <p:txBody>
          <a:bodyPr wrap="square" rtlCol="0">
            <a:spAutoFit/>
          </a:bodyPr>
          <a:lstStyle/>
          <a:p>
            <a:pPr algn="ctr"/>
            <a:r>
              <a:rPr lang="sv-SE" sz="800" dirty="0">
                <a:latin typeface="Arial" panose="020B0604020202020204" pitchFamily="34" charset="0"/>
                <a:cs typeface="Arial" panose="020B0604020202020204" pitchFamily="34" charset="0"/>
              </a:rPr>
              <a:t>Flytta krysset till aktuellt skede</a:t>
            </a:r>
          </a:p>
        </p:txBody>
      </p:sp>
      <p:sp>
        <p:nvSpPr>
          <p:cNvPr id="15" name="Rubrik 1">
            <a:extLst>
              <a:ext uri="{FF2B5EF4-FFF2-40B4-BE49-F238E27FC236}">
                <a16:creationId xmlns:a16="http://schemas.microsoft.com/office/drawing/2014/main" id="{9A3869AC-8382-41B3-9A6C-8BD1F9EA353F}"/>
              </a:ext>
            </a:extLst>
          </p:cNvPr>
          <p:cNvSpPr txBox="1">
            <a:spLocks/>
          </p:cNvSpPr>
          <p:nvPr/>
        </p:nvSpPr>
        <p:spPr>
          <a:xfrm>
            <a:off x="8563637" y="458359"/>
            <a:ext cx="7500506" cy="88545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1800" b="1" dirty="0">
                <a:latin typeface="Arial" charset="0"/>
                <a:ea typeface="Arial" charset="0"/>
                <a:cs typeface="Arial" charset="0"/>
              </a:rPr>
              <a:t>Tvärberedning (datum):</a:t>
            </a:r>
          </a:p>
        </p:txBody>
      </p:sp>
    </p:spTree>
    <p:extLst>
      <p:ext uri="{BB962C8B-B14F-4D97-AF65-F5344CB8AC3E}">
        <p14:creationId xmlns:p14="http://schemas.microsoft.com/office/powerpoint/2010/main" val="9648309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erienummer xmlns="46c7628b-a24d-4a38-a2e9-a286a8ab367e" xsi:nil="true"/>
    <L_x00f6_pnummer xmlns="46c7628b-a24d-4a38-a2e9-a286a8ab367e" xsi:nil="true"/>
    <_x00c5_rtal xmlns="46c7628b-a24d-4a38-a2e9-a286a8ab367e">2018</_x00c5_rtal>
    <PublishingExpirationDate xmlns="http://schemas.microsoft.com/sharepoint/v3" xsi:nil="true"/>
    <PublishingStartDate xmlns="http://schemas.microsoft.com/sharepoint/v3" xsi:nil="true"/>
    <F_x00f6_rfattare xmlns="46c7628b-a24d-4a38-a2e9-a286a8ab367e">Planenheten</F_x00f6_rfattare>
    <Verksamhet xmlns="46c7628b-a24d-4a38-a2e9-a286a8ab367e">Samhällsbyggnad, enheten för planfrågor</Verksamhet>
    <Beskrivning xmlns="46c7628b-a24d-4a38-a2e9-a286a8ab367e">Mall för planstödsmöte</Beskrivning>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EE1297655C6954392EC826DDD2544B3" ma:contentTypeVersion="10" ma:contentTypeDescription="Skapa ett nytt dokument." ma:contentTypeScope="" ma:versionID="54c4290ad2d05657242a823b5c7767de">
  <xsd:schema xmlns:xsd="http://www.w3.org/2001/XMLSchema" xmlns:xs="http://www.w3.org/2001/XMLSchema" xmlns:p="http://schemas.microsoft.com/office/2006/metadata/properties" xmlns:ns1="http://schemas.microsoft.com/sharepoint/v3" xmlns:ns2="46c7628b-a24d-4a38-a2e9-a286a8ab367e" targetNamespace="http://schemas.microsoft.com/office/2006/metadata/properties" ma:root="true" ma:fieldsID="84dd1fd35480631b1bead96c7a9bd942" ns1:_="" ns2:_="">
    <xsd:import namespace="http://schemas.microsoft.com/sharepoint/v3"/>
    <xsd:import namespace="46c7628b-a24d-4a38-a2e9-a286a8ab367e"/>
    <xsd:element name="properties">
      <xsd:complexType>
        <xsd:sequence>
          <xsd:element name="documentManagement">
            <xsd:complexType>
              <xsd:all>
                <xsd:element ref="ns1:PublishingStartDate" minOccurs="0"/>
                <xsd:element ref="ns1:PublishingExpirationDate" minOccurs="0"/>
                <xsd:element ref="ns2:F_x00f6_rfattare" minOccurs="0"/>
                <xsd:element ref="ns2:Serienummer" minOccurs="0"/>
                <xsd:element ref="ns2:L_x00f6_pnummer" minOccurs="0"/>
                <xsd:element ref="ns2:Verksamhet" minOccurs="0"/>
                <xsd:element ref="ns2:_x00c5_rtal" minOccurs="0"/>
                <xsd:element ref="ns2:Beskrivn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ma:readOnly="fals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c7628b-a24d-4a38-a2e9-a286a8ab367e" elementFormDefault="qualified">
    <xsd:import namespace="http://schemas.microsoft.com/office/2006/documentManagement/types"/>
    <xsd:import namespace="http://schemas.microsoft.com/office/infopath/2007/PartnerControls"/>
    <xsd:element name="F_x00f6_rfattare" ma:index="10" nillable="true" ma:displayName="Författare" ma:internalName="F_x00f6_rfattare">
      <xsd:simpleType>
        <xsd:restriction base="dms:Text"/>
      </xsd:simpleType>
    </xsd:element>
    <xsd:element name="Serienummer" ma:index="11" nillable="true" ma:displayName="Serienummer" ma:internalName="Serienummer">
      <xsd:simpleType>
        <xsd:restriction base="dms:Text"/>
      </xsd:simpleType>
    </xsd:element>
    <xsd:element name="L_x00f6_pnummer" ma:index="12" nillable="true" ma:displayName="Löpnummer" ma:internalName="L_x00f6_pnummer">
      <xsd:simpleType>
        <xsd:restriction base="dms:Text"/>
      </xsd:simpleType>
    </xsd:element>
    <xsd:element name="Verksamhet" ma:index="13" nillable="true" ma:displayName="Verksamhet" ma:internalName="Verksamhet">
      <xsd:simpleType>
        <xsd:restriction base="dms:Text"/>
      </xsd:simpleType>
    </xsd:element>
    <xsd:element name="_x00c5_rtal" ma:index="14" nillable="true" ma:displayName="Årtal" ma:internalName="_x00c5_rtal">
      <xsd:simpleType>
        <xsd:restriction base="dms:Text"/>
      </xsd:simpleType>
    </xsd:element>
    <xsd:element name="Beskrivning" ma:index="15" nillable="true" ma:displayName="Beskrivning" ma:internalName="Beskrivning">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AECC13-91DE-4FF8-A70B-2D5902202008}">
  <ds:schemaRefs>
    <ds:schemaRef ds:uri="http://schemas.microsoft.com/sharepoint/v3/contenttype/forms"/>
  </ds:schemaRefs>
</ds:datastoreItem>
</file>

<file path=customXml/itemProps2.xml><?xml version="1.0" encoding="utf-8"?>
<ds:datastoreItem xmlns:ds="http://schemas.openxmlformats.org/officeDocument/2006/customXml" ds:itemID="{C1FAA0B2-FC9C-4D89-8A1B-04A375A2BEC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46c7628b-a24d-4a38-a2e9-a286a8ab367e"/>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7751001-1E73-46E6-8986-B2C6E39EA6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c7628b-a24d-4a38-a2e9-a286a8ab36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1567</TotalTime>
  <Words>552</Words>
  <Application>Microsoft Office PowerPoint</Application>
  <PresentationFormat>Bredbild</PresentationFormat>
  <Paragraphs>41</Paragraphs>
  <Slides>2</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Arial</vt:lpstr>
      <vt:lpstr>Calibri</vt:lpstr>
      <vt:lpstr>Calibri Light</vt:lpstr>
      <vt:lpstr>Times New Roman</vt:lpstr>
      <vt:lpstr>Office-tema</vt:lpstr>
      <vt:lpstr>Underlag till tvärbredning   För att få till ett så bra möte som möjligt vill vi tydliggöra några punkter: </vt:lpstr>
      <vt:lpstr>Ärende: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för planstödsmöte</dc:title>
  <dc:creator>Eric Adolfsson</dc:creator>
  <cp:lastModifiedBy>Silver Anna C</cp:lastModifiedBy>
  <cp:revision>101</cp:revision>
  <dcterms:created xsi:type="dcterms:W3CDTF">2017-01-13T09:43:57Z</dcterms:created>
  <dcterms:modified xsi:type="dcterms:W3CDTF">2023-01-16T11:49:59Z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0x010100AEE1297655C6954392EC826DDD2544B3</vt:lpwstr>
  </property>
</Properties>
</file>