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78" r:id="rId7"/>
    <p:sldId id="279" r:id="rId8"/>
    <p:sldId id="264" r:id="rId9"/>
    <p:sldId id="280" r:id="rId10"/>
    <p:sldId id="265" r:id="rId11"/>
    <p:sldId id="267" r:id="rId12"/>
    <p:sldId id="266" r:id="rId13"/>
    <p:sldId id="281" r:id="rId14"/>
    <p:sldId id="284" r:id="rId15"/>
    <p:sldId id="269" r:id="rId16"/>
    <p:sldId id="282" r:id="rId17"/>
    <p:sldId id="283" r:id="rId18"/>
    <p:sldId id="271" r:id="rId19"/>
    <p:sldId id="285" r:id="rId20"/>
    <p:sldId id="273" r:id="rId21"/>
    <p:sldId id="274" r:id="rId22"/>
    <p:sldId id="275" r:id="rId23"/>
    <p:sldId id="286" r:id="rId24"/>
    <p:sldId id="277" r:id="rId2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Ewerth" initials="S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5362" autoAdjust="0"/>
  </p:normalViewPr>
  <p:slideViewPr>
    <p:cSldViewPr snapToGrid="0">
      <p:cViewPr varScale="1">
        <p:scale>
          <a:sx n="66" d="100"/>
          <a:sy n="66" d="100"/>
        </p:scale>
        <p:origin x="234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358EEA-3C66-4A1E-84A9-6D569BB702B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890FC72-9340-4BE7-BC61-BE4FAD572B24}">
      <dgm:prSet phldrT="[Text]" custT="1"/>
      <dgm:spPr/>
      <dgm:t>
        <a:bodyPr/>
        <a:lstStyle/>
        <a:p>
          <a:r>
            <a:rPr lang="sv-SE" sz="1800" dirty="0"/>
            <a:t>1. Identifiering av kriterier</a:t>
          </a:r>
        </a:p>
      </dgm:t>
    </dgm:pt>
    <dgm:pt modelId="{7F4E389E-827C-47D4-B41F-E5859C29AFE7}" type="parTrans" cxnId="{C06DCFD4-5119-47B0-A2F0-171549B55E34}">
      <dgm:prSet/>
      <dgm:spPr/>
      <dgm:t>
        <a:bodyPr/>
        <a:lstStyle/>
        <a:p>
          <a:endParaRPr lang="sv-SE" sz="4800"/>
        </a:p>
      </dgm:t>
    </dgm:pt>
    <dgm:pt modelId="{9A4BA265-2749-4BBA-8AE2-FC086449A598}" type="sibTrans" cxnId="{C06DCFD4-5119-47B0-A2F0-171549B55E34}">
      <dgm:prSet custT="1"/>
      <dgm:spPr/>
      <dgm:t>
        <a:bodyPr/>
        <a:lstStyle/>
        <a:p>
          <a:endParaRPr lang="sv-SE" sz="1400"/>
        </a:p>
      </dgm:t>
    </dgm:pt>
    <dgm:pt modelId="{FF8B82D5-8BCC-4B44-9633-B7C9ACE2896A}">
      <dgm:prSet phldrT="[Text]" custT="1"/>
      <dgm:spPr/>
      <dgm:t>
        <a:bodyPr/>
        <a:lstStyle/>
        <a:p>
          <a:r>
            <a:rPr lang="sv-SE" sz="1800" dirty="0"/>
            <a:t>2. Beslut om konsekvens-nivåer</a:t>
          </a:r>
        </a:p>
      </dgm:t>
    </dgm:pt>
    <dgm:pt modelId="{96454FAE-B3E3-4E3B-8EF6-CFF78904C0F6}" type="parTrans" cxnId="{5065C619-2BB4-45C8-A0FF-3BB018834121}">
      <dgm:prSet/>
      <dgm:spPr/>
      <dgm:t>
        <a:bodyPr/>
        <a:lstStyle/>
        <a:p>
          <a:endParaRPr lang="sv-SE" sz="4800"/>
        </a:p>
      </dgm:t>
    </dgm:pt>
    <dgm:pt modelId="{F5534BF7-2721-4FB5-9D57-735E7F1D8CDD}" type="sibTrans" cxnId="{5065C619-2BB4-45C8-A0FF-3BB018834121}">
      <dgm:prSet custT="1"/>
      <dgm:spPr/>
      <dgm:t>
        <a:bodyPr/>
        <a:lstStyle/>
        <a:p>
          <a:endParaRPr lang="sv-SE" sz="1400"/>
        </a:p>
      </dgm:t>
    </dgm:pt>
    <dgm:pt modelId="{8A7CA5F3-592F-41F3-9601-BD887DE7C28D}">
      <dgm:prSet phldrT="[Text]" custT="1"/>
      <dgm:spPr/>
      <dgm:t>
        <a:bodyPr/>
        <a:lstStyle/>
        <a:p>
          <a:r>
            <a:rPr lang="sv-SE" sz="1800" dirty="0"/>
            <a:t>3. Definition av konsekvenser</a:t>
          </a:r>
        </a:p>
      </dgm:t>
    </dgm:pt>
    <dgm:pt modelId="{3EDF9FAE-A806-482B-8525-89F6ED4E615B}" type="parTrans" cxnId="{FD188886-5F7C-4C77-BE31-577AF1C56251}">
      <dgm:prSet/>
      <dgm:spPr/>
      <dgm:t>
        <a:bodyPr/>
        <a:lstStyle/>
        <a:p>
          <a:endParaRPr lang="sv-SE" sz="4800"/>
        </a:p>
      </dgm:t>
    </dgm:pt>
    <dgm:pt modelId="{A04BFAD7-78CB-46BD-87D6-22051BFB79E9}" type="sibTrans" cxnId="{FD188886-5F7C-4C77-BE31-577AF1C56251}">
      <dgm:prSet custT="1"/>
      <dgm:spPr/>
      <dgm:t>
        <a:bodyPr/>
        <a:lstStyle/>
        <a:p>
          <a:endParaRPr lang="sv-SE" sz="1400"/>
        </a:p>
      </dgm:t>
    </dgm:pt>
    <dgm:pt modelId="{7335E4E0-1B52-4ED9-8AC3-B6850EA0A597}">
      <dgm:prSet phldrT="[Text]" custT="1"/>
      <dgm:spPr/>
      <dgm:t>
        <a:bodyPr/>
        <a:lstStyle/>
        <a:p>
          <a:r>
            <a:rPr lang="sv-SE" sz="1800" dirty="0"/>
            <a:t>4. Kalibrering av resultat</a:t>
          </a:r>
        </a:p>
      </dgm:t>
    </dgm:pt>
    <dgm:pt modelId="{F12635DF-D2B9-4038-907E-6CAC7CC8DFF5}" type="parTrans" cxnId="{60ED6CE7-C349-4F10-974D-262F40180295}">
      <dgm:prSet/>
      <dgm:spPr/>
      <dgm:t>
        <a:bodyPr/>
        <a:lstStyle/>
        <a:p>
          <a:endParaRPr lang="sv-SE" sz="4800"/>
        </a:p>
      </dgm:t>
    </dgm:pt>
    <dgm:pt modelId="{6B375EF5-37D0-475C-99E0-2D91B1E9D9A5}" type="sibTrans" cxnId="{60ED6CE7-C349-4F10-974D-262F40180295}">
      <dgm:prSet custT="1"/>
      <dgm:spPr/>
      <dgm:t>
        <a:bodyPr/>
        <a:lstStyle/>
        <a:p>
          <a:endParaRPr lang="sv-SE" sz="1400"/>
        </a:p>
      </dgm:t>
    </dgm:pt>
    <dgm:pt modelId="{B07AE04A-D4E3-4FE5-801E-F1688EE1B056}">
      <dgm:prSet phldrT="[Text]" custT="1"/>
      <dgm:spPr/>
      <dgm:t>
        <a:bodyPr/>
        <a:lstStyle/>
        <a:p>
          <a:r>
            <a:rPr lang="sv-SE" sz="1800" dirty="0"/>
            <a:t>5. Beslut om acceptansnivå</a:t>
          </a:r>
        </a:p>
      </dgm:t>
    </dgm:pt>
    <dgm:pt modelId="{85F6B18F-6993-4EB7-9E7B-DD9B3979E947}" type="parTrans" cxnId="{B734ACDF-BB4C-4704-A50C-EA87541D8C71}">
      <dgm:prSet/>
      <dgm:spPr/>
      <dgm:t>
        <a:bodyPr/>
        <a:lstStyle/>
        <a:p>
          <a:endParaRPr lang="sv-SE" sz="4800"/>
        </a:p>
      </dgm:t>
    </dgm:pt>
    <dgm:pt modelId="{A499F69A-D2C1-4E7E-9AB2-957789569E4A}" type="sibTrans" cxnId="{B734ACDF-BB4C-4704-A50C-EA87541D8C71}">
      <dgm:prSet/>
      <dgm:spPr/>
      <dgm:t>
        <a:bodyPr/>
        <a:lstStyle/>
        <a:p>
          <a:endParaRPr lang="sv-SE" sz="4800"/>
        </a:p>
      </dgm:t>
    </dgm:pt>
    <dgm:pt modelId="{F8007671-2E00-42CC-B7C3-102488CF0BFC}" type="pres">
      <dgm:prSet presAssocID="{C2358EEA-3C66-4A1E-84A9-6D569BB702B2}" presName="Name0" presStyleCnt="0">
        <dgm:presLayoutVars>
          <dgm:dir/>
          <dgm:resizeHandles val="exact"/>
        </dgm:presLayoutVars>
      </dgm:prSet>
      <dgm:spPr/>
    </dgm:pt>
    <dgm:pt modelId="{AC4A78CE-2894-441B-9911-3A8011103791}" type="pres">
      <dgm:prSet presAssocID="{E890FC72-9340-4BE7-BC61-BE4FAD572B24}" presName="node" presStyleLbl="node1" presStyleIdx="0" presStyleCnt="5" custScaleX="307144">
        <dgm:presLayoutVars>
          <dgm:bulletEnabled val="1"/>
        </dgm:presLayoutVars>
      </dgm:prSet>
      <dgm:spPr/>
    </dgm:pt>
    <dgm:pt modelId="{AC0726C4-3315-46D6-A915-D15D97BBDEF7}" type="pres">
      <dgm:prSet presAssocID="{9A4BA265-2749-4BBA-8AE2-FC086449A598}" presName="sibTrans" presStyleLbl="sibTrans2D1" presStyleIdx="0" presStyleCnt="4"/>
      <dgm:spPr/>
    </dgm:pt>
    <dgm:pt modelId="{46883C53-60A1-4D54-A37A-09D2FCF8776C}" type="pres">
      <dgm:prSet presAssocID="{9A4BA265-2749-4BBA-8AE2-FC086449A598}" presName="connectorText" presStyleLbl="sibTrans2D1" presStyleIdx="0" presStyleCnt="4"/>
      <dgm:spPr/>
    </dgm:pt>
    <dgm:pt modelId="{7ACF992F-33EC-40DD-B6E1-E8711D632F76}" type="pres">
      <dgm:prSet presAssocID="{FF8B82D5-8BCC-4B44-9633-B7C9ACE2896A}" presName="node" presStyleLbl="node1" presStyleIdx="1" presStyleCnt="5" custScaleX="307144">
        <dgm:presLayoutVars>
          <dgm:bulletEnabled val="1"/>
        </dgm:presLayoutVars>
      </dgm:prSet>
      <dgm:spPr/>
    </dgm:pt>
    <dgm:pt modelId="{BEB1CED1-22AC-4DAF-A5D2-D5D66D177535}" type="pres">
      <dgm:prSet presAssocID="{F5534BF7-2721-4FB5-9D57-735E7F1D8CDD}" presName="sibTrans" presStyleLbl="sibTrans2D1" presStyleIdx="1" presStyleCnt="4"/>
      <dgm:spPr/>
    </dgm:pt>
    <dgm:pt modelId="{AF9599FC-EFAC-428A-BB32-B3A4A2954537}" type="pres">
      <dgm:prSet presAssocID="{F5534BF7-2721-4FB5-9D57-735E7F1D8CDD}" presName="connectorText" presStyleLbl="sibTrans2D1" presStyleIdx="1" presStyleCnt="4"/>
      <dgm:spPr/>
    </dgm:pt>
    <dgm:pt modelId="{AA62F933-1A03-4804-A79B-B9D7B7FDBE3B}" type="pres">
      <dgm:prSet presAssocID="{8A7CA5F3-592F-41F3-9601-BD887DE7C28D}" presName="node" presStyleLbl="node1" presStyleIdx="2" presStyleCnt="5" custScaleX="307144">
        <dgm:presLayoutVars>
          <dgm:bulletEnabled val="1"/>
        </dgm:presLayoutVars>
      </dgm:prSet>
      <dgm:spPr/>
    </dgm:pt>
    <dgm:pt modelId="{3BD5EE72-CF89-414D-98B1-5CB4950DA2D9}" type="pres">
      <dgm:prSet presAssocID="{A04BFAD7-78CB-46BD-87D6-22051BFB79E9}" presName="sibTrans" presStyleLbl="sibTrans2D1" presStyleIdx="2" presStyleCnt="4"/>
      <dgm:spPr/>
    </dgm:pt>
    <dgm:pt modelId="{AAF375B4-4CF2-491B-BA47-3D01CC9729A1}" type="pres">
      <dgm:prSet presAssocID="{A04BFAD7-78CB-46BD-87D6-22051BFB79E9}" presName="connectorText" presStyleLbl="sibTrans2D1" presStyleIdx="2" presStyleCnt="4"/>
      <dgm:spPr/>
    </dgm:pt>
    <dgm:pt modelId="{B2C86781-C9F0-4454-A0EE-9002972AD867}" type="pres">
      <dgm:prSet presAssocID="{7335E4E0-1B52-4ED9-8AC3-B6850EA0A597}" presName="node" presStyleLbl="node1" presStyleIdx="3" presStyleCnt="5" custScaleX="307144">
        <dgm:presLayoutVars>
          <dgm:bulletEnabled val="1"/>
        </dgm:presLayoutVars>
      </dgm:prSet>
      <dgm:spPr/>
    </dgm:pt>
    <dgm:pt modelId="{BA86AC36-C707-45B2-926D-A511DD77223F}" type="pres">
      <dgm:prSet presAssocID="{6B375EF5-37D0-475C-99E0-2D91B1E9D9A5}" presName="sibTrans" presStyleLbl="sibTrans2D1" presStyleIdx="3" presStyleCnt="4"/>
      <dgm:spPr/>
    </dgm:pt>
    <dgm:pt modelId="{9B86B8A1-42DF-4381-B0FF-78EB0DBAFBC8}" type="pres">
      <dgm:prSet presAssocID="{6B375EF5-37D0-475C-99E0-2D91B1E9D9A5}" presName="connectorText" presStyleLbl="sibTrans2D1" presStyleIdx="3" presStyleCnt="4"/>
      <dgm:spPr/>
    </dgm:pt>
    <dgm:pt modelId="{A93D34A3-97AA-4836-83EA-E51F532D6479}" type="pres">
      <dgm:prSet presAssocID="{B07AE04A-D4E3-4FE5-801E-F1688EE1B056}" presName="node" presStyleLbl="node1" presStyleIdx="4" presStyleCnt="5" custScaleX="307144">
        <dgm:presLayoutVars>
          <dgm:bulletEnabled val="1"/>
        </dgm:presLayoutVars>
      </dgm:prSet>
      <dgm:spPr/>
    </dgm:pt>
  </dgm:ptLst>
  <dgm:cxnLst>
    <dgm:cxn modelId="{5065C619-2BB4-45C8-A0FF-3BB018834121}" srcId="{C2358EEA-3C66-4A1E-84A9-6D569BB702B2}" destId="{FF8B82D5-8BCC-4B44-9633-B7C9ACE2896A}" srcOrd="1" destOrd="0" parTransId="{96454FAE-B3E3-4E3B-8EF6-CFF78904C0F6}" sibTransId="{F5534BF7-2721-4FB5-9D57-735E7F1D8CDD}"/>
    <dgm:cxn modelId="{B675B41F-85F5-47FB-B0D8-6706B775D003}" type="presOf" srcId="{6B375EF5-37D0-475C-99E0-2D91B1E9D9A5}" destId="{9B86B8A1-42DF-4381-B0FF-78EB0DBAFBC8}" srcOrd="1" destOrd="0" presId="urn:microsoft.com/office/officeart/2005/8/layout/process1"/>
    <dgm:cxn modelId="{FE3E3523-658E-44C3-8BF3-4754FA6C948D}" type="presOf" srcId="{7335E4E0-1B52-4ED9-8AC3-B6850EA0A597}" destId="{B2C86781-C9F0-4454-A0EE-9002972AD867}" srcOrd="0" destOrd="0" presId="urn:microsoft.com/office/officeart/2005/8/layout/process1"/>
    <dgm:cxn modelId="{71791D2A-62AD-44E9-9DEA-E42E64CB27FC}" type="presOf" srcId="{B07AE04A-D4E3-4FE5-801E-F1688EE1B056}" destId="{A93D34A3-97AA-4836-83EA-E51F532D6479}" srcOrd="0" destOrd="0" presId="urn:microsoft.com/office/officeart/2005/8/layout/process1"/>
    <dgm:cxn modelId="{2201013F-1C8D-45D5-B7AE-A49F8F27ACE8}" type="presOf" srcId="{F5534BF7-2721-4FB5-9D57-735E7F1D8CDD}" destId="{AF9599FC-EFAC-428A-BB32-B3A4A2954537}" srcOrd="1" destOrd="0" presId="urn:microsoft.com/office/officeart/2005/8/layout/process1"/>
    <dgm:cxn modelId="{64D97647-09A4-4846-B0EE-04D9D160292A}" type="presOf" srcId="{8A7CA5F3-592F-41F3-9601-BD887DE7C28D}" destId="{AA62F933-1A03-4804-A79B-B9D7B7FDBE3B}" srcOrd="0" destOrd="0" presId="urn:microsoft.com/office/officeart/2005/8/layout/process1"/>
    <dgm:cxn modelId="{5739044A-ECFC-4AE8-8D32-BCBD36785AE9}" type="presOf" srcId="{A04BFAD7-78CB-46BD-87D6-22051BFB79E9}" destId="{3BD5EE72-CF89-414D-98B1-5CB4950DA2D9}" srcOrd="0" destOrd="0" presId="urn:microsoft.com/office/officeart/2005/8/layout/process1"/>
    <dgm:cxn modelId="{87DD576B-1E84-441A-84D4-C840353E3F6C}" type="presOf" srcId="{FF8B82D5-8BCC-4B44-9633-B7C9ACE2896A}" destId="{7ACF992F-33EC-40DD-B6E1-E8711D632F76}" srcOrd="0" destOrd="0" presId="urn:microsoft.com/office/officeart/2005/8/layout/process1"/>
    <dgm:cxn modelId="{EF05026D-D4A0-4844-BADA-DBB771ED4330}" type="presOf" srcId="{6B375EF5-37D0-475C-99E0-2D91B1E9D9A5}" destId="{BA86AC36-C707-45B2-926D-A511DD77223F}" srcOrd="0" destOrd="0" presId="urn:microsoft.com/office/officeart/2005/8/layout/process1"/>
    <dgm:cxn modelId="{9BB76E70-DA8F-419C-B85F-F923FC28B346}" type="presOf" srcId="{9A4BA265-2749-4BBA-8AE2-FC086449A598}" destId="{46883C53-60A1-4D54-A37A-09D2FCF8776C}" srcOrd="1" destOrd="0" presId="urn:microsoft.com/office/officeart/2005/8/layout/process1"/>
    <dgm:cxn modelId="{FD188886-5F7C-4C77-BE31-577AF1C56251}" srcId="{C2358EEA-3C66-4A1E-84A9-6D569BB702B2}" destId="{8A7CA5F3-592F-41F3-9601-BD887DE7C28D}" srcOrd="2" destOrd="0" parTransId="{3EDF9FAE-A806-482B-8525-89F6ED4E615B}" sibTransId="{A04BFAD7-78CB-46BD-87D6-22051BFB79E9}"/>
    <dgm:cxn modelId="{D761CA95-2E27-4474-8CFC-88D97E12633C}" type="presOf" srcId="{E890FC72-9340-4BE7-BC61-BE4FAD572B24}" destId="{AC4A78CE-2894-441B-9911-3A8011103791}" srcOrd="0" destOrd="0" presId="urn:microsoft.com/office/officeart/2005/8/layout/process1"/>
    <dgm:cxn modelId="{E605C4AE-5C21-45A0-B368-DF3C7AEA8FB9}" type="presOf" srcId="{C2358EEA-3C66-4A1E-84A9-6D569BB702B2}" destId="{F8007671-2E00-42CC-B7C3-102488CF0BFC}" srcOrd="0" destOrd="0" presId="urn:microsoft.com/office/officeart/2005/8/layout/process1"/>
    <dgm:cxn modelId="{4858D4B3-1324-48FC-AF50-DE250224753B}" type="presOf" srcId="{9A4BA265-2749-4BBA-8AE2-FC086449A598}" destId="{AC0726C4-3315-46D6-A915-D15D97BBDEF7}" srcOrd="0" destOrd="0" presId="urn:microsoft.com/office/officeart/2005/8/layout/process1"/>
    <dgm:cxn modelId="{C06DCFD4-5119-47B0-A2F0-171549B55E34}" srcId="{C2358EEA-3C66-4A1E-84A9-6D569BB702B2}" destId="{E890FC72-9340-4BE7-BC61-BE4FAD572B24}" srcOrd="0" destOrd="0" parTransId="{7F4E389E-827C-47D4-B41F-E5859C29AFE7}" sibTransId="{9A4BA265-2749-4BBA-8AE2-FC086449A598}"/>
    <dgm:cxn modelId="{AC5251D9-048A-44D9-8CEB-D7DAA0BE2236}" type="presOf" srcId="{F5534BF7-2721-4FB5-9D57-735E7F1D8CDD}" destId="{BEB1CED1-22AC-4DAF-A5D2-D5D66D177535}" srcOrd="0" destOrd="0" presId="urn:microsoft.com/office/officeart/2005/8/layout/process1"/>
    <dgm:cxn modelId="{B734ACDF-BB4C-4704-A50C-EA87541D8C71}" srcId="{C2358EEA-3C66-4A1E-84A9-6D569BB702B2}" destId="{B07AE04A-D4E3-4FE5-801E-F1688EE1B056}" srcOrd="4" destOrd="0" parTransId="{85F6B18F-6993-4EB7-9E7B-DD9B3979E947}" sibTransId="{A499F69A-D2C1-4E7E-9AB2-957789569E4A}"/>
    <dgm:cxn modelId="{60ED6CE7-C349-4F10-974D-262F40180295}" srcId="{C2358EEA-3C66-4A1E-84A9-6D569BB702B2}" destId="{7335E4E0-1B52-4ED9-8AC3-B6850EA0A597}" srcOrd="3" destOrd="0" parTransId="{F12635DF-D2B9-4038-907E-6CAC7CC8DFF5}" sibTransId="{6B375EF5-37D0-475C-99E0-2D91B1E9D9A5}"/>
    <dgm:cxn modelId="{8768BBF9-E760-478B-9DED-08D39B283BEC}" type="presOf" srcId="{A04BFAD7-78CB-46BD-87D6-22051BFB79E9}" destId="{AAF375B4-4CF2-491B-BA47-3D01CC9729A1}" srcOrd="1" destOrd="0" presId="urn:microsoft.com/office/officeart/2005/8/layout/process1"/>
    <dgm:cxn modelId="{1D6CAB90-3189-4919-8CDD-DFDF820F9E55}" type="presParOf" srcId="{F8007671-2E00-42CC-B7C3-102488CF0BFC}" destId="{AC4A78CE-2894-441B-9911-3A8011103791}" srcOrd="0" destOrd="0" presId="urn:microsoft.com/office/officeart/2005/8/layout/process1"/>
    <dgm:cxn modelId="{189ACDDC-0F15-4568-8F99-52C3EC04CA6B}" type="presParOf" srcId="{F8007671-2E00-42CC-B7C3-102488CF0BFC}" destId="{AC0726C4-3315-46D6-A915-D15D97BBDEF7}" srcOrd="1" destOrd="0" presId="urn:microsoft.com/office/officeart/2005/8/layout/process1"/>
    <dgm:cxn modelId="{8230017A-9089-4A9A-9D4F-55E80E8BBECC}" type="presParOf" srcId="{AC0726C4-3315-46D6-A915-D15D97BBDEF7}" destId="{46883C53-60A1-4D54-A37A-09D2FCF8776C}" srcOrd="0" destOrd="0" presId="urn:microsoft.com/office/officeart/2005/8/layout/process1"/>
    <dgm:cxn modelId="{B179E053-CE2C-4893-9F03-18D1773DBF2F}" type="presParOf" srcId="{F8007671-2E00-42CC-B7C3-102488CF0BFC}" destId="{7ACF992F-33EC-40DD-B6E1-E8711D632F76}" srcOrd="2" destOrd="0" presId="urn:microsoft.com/office/officeart/2005/8/layout/process1"/>
    <dgm:cxn modelId="{DDD8A5A7-18ED-4CAF-9082-CF51AF42605A}" type="presParOf" srcId="{F8007671-2E00-42CC-B7C3-102488CF0BFC}" destId="{BEB1CED1-22AC-4DAF-A5D2-D5D66D177535}" srcOrd="3" destOrd="0" presId="urn:microsoft.com/office/officeart/2005/8/layout/process1"/>
    <dgm:cxn modelId="{4635CAA0-5D6E-49A4-AB3C-7570D3F3EAA9}" type="presParOf" srcId="{BEB1CED1-22AC-4DAF-A5D2-D5D66D177535}" destId="{AF9599FC-EFAC-428A-BB32-B3A4A2954537}" srcOrd="0" destOrd="0" presId="urn:microsoft.com/office/officeart/2005/8/layout/process1"/>
    <dgm:cxn modelId="{3EB3A588-6568-47BE-B2C3-86E2F4403178}" type="presParOf" srcId="{F8007671-2E00-42CC-B7C3-102488CF0BFC}" destId="{AA62F933-1A03-4804-A79B-B9D7B7FDBE3B}" srcOrd="4" destOrd="0" presId="urn:microsoft.com/office/officeart/2005/8/layout/process1"/>
    <dgm:cxn modelId="{E4CE77ED-D3C2-4C36-A79E-6AEB6673A2F7}" type="presParOf" srcId="{F8007671-2E00-42CC-B7C3-102488CF0BFC}" destId="{3BD5EE72-CF89-414D-98B1-5CB4950DA2D9}" srcOrd="5" destOrd="0" presId="urn:microsoft.com/office/officeart/2005/8/layout/process1"/>
    <dgm:cxn modelId="{28088882-9508-4C1D-A827-18BD478BCCC8}" type="presParOf" srcId="{3BD5EE72-CF89-414D-98B1-5CB4950DA2D9}" destId="{AAF375B4-4CF2-491B-BA47-3D01CC9729A1}" srcOrd="0" destOrd="0" presId="urn:microsoft.com/office/officeart/2005/8/layout/process1"/>
    <dgm:cxn modelId="{10A0BE4C-68AE-41A2-9B71-89E2226D96F3}" type="presParOf" srcId="{F8007671-2E00-42CC-B7C3-102488CF0BFC}" destId="{B2C86781-C9F0-4454-A0EE-9002972AD867}" srcOrd="6" destOrd="0" presId="urn:microsoft.com/office/officeart/2005/8/layout/process1"/>
    <dgm:cxn modelId="{C40CB469-D91A-445C-B2D3-0D4C9AA42950}" type="presParOf" srcId="{F8007671-2E00-42CC-B7C3-102488CF0BFC}" destId="{BA86AC36-C707-45B2-926D-A511DD77223F}" srcOrd="7" destOrd="0" presId="urn:microsoft.com/office/officeart/2005/8/layout/process1"/>
    <dgm:cxn modelId="{A2EADC81-A67C-4025-B903-2DA469421744}" type="presParOf" srcId="{BA86AC36-C707-45B2-926D-A511DD77223F}" destId="{9B86B8A1-42DF-4381-B0FF-78EB0DBAFBC8}" srcOrd="0" destOrd="0" presId="urn:microsoft.com/office/officeart/2005/8/layout/process1"/>
    <dgm:cxn modelId="{15040DD4-E943-4840-9E7F-675F0261B716}" type="presParOf" srcId="{F8007671-2E00-42CC-B7C3-102488CF0BFC}" destId="{A93D34A3-97AA-4836-83EA-E51F532D6479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A78CE-2894-441B-9911-3A8011103791}">
      <dsp:nvSpPr>
        <dsp:cNvPr id="0" name=""/>
        <dsp:cNvSpPr/>
      </dsp:nvSpPr>
      <dsp:spPr>
        <a:xfrm>
          <a:off x="5310" y="415487"/>
          <a:ext cx="1627819" cy="979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1. Identifiering av kriterier</a:t>
          </a:r>
        </a:p>
      </dsp:txBody>
      <dsp:txXfrm>
        <a:off x="34000" y="444177"/>
        <a:ext cx="1570439" cy="922156"/>
      </dsp:txXfrm>
    </dsp:sp>
    <dsp:sp modelId="{AC0726C4-3315-46D6-A915-D15D97BBDEF7}">
      <dsp:nvSpPr>
        <dsp:cNvPr id="0" name=""/>
        <dsp:cNvSpPr/>
      </dsp:nvSpPr>
      <dsp:spPr>
        <a:xfrm>
          <a:off x="1686128" y="839537"/>
          <a:ext cx="112356" cy="131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/>
        </a:p>
      </dsp:txBody>
      <dsp:txXfrm>
        <a:off x="1686128" y="865824"/>
        <a:ext cx="78649" cy="78862"/>
      </dsp:txXfrm>
    </dsp:sp>
    <dsp:sp modelId="{7ACF992F-33EC-40DD-B6E1-E8711D632F76}">
      <dsp:nvSpPr>
        <dsp:cNvPr id="0" name=""/>
        <dsp:cNvSpPr/>
      </dsp:nvSpPr>
      <dsp:spPr>
        <a:xfrm>
          <a:off x="1845124" y="415487"/>
          <a:ext cx="1627819" cy="979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2. Beslut om konsekvens-nivåer</a:t>
          </a:r>
        </a:p>
      </dsp:txBody>
      <dsp:txXfrm>
        <a:off x="1873814" y="444177"/>
        <a:ext cx="1570439" cy="922156"/>
      </dsp:txXfrm>
    </dsp:sp>
    <dsp:sp modelId="{BEB1CED1-22AC-4DAF-A5D2-D5D66D177535}">
      <dsp:nvSpPr>
        <dsp:cNvPr id="0" name=""/>
        <dsp:cNvSpPr/>
      </dsp:nvSpPr>
      <dsp:spPr>
        <a:xfrm>
          <a:off x="3525942" y="839537"/>
          <a:ext cx="112356" cy="131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/>
        </a:p>
      </dsp:txBody>
      <dsp:txXfrm>
        <a:off x="3525942" y="865824"/>
        <a:ext cx="78649" cy="78862"/>
      </dsp:txXfrm>
    </dsp:sp>
    <dsp:sp modelId="{AA62F933-1A03-4804-A79B-B9D7B7FDBE3B}">
      <dsp:nvSpPr>
        <dsp:cNvPr id="0" name=""/>
        <dsp:cNvSpPr/>
      </dsp:nvSpPr>
      <dsp:spPr>
        <a:xfrm>
          <a:off x="3684938" y="415487"/>
          <a:ext cx="1627819" cy="979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3. Definition av konsekvenser</a:t>
          </a:r>
        </a:p>
      </dsp:txBody>
      <dsp:txXfrm>
        <a:off x="3713628" y="444177"/>
        <a:ext cx="1570439" cy="922156"/>
      </dsp:txXfrm>
    </dsp:sp>
    <dsp:sp modelId="{3BD5EE72-CF89-414D-98B1-5CB4950DA2D9}">
      <dsp:nvSpPr>
        <dsp:cNvPr id="0" name=""/>
        <dsp:cNvSpPr/>
      </dsp:nvSpPr>
      <dsp:spPr>
        <a:xfrm>
          <a:off x="5365756" y="839537"/>
          <a:ext cx="112356" cy="131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/>
        </a:p>
      </dsp:txBody>
      <dsp:txXfrm>
        <a:off x="5365756" y="865824"/>
        <a:ext cx="78649" cy="78862"/>
      </dsp:txXfrm>
    </dsp:sp>
    <dsp:sp modelId="{B2C86781-C9F0-4454-A0EE-9002972AD867}">
      <dsp:nvSpPr>
        <dsp:cNvPr id="0" name=""/>
        <dsp:cNvSpPr/>
      </dsp:nvSpPr>
      <dsp:spPr>
        <a:xfrm>
          <a:off x="5524751" y="415487"/>
          <a:ext cx="1627819" cy="979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4. Kalibrering av resultat</a:t>
          </a:r>
        </a:p>
      </dsp:txBody>
      <dsp:txXfrm>
        <a:off x="5553441" y="444177"/>
        <a:ext cx="1570439" cy="922156"/>
      </dsp:txXfrm>
    </dsp:sp>
    <dsp:sp modelId="{BA86AC36-C707-45B2-926D-A511DD77223F}">
      <dsp:nvSpPr>
        <dsp:cNvPr id="0" name=""/>
        <dsp:cNvSpPr/>
      </dsp:nvSpPr>
      <dsp:spPr>
        <a:xfrm>
          <a:off x="7205569" y="839537"/>
          <a:ext cx="112356" cy="1314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/>
        </a:p>
      </dsp:txBody>
      <dsp:txXfrm>
        <a:off x="7205569" y="865824"/>
        <a:ext cx="78649" cy="78862"/>
      </dsp:txXfrm>
    </dsp:sp>
    <dsp:sp modelId="{A93D34A3-97AA-4836-83EA-E51F532D6479}">
      <dsp:nvSpPr>
        <dsp:cNvPr id="0" name=""/>
        <dsp:cNvSpPr/>
      </dsp:nvSpPr>
      <dsp:spPr>
        <a:xfrm>
          <a:off x="7364565" y="415487"/>
          <a:ext cx="1627819" cy="9795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5. Beslut om acceptansnivå</a:t>
          </a:r>
        </a:p>
      </dsp:txBody>
      <dsp:txXfrm>
        <a:off x="7393255" y="444177"/>
        <a:ext cx="1570439" cy="922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E0A1C-F603-4185-AB01-36646649EAEA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661E2-41A6-4F8F-AAB4-76CF96649D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733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Lägg in pauser där det behövs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661E2-41A6-4F8F-AAB4-76CF96649DD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977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Navigating uncertainty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176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Ta förslagsvis en paus innan detta steg och klistra in er framtagna</a:t>
            </a:r>
            <a:r>
              <a:rPr lang="sv-SE" baseline="0" dirty="0"/>
              <a:t> kriteriemodell här.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661E2-41A6-4F8F-AAB4-76CF96649DD9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4787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661E2-41A6-4F8F-AAB4-76CF96649DD9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6891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Ta eventuellt upp kriteriemodellen i sin helhet igen och summera vad ni kommit fram till.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Vad har deltagarna tyckt om dagen?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Återkoppla till syftet med dagen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661E2-41A6-4F8F-AAB4-76CF96649DD9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8511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Processledaren</a:t>
            </a:r>
            <a:r>
              <a:rPr lang="sv-SE" baseline="0" dirty="0"/>
              <a:t> ”snyggar till” och färdigställer kriteriemodellen vid behov</a:t>
            </a:r>
          </a:p>
          <a:p>
            <a:endParaRPr lang="sv-SE" baseline="0" dirty="0"/>
          </a:p>
          <a:p>
            <a:r>
              <a:rPr lang="sv-SE" baseline="0" dirty="0"/>
              <a:t>Skickar sedan ut den till deltagarna via mail.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A661E2-41A6-4F8F-AAB4-76CF96649DD9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7960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baseline="0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Navigating uncertainty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900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451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79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454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53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572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43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009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076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231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913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641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E6597-B819-4692-9FF1-0E476B6303E1}" type="datetimeFigureOut">
              <a:rPr lang="sv-SE" smtClean="0"/>
              <a:t>2018-11-26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E7FB8-CBD0-4462-ACC1-4798E4E3DC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091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half" idx="4294967295"/>
          </p:nvPr>
        </p:nvSpPr>
        <p:spPr>
          <a:xfrm>
            <a:off x="471912" y="3789040"/>
            <a:ext cx="8204544" cy="72008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sv-SE" dirty="0"/>
              <a:t>Workshop 1 av 4 – Kriteriemodell</a:t>
            </a:r>
          </a:p>
          <a:p>
            <a:pPr marL="0" indent="0" algn="ctr">
              <a:buNone/>
            </a:pPr>
            <a:r>
              <a:rPr lang="sv-SE" dirty="0">
                <a:solidFill>
                  <a:srgbClr val="FF0000"/>
                </a:solidFill>
              </a:rPr>
              <a:t>[verksamhetens namn, datum]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Kontinuitetsanalys</a:t>
            </a:r>
          </a:p>
        </p:txBody>
      </p:sp>
    </p:spTree>
    <p:extLst>
      <p:ext uri="{BB962C8B-B14F-4D97-AF65-F5344CB8AC3E}">
        <p14:creationId xmlns:p14="http://schemas.microsoft.com/office/powerpoint/2010/main" val="1279562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Vad är en kriteriemodell?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Avgör vad som är oacceptabla konsekvenser för verksamheten baserat på olika kriterier</a:t>
            </a:r>
          </a:p>
          <a:p>
            <a:endParaRPr lang="sv-SE" dirty="0"/>
          </a:p>
          <a:p>
            <a:r>
              <a:rPr lang="sv-SE" dirty="0"/>
              <a:t>Kriteriemodellen byggs upp som en matris bestående av ett antal kriterier och konsekvensnivåer</a:t>
            </a:r>
          </a:p>
          <a:p>
            <a:pPr lvl="1"/>
            <a:r>
              <a:rPr lang="sv-SE" dirty="0"/>
              <a:t>Exempel på kriterier: </a:t>
            </a:r>
          </a:p>
          <a:p>
            <a:pPr lvl="2"/>
            <a:r>
              <a:rPr lang="sv-SE" dirty="0"/>
              <a:t>Påverkan på leverans</a:t>
            </a:r>
          </a:p>
          <a:p>
            <a:pPr lvl="2"/>
            <a:r>
              <a:rPr lang="sv-SE" dirty="0"/>
              <a:t>Ekonomisk påverkan</a:t>
            </a:r>
          </a:p>
          <a:p>
            <a:pPr lvl="2"/>
            <a:r>
              <a:rPr lang="sv-SE" dirty="0"/>
              <a:t>Påverkan på förtroende</a:t>
            </a:r>
          </a:p>
          <a:p>
            <a:pPr lvl="1"/>
            <a:r>
              <a:rPr lang="sv-SE" dirty="0"/>
              <a:t>Exempel på konsekvensnivåer:</a:t>
            </a:r>
          </a:p>
          <a:p>
            <a:pPr lvl="2"/>
            <a:r>
              <a:rPr lang="sv-SE" dirty="0"/>
              <a:t>obetydlig, liten, märkbar, kritisk, katastrofal </a:t>
            </a:r>
          </a:p>
          <a:p>
            <a:pPr marL="914400" lvl="2" indent="0">
              <a:buNone/>
            </a:pPr>
            <a:endParaRPr lang="sv-SE" dirty="0"/>
          </a:p>
          <a:p>
            <a:r>
              <a:rPr lang="sv-SE" dirty="0"/>
              <a:t>Kriteriemodellen används som ett verktyg i den kommande analysen för att kunna bedöma maximalt acceptabla avbrottstider och mål för återställningstider</a:t>
            </a:r>
          </a:p>
        </p:txBody>
      </p:sp>
    </p:spTree>
    <p:extLst>
      <p:ext uri="{BB962C8B-B14F-4D97-AF65-F5344CB8AC3E}">
        <p14:creationId xmlns:p14="http://schemas.microsoft.com/office/powerpoint/2010/main" val="2853629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Exempel kriteriemodell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11</a:t>
            </a:fld>
            <a:endParaRPr lang="sv-SE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1288" y="365126"/>
            <a:ext cx="1332089" cy="774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706" y="1600392"/>
            <a:ext cx="8626588" cy="512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892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Varför behövs en kriteriemodell?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200" dirty="0">
                <a:sym typeface="Wingdings" pitchFamily="2" charset="2"/>
              </a:rPr>
              <a:t>Det är viktigt att ha en </a:t>
            </a:r>
            <a:r>
              <a:rPr lang="sv-SE" sz="2200" u="sng" dirty="0">
                <a:sym typeface="Wingdings" pitchFamily="2" charset="2"/>
              </a:rPr>
              <a:t>gemensam definition </a:t>
            </a:r>
            <a:r>
              <a:rPr lang="sv-SE" sz="2200" dirty="0">
                <a:sym typeface="Wingdings" pitchFamily="2" charset="2"/>
              </a:rPr>
              <a:t>av vilka konsekvenser som kan accepteras</a:t>
            </a:r>
          </a:p>
          <a:p>
            <a:r>
              <a:rPr lang="sv-SE" sz="2200" dirty="0">
                <a:sym typeface="Wingdings" pitchFamily="2" charset="2"/>
              </a:rPr>
              <a:t>Genom att ta fram en kriteriemodell där olika konsekvenser beskrivs kan man skapa samsyn om vilka risker som kan accepteras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12</a:t>
            </a:fld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1274" y="4001294"/>
            <a:ext cx="1941452" cy="1935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13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Workshop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Framtagande av kriteriemodell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13</a:t>
            </a:fld>
            <a:endParaRPr lang="sv-SE" dirty="0"/>
          </a:p>
        </p:txBody>
      </p:sp>
      <p:pic>
        <p:nvPicPr>
          <p:cNvPr id="7" name="Bildobjekt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1843" y="3896140"/>
            <a:ext cx="3532720" cy="10523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8102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Workshopens steg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26748317"/>
              </p:ext>
            </p:extLst>
          </p:nvPr>
        </p:nvGraphicFramePr>
        <p:xfrm>
          <a:off x="36576" y="2816352"/>
          <a:ext cx="8997696" cy="1810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4543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1. Identifiering av kriterier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28651" y="1825625"/>
            <a:ext cx="4115627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I mindre grupper, fundera på vilka kriterier som är relevanta att inkludera</a:t>
            </a:r>
          </a:p>
          <a:p>
            <a:pPr marL="895350" lvl="1" indent="-269875"/>
            <a:r>
              <a:rPr lang="sv-SE" sz="1800" dirty="0"/>
              <a:t>Skriv ned ert förslag</a:t>
            </a:r>
          </a:p>
          <a:p>
            <a:pPr marL="457200" lvl="1" indent="0">
              <a:buNone/>
            </a:pPr>
            <a:endParaRPr lang="sv-SE" sz="2000" dirty="0"/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Grupperna presenterar för varandra </a:t>
            </a:r>
          </a:p>
          <a:p>
            <a:pPr marL="457200" lvl="1" indent="0">
              <a:buNone/>
            </a:pPr>
            <a:endParaRPr lang="sv-SE" sz="2000" dirty="0"/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Vi beslutar gemensamt vilka kriterier som ska inkluderas i kriteriemodellen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15</a:t>
            </a:fld>
            <a:endParaRPr lang="sv-SE" dirty="0"/>
          </a:p>
        </p:txBody>
      </p:sp>
      <p:pic>
        <p:nvPicPr>
          <p:cNvPr id="9" name="Bildobjekt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4278" y="3064779"/>
            <a:ext cx="4031781" cy="1162663"/>
          </a:xfrm>
          <a:prstGeom prst="rect">
            <a:avLst/>
          </a:prstGeom>
          <a:noFill/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5419" y="77718"/>
            <a:ext cx="2862462" cy="574815"/>
          </a:xfrm>
          <a:prstGeom prst="rect">
            <a:avLst/>
          </a:prstGeom>
        </p:spPr>
      </p:pic>
      <p:sp>
        <p:nvSpPr>
          <p:cNvPr id="7" name="Rektangel med rundade hörn 6"/>
          <p:cNvSpPr/>
          <p:nvPr/>
        </p:nvSpPr>
        <p:spPr>
          <a:xfrm>
            <a:off x="5943600" y="114295"/>
            <a:ext cx="713232" cy="465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7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Beslut om konsekvensnivåer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28651" y="1825625"/>
            <a:ext cx="4115627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I mindre grupper, fundera på hur många och vilka konsekvensnivåer som är relevanta</a:t>
            </a:r>
          </a:p>
          <a:p>
            <a:pPr marL="895350" lvl="1" indent="-269875"/>
            <a:r>
              <a:rPr lang="sv-SE" sz="1800" dirty="0"/>
              <a:t>Skriv ned ert förslag</a:t>
            </a:r>
          </a:p>
          <a:p>
            <a:pPr marL="457200" lvl="1" indent="0">
              <a:buNone/>
            </a:pPr>
            <a:endParaRPr lang="sv-SE" sz="2000" dirty="0"/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Grupperna presenterar för varandra </a:t>
            </a:r>
          </a:p>
          <a:p>
            <a:pPr marL="457200" lvl="1" indent="0">
              <a:buNone/>
            </a:pPr>
            <a:endParaRPr lang="sv-SE" sz="2000" dirty="0"/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Vi beslutar gemensamt vilka konsekvensnivåer som ska inkluderas i kriteriemodellen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16</a:t>
            </a:fld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518" y="3119318"/>
            <a:ext cx="4571008" cy="11628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5419" y="77718"/>
            <a:ext cx="2862462" cy="574815"/>
          </a:xfrm>
          <a:prstGeom prst="rect">
            <a:avLst/>
          </a:prstGeom>
        </p:spPr>
      </p:pic>
      <p:sp>
        <p:nvSpPr>
          <p:cNvPr id="11" name="Rektangel med rundade hörn 10"/>
          <p:cNvSpPr/>
          <p:nvPr/>
        </p:nvSpPr>
        <p:spPr>
          <a:xfrm>
            <a:off x="6547104" y="114295"/>
            <a:ext cx="713232" cy="465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047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Definition av konsekvenser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28651" y="1825625"/>
            <a:ext cx="4115627" cy="43513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I mindre grupper, definiera konsekvenser för varje kriterium och konsekvensnivå</a:t>
            </a:r>
          </a:p>
          <a:p>
            <a:pPr marL="895350" lvl="1" indent="-269875"/>
            <a:r>
              <a:rPr lang="sv-SE" sz="1800" dirty="0"/>
              <a:t>Skriv ned ert förslag</a:t>
            </a:r>
          </a:p>
          <a:p>
            <a:pPr marL="457200" lvl="1" indent="0">
              <a:buNone/>
            </a:pPr>
            <a:endParaRPr lang="sv-SE" sz="2000" dirty="0"/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Grupperna presenterar för varandra </a:t>
            </a:r>
          </a:p>
          <a:p>
            <a:pPr marL="457200" lvl="1" indent="0">
              <a:buNone/>
            </a:pPr>
            <a:endParaRPr lang="sv-SE" sz="2000" dirty="0"/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Vi beslutar gemensamt vilka konsekvenser som ska inkluderas i kriteriemodellen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17</a:t>
            </a:fld>
            <a:endParaRPr lang="sv-SE" dirty="0"/>
          </a:p>
        </p:txBody>
      </p:sp>
      <p:pic>
        <p:nvPicPr>
          <p:cNvPr id="6" name="Bildobjekt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44278" y="3043333"/>
            <a:ext cx="3998214" cy="1071467"/>
          </a:xfrm>
          <a:prstGeom prst="rect">
            <a:avLst/>
          </a:prstGeom>
          <a:noFill/>
        </p:spPr>
      </p:pic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5419" y="77718"/>
            <a:ext cx="2862462" cy="574815"/>
          </a:xfrm>
          <a:prstGeom prst="rect">
            <a:avLst/>
          </a:prstGeom>
        </p:spPr>
      </p:pic>
      <p:sp>
        <p:nvSpPr>
          <p:cNvPr id="8" name="Rektangel med rundade hörn 7"/>
          <p:cNvSpPr/>
          <p:nvPr/>
        </p:nvSpPr>
        <p:spPr>
          <a:xfrm>
            <a:off x="7132320" y="114295"/>
            <a:ext cx="713232" cy="465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491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4. Kalibrering av resultat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2000" dirty="0"/>
              <a:t>Fundera enskilt – känns det som att de beskrivna konsekvenserna i de olika konsekvensnivåerna är jämförbara?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2000" dirty="0"/>
              <a:t>Vi diskuterar gemensamt om det är något som behöver justeras</a:t>
            </a:r>
          </a:p>
          <a:p>
            <a:pPr marL="457200" indent="-457200">
              <a:buFont typeface="+mj-lt"/>
              <a:buAutoNum type="arabicPeriod"/>
            </a:pPr>
            <a:endParaRPr lang="sv-SE" sz="2000" dirty="0"/>
          </a:p>
          <a:p>
            <a:pPr marL="457200" indent="-457200">
              <a:buFont typeface="+mj-lt"/>
              <a:buAutoNum type="arabicPeriod"/>
            </a:pPr>
            <a:endParaRPr lang="sv-SE" sz="2000" dirty="0"/>
          </a:p>
          <a:p>
            <a:pPr marL="457200" indent="-457200">
              <a:buFont typeface="+mj-lt"/>
              <a:buAutoNum type="arabicPeriod"/>
            </a:pPr>
            <a:endParaRPr lang="sv-SE" sz="2000" dirty="0"/>
          </a:p>
          <a:p>
            <a:pPr marL="0" indent="0" algn="ctr">
              <a:buNone/>
            </a:pPr>
            <a:r>
              <a:rPr lang="sv-SE" sz="2000" dirty="0">
                <a:solidFill>
                  <a:srgbClr val="FF0000"/>
                </a:solidFill>
              </a:rPr>
              <a:t>[Klistra in er framtagna kriteriemodell här]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18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5419" y="77718"/>
            <a:ext cx="2862462" cy="574815"/>
          </a:xfrm>
          <a:prstGeom prst="rect">
            <a:avLst/>
          </a:prstGeom>
        </p:spPr>
      </p:pic>
      <p:sp>
        <p:nvSpPr>
          <p:cNvPr id="8" name="Rektangel med rundade hörn 7"/>
          <p:cNvSpPr/>
          <p:nvPr/>
        </p:nvSpPr>
        <p:spPr>
          <a:xfrm>
            <a:off x="7717536" y="114295"/>
            <a:ext cx="713232" cy="465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371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5. Beslut om acceptansnivå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sv-SE" sz="2000" dirty="0">
                <a:solidFill>
                  <a:prstClr val="black"/>
                </a:solidFill>
              </a:rPr>
              <a:t>Gemensam diskussion om var verksamhetens acceptansnivå ska gå</a:t>
            </a:r>
          </a:p>
          <a:p>
            <a:pPr marL="457200" lvl="0" indent="-457200">
              <a:buFont typeface="+mj-lt"/>
              <a:buAutoNum type="arabicPeriod"/>
            </a:pPr>
            <a:endParaRPr lang="sv-SE" sz="2000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sv-SE" sz="2000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sv-SE" sz="2000" dirty="0">
              <a:solidFill>
                <a:prstClr val="black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sv-SE" sz="2000" dirty="0">
              <a:solidFill>
                <a:prstClr val="black"/>
              </a:solidFill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2000" dirty="0">
                <a:solidFill>
                  <a:srgbClr val="FF0000"/>
                </a:solidFill>
              </a:rPr>
              <a:t>[Klistra in er framtagna kriteriemodell här]</a:t>
            </a:r>
          </a:p>
          <a:p>
            <a:pPr marL="457200" lvl="0" indent="-457200">
              <a:buFont typeface="+mj-lt"/>
              <a:buAutoNum type="arabicPeriod"/>
            </a:pP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55419" y="77718"/>
            <a:ext cx="2862462" cy="574815"/>
          </a:xfrm>
          <a:prstGeom prst="rect">
            <a:avLst/>
          </a:prstGeom>
        </p:spPr>
      </p:pic>
      <p:sp>
        <p:nvSpPr>
          <p:cNvPr id="6" name="Rektangel med rundade hörn 5"/>
          <p:cNvSpPr/>
          <p:nvPr/>
        </p:nvSpPr>
        <p:spPr>
          <a:xfrm>
            <a:off x="8284464" y="114295"/>
            <a:ext cx="713232" cy="46508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3449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Agenda – intern för processledaren 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Agenda och presentationsrunda (5 min)</a:t>
            </a:r>
          </a:p>
          <a:p>
            <a:r>
              <a:rPr lang="sv-SE" sz="2000" dirty="0"/>
              <a:t>Introduktion till kontinuitetshantering (15 min – endast om de inte deltagit vid förmöte eller liknande)</a:t>
            </a:r>
          </a:p>
          <a:p>
            <a:r>
              <a:rPr lang="sv-SE" sz="2000" dirty="0"/>
              <a:t>Syfte med dagen (5 min)</a:t>
            </a:r>
          </a:p>
          <a:p>
            <a:r>
              <a:rPr lang="sv-SE" sz="2000" dirty="0"/>
              <a:t>Vad är en kriteriemodell? (10 min)</a:t>
            </a:r>
          </a:p>
          <a:p>
            <a:r>
              <a:rPr lang="sv-SE" sz="2000" dirty="0"/>
              <a:t>Workshop: framtagande av kriteriemodell (3 h)</a:t>
            </a:r>
          </a:p>
          <a:p>
            <a:r>
              <a:rPr lang="sv-SE" sz="2000" dirty="0"/>
              <a:t>Summering och nästa steg (30 min)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627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Summering och nästa steg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90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Summering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21</a:t>
            </a:fld>
            <a:endParaRPr lang="sv-SE" dirty="0"/>
          </a:p>
        </p:txBody>
      </p:sp>
      <p:pic>
        <p:nvPicPr>
          <p:cNvPr id="7" name="Picture 6" descr="http://churchwhisperer.files.wordpress.com/2008/09/after-much-discussion.jpg"/>
          <p:cNvPicPr>
            <a:picLocks noChangeAspect="1" noChangeArrowheads="1"/>
          </p:cNvPicPr>
          <p:nvPr/>
        </p:nvPicPr>
        <p:blipFill rotWithShape="1">
          <a:blip r:embed="rId3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5"/>
          <a:stretch/>
        </p:blipFill>
        <p:spPr bwMode="auto">
          <a:xfrm>
            <a:off x="1487729" y="1802263"/>
            <a:ext cx="6195182" cy="3960514"/>
          </a:xfrm>
          <a:prstGeom prst="rect">
            <a:avLst/>
          </a:prstGeom>
          <a:ln w="9525">
            <a:solidFill>
              <a:schemeClr val="bg1"/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845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Nästa steg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Summering av resultatet från dagens workshop </a:t>
            </a:r>
          </a:p>
          <a:p>
            <a:r>
              <a:rPr lang="sv-SE" sz="2000" dirty="0"/>
              <a:t>Resultatet mailas till gruppen för slutlig kvalitetssäkring</a:t>
            </a:r>
            <a:endParaRPr lang="sv-SE" sz="2000" dirty="0">
              <a:solidFill>
                <a:srgbClr val="FF0000"/>
              </a:solidFill>
            </a:endParaRP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22</a:t>
            </a:fld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2463" y="2632036"/>
            <a:ext cx="2285714" cy="22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267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v-SE" sz="4000" dirty="0"/>
              <a:t>Arbetet i fyra steg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45241"/>
            <a:ext cx="7886700" cy="4231721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Clr>
                <a:schemeClr val="accent6"/>
              </a:buClr>
              <a:buNone/>
            </a:pPr>
            <a:r>
              <a:rPr lang="sv-SE" sz="2600" dirty="0"/>
              <a:t>1. Kriteriemodell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423668" y="19452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2. Konsekvensanalys 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611561" y="431393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3. Riskbedömning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4423668" y="431393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4. Kontinuitetsplan</a:t>
            </a:r>
          </a:p>
        </p:txBody>
      </p:sp>
      <p:pic>
        <p:nvPicPr>
          <p:cNvPr id="70" name="Bildobjekt 6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1" y="4887255"/>
            <a:ext cx="2872810" cy="1069230"/>
          </a:xfrm>
          <a:prstGeom prst="rect">
            <a:avLst/>
          </a:prstGeom>
        </p:spPr>
      </p:pic>
      <p:pic>
        <p:nvPicPr>
          <p:cNvPr id="71" name="Picture 5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8300" y="4887255"/>
            <a:ext cx="1227215" cy="17013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6396" y="2402442"/>
            <a:ext cx="1693583" cy="1270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ktangel med rundade hörn 3"/>
          <p:cNvSpPr/>
          <p:nvPr/>
        </p:nvSpPr>
        <p:spPr>
          <a:xfrm>
            <a:off x="4088836" y="1690688"/>
            <a:ext cx="3578577" cy="22115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428" y="2568933"/>
            <a:ext cx="3135075" cy="77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132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half" idx="4294967295"/>
          </p:nvPr>
        </p:nvSpPr>
        <p:spPr>
          <a:xfrm>
            <a:off x="471912" y="3789040"/>
            <a:ext cx="8204544" cy="72008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 för idag!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C8A3F556-5C2F-4A48-A161-BEB7216C8669}" type="slidenum">
              <a:rPr lang="sv-SE" smtClean="0"/>
              <a:pPr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5493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Agenda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Agenda och presentationsrunda</a:t>
            </a:r>
          </a:p>
          <a:p>
            <a:r>
              <a:rPr lang="sv-SE" sz="2000" dirty="0"/>
              <a:t>Introduktion till kontinuitetshantering </a:t>
            </a:r>
            <a:r>
              <a:rPr lang="sv-SE" sz="2000" dirty="0">
                <a:solidFill>
                  <a:srgbClr val="FF0000"/>
                </a:solidFill>
              </a:rPr>
              <a:t>[ta bort om inte relevant]</a:t>
            </a:r>
          </a:p>
          <a:p>
            <a:r>
              <a:rPr lang="sv-SE" sz="2000" dirty="0"/>
              <a:t>Syfte med dagen</a:t>
            </a:r>
          </a:p>
          <a:p>
            <a:r>
              <a:rPr lang="sv-SE" sz="2000" dirty="0"/>
              <a:t>Vad är en kriteriemodell?</a:t>
            </a:r>
          </a:p>
          <a:p>
            <a:r>
              <a:rPr lang="sv-SE" sz="2000" dirty="0"/>
              <a:t>Workshop: Framtagande av kriteriemodell</a:t>
            </a:r>
          </a:p>
          <a:p>
            <a:r>
              <a:rPr lang="sv-SE" sz="2000" dirty="0"/>
              <a:t>Summering och nästa steg</a:t>
            </a:r>
          </a:p>
          <a:p>
            <a:endParaRPr lang="sv-SE" sz="2000" dirty="0"/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3</a:t>
            </a:fld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1512" y="4001294"/>
            <a:ext cx="3992488" cy="2851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65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Presentationsrunda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5" name="Picture 2" descr="C:\Users\joro\AppData\Local\Microsoft\Windows\Temporary Internet Files\Content.IE5\8JLKA0V3\MP900439265[1].jpg"/>
          <p:cNvPicPr>
            <a:picLocks noChangeAspect="1" noChangeArrowheads="1"/>
          </p:cNvPicPr>
          <p:nvPr/>
        </p:nvPicPr>
        <p:blipFill rotWithShape="1">
          <a:blip r:embed="rId2" cstate="hq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86814" y="1791482"/>
            <a:ext cx="5397011" cy="3691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1223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Introduktion till kontinuitetshantering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solidFill>
                  <a:srgbClr val="FF0000"/>
                </a:solidFill>
              </a:rPr>
              <a:t>[Hämta bilder från PPT </a:t>
            </a:r>
            <a:r>
              <a:rPr lang="sv-SE" i="1" dirty="0">
                <a:solidFill>
                  <a:srgbClr val="FF0000"/>
                </a:solidFill>
              </a:rPr>
              <a:t>Introduktion till kontinuitetshantering </a:t>
            </a:r>
            <a:r>
              <a:rPr lang="sv-SE" dirty="0">
                <a:solidFill>
                  <a:srgbClr val="FF0000"/>
                </a:solidFill>
              </a:rPr>
              <a:t>om detta avsnitt ska presenteras vid workshopen]</a:t>
            </a:r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1703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Syfte med dagen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391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sv-SE" sz="4000" dirty="0"/>
              <a:t>Arbetet i fyra steg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945241"/>
            <a:ext cx="7886700" cy="4231721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Clr>
                <a:schemeClr val="accent6"/>
              </a:buClr>
              <a:buNone/>
            </a:pPr>
            <a:r>
              <a:rPr lang="sv-SE" sz="2600" dirty="0"/>
              <a:t>1. Kriteriemodell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4423668" y="194524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2. Konsekvensanalys 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611561" y="431393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3. Riskbedömning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4423668" y="4313932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70000"/>
              </a:lnSpc>
              <a:spcBef>
                <a:spcPts val="1000"/>
              </a:spcBef>
              <a:buClr>
                <a:schemeClr val="accent6"/>
              </a:buClr>
            </a:pPr>
            <a:r>
              <a:rPr lang="sv-SE" sz="2600" dirty="0"/>
              <a:t>4. Kontinuitetsplan</a:t>
            </a:r>
          </a:p>
        </p:txBody>
      </p:sp>
      <p:pic>
        <p:nvPicPr>
          <p:cNvPr id="70" name="Bildobjekt 6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1" y="4887255"/>
            <a:ext cx="2872810" cy="1069230"/>
          </a:xfrm>
          <a:prstGeom prst="rect">
            <a:avLst/>
          </a:prstGeom>
        </p:spPr>
      </p:pic>
      <p:pic>
        <p:nvPicPr>
          <p:cNvPr id="71" name="Picture 5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48300" y="4887255"/>
            <a:ext cx="1227215" cy="17013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Bildobjekt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6396" y="2402442"/>
            <a:ext cx="1693583" cy="12707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ktangel med rundade hörn 3"/>
          <p:cNvSpPr/>
          <p:nvPr/>
        </p:nvSpPr>
        <p:spPr>
          <a:xfrm>
            <a:off x="248356" y="1690689"/>
            <a:ext cx="3578577" cy="1876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428" y="2568933"/>
            <a:ext cx="3135075" cy="77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8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Syfte med dagen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gemensamt ta fram en kriteriemodell för </a:t>
            </a:r>
            <a:r>
              <a:rPr lang="sv-SE" dirty="0">
                <a:solidFill>
                  <a:srgbClr val="FF0000"/>
                </a:solidFill>
              </a:rPr>
              <a:t>[verksamhetens namn]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3F556-5C2F-4A48-A161-BEB7216C8669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543" y="3507917"/>
            <a:ext cx="6120914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5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Vad är en kriteriemodell?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F5653-81AA-43D0-A515-A1300B936E1D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5668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610</Words>
  <Application>Microsoft Office PowerPoint</Application>
  <PresentationFormat>Bildspel på skärmen (4:3)</PresentationFormat>
  <Paragraphs>134</Paragraphs>
  <Slides>24</Slides>
  <Notes>7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Office-tema</vt:lpstr>
      <vt:lpstr>Kontinuitetsanalys</vt:lpstr>
      <vt:lpstr>Agenda – intern för processledaren </vt:lpstr>
      <vt:lpstr>Agenda</vt:lpstr>
      <vt:lpstr>Presentationsrunda</vt:lpstr>
      <vt:lpstr>Introduktion till kontinuitetshantering</vt:lpstr>
      <vt:lpstr>Syfte med dagen</vt:lpstr>
      <vt:lpstr>Arbetet i fyra steg</vt:lpstr>
      <vt:lpstr>Syfte med dagen </vt:lpstr>
      <vt:lpstr>Vad är en kriteriemodell?</vt:lpstr>
      <vt:lpstr>Vad är en kriteriemodell?</vt:lpstr>
      <vt:lpstr>Exempel kriteriemodell</vt:lpstr>
      <vt:lpstr>Varför behövs en kriteriemodell?</vt:lpstr>
      <vt:lpstr>Workshop</vt:lpstr>
      <vt:lpstr>Workshopens steg</vt:lpstr>
      <vt:lpstr>1. Identifiering av kriterier</vt:lpstr>
      <vt:lpstr>Beslut om konsekvensnivåer</vt:lpstr>
      <vt:lpstr>Definition av konsekvenser</vt:lpstr>
      <vt:lpstr>4. Kalibrering av resultat</vt:lpstr>
      <vt:lpstr>5. Beslut om acceptansnivå</vt:lpstr>
      <vt:lpstr>Summering och nästa steg</vt:lpstr>
      <vt:lpstr>Summering</vt:lpstr>
      <vt:lpstr>Nästa steg</vt:lpstr>
      <vt:lpstr>Arbetet i fyra steg</vt:lpstr>
      <vt:lpstr>Tack för idag!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Kontinuitetsanalys</dc:title>
  <dc:creator>Josefine Rosén</dc:creator>
  <cp:lastModifiedBy>Gustavsson Lisbeth</cp:lastModifiedBy>
  <cp:revision>13</cp:revision>
  <dcterms:created xsi:type="dcterms:W3CDTF">2015-05-25T15:28:39Z</dcterms:created>
  <dcterms:modified xsi:type="dcterms:W3CDTF">2018-11-26T08:11:48Z</dcterms:modified>
</cp:coreProperties>
</file>