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1" r:id="rId3"/>
    <p:sldMasterId id="2147483698" r:id="rId4"/>
    <p:sldMasterId id="2147483715" r:id="rId5"/>
    <p:sldMasterId id="2147483732" r:id="rId6"/>
    <p:sldMasterId id="2147483749" r:id="rId7"/>
    <p:sldMasterId id="2147483769" r:id="rId8"/>
  </p:sldMasterIdLst>
  <p:notesMasterIdLst>
    <p:notesMasterId r:id="rId16"/>
  </p:notesMasterIdLst>
  <p:sldIdLst>
    <p:sldId id="1442" r:id="rId9"/>
    <p:sldId id="1427" r:id="rId10"/>
    <p:sldId id="1446" r:id="rId11"/>
    <p:sldId id="1449" r:id="rId12"/>
    <p:sldId id="1448" r:id="rId13"/>
    <p:sldId id="1445" r:id="rId14"/>
    <p:sldId id="323" r:id="rId15"/>
  </p:sldIdLst>
  <p:sldSz cx="12192000" cy="6858000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E41"/>
    <a:srgbClr val="A72B49"/>
    <a:srgbClr val="026876"/>
    <a:srgbClr val="7A3E01"/>
    <a:srgbClr val="122E00"/>
    <a:srgbClr val="002F3A"/>
    <a:srgbClr val="506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363" autoAdjust="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>
        <p:guide orient="horz" pos="3884"/>
        <p:guide pos="529"/>
      </p:guideLst>
    </p:cSldViewPr>
  </p:slideViewPr>
  <p:outlineViewPr>
    <p:cViewPr>
      <p:scale>
        <a:sx n="33" d="100"/>
        <a:sy n="33" d="100"/>
      </p:scale>
      <p:origin x="0" y="-38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76B77-F944-4189-87B7-32FDD4FCAF59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sv-SE"/>
        </a:p>
      </dgm:t>
    </dgm:pt>
    <dgm:pt modelId="{0B688453-E25C-4F8F-AA3D-C779BC0DDE21}">
      <dgm:prSet custT="1"/>
      <dgm:spPr/>
      <dgm:t>
        <a:bodyPr/>
        <a:lstStyle/>
        <a:p>
          <a:r>
            <a:rPr lang="sv-SE" sz="2400" dirty="0"/>
            <a:t>Prostitution och människohandel</a:t>
          </a:r>
        </a:p>
      </dgm:t>
    </dgm:pt>
    <dgm:pt modelId="{6017B3E5-BF97-449B-9799-8D3D61A25B35}" type="parTrans" cxnId="{BC36462C-2134-460A-BF77-10DB7BDB6ECE}">
      <dgm:prSet/>
      <dgm:spPr/>
      <dgm:t>
        <a:bodyPr/>
        <a:lstStyle/>
        <a:p>
          <a:endParaRPr lang="sv-SE"/>
        </a:p>
      </dgm:t>
    </dgm:pt>
    <dgm:pt modelId="{0B64B65F-3AAA-44D3-8E42-842CA3F9B116}" type="sibTrans" cxnId="{BC36462C-2134-460A-BF77-10DB7BDB6ECE}">
      <dgm:prSet/>
      <dgm:spPr/>
      <dgm:t>
        <a:bodyPr/>
        <a:lstStyle/>
        <a:p>
          <a:endParaRPr lang="sv-SE"/>
        </a:p>
      </dgm:t>
    </dgm:pt>
    <dgm:pt modelId="{0AD7B3E4-3D08-425F-A39F-190FAB016DBC}" type="pres">
      <dgm:prSet presAssocID="{8CB76B77-F944-4189-87B7-32FDD4FCAF59}" presName="linear" presStyleCnt="0">
        <dgm:presLayoutVars>
          <dgm:animLvl val="lvl"/>
          <dgm:resizeHandles val="exact"/>
        </dgm:presLayoutVars>
      </dgm:prSet>
      <dgm:spPr/>
    </dgm:pt>
    <dgm:pt modelId="{25AF0617-AD83-475A-8617-6EF270BC108A}" type="pres">
      <dgm:prSet presAssocID="{0B688453-E25C-4F8F-AA3D-C779BC0DDE21}" presName="parentText" presStyleLbl="node1" presStyleIdx="0" presStyleCnt="1" custLinFactY="-37147" custLinFactNeighborX="-89504" custLinFactNeighborY="-100000">
        <dgm:presLayoutVars>
          <dgm:chMax val="0"/>
          <dgm:bulletEnabled val="1"/>
        </dgm:presLayoutVars>
      </dgm:prSet>
      <dgm:spPr/>
    </dgm:pt>
  </dgm:ptLst>
  <dgm:cxnLst>
    <dgm:cxn modelId="{3F774E22-CE50-41F7-ACBF-E2E7A667E313}" type="presOf" srcId="{0B688453-E25C-4F8F-AA3D-C779BC0DDE21}" destId="{25AF0617-AD83-475A-8617-6EF270BC108A}" srcOrd="0" destOrd="0" presId="urn:microsoft.com/office/officeart/2005/8/layout/vList2"/>
    <dgm:cxn modelId="{EF56EC2B-A086-49C4-BC00-94D46DAC19E5}" type="presOf" srcId="{8CB76B77-F944-4189-87B7-32FDD4FCAF59}" destId="{0AD7B3E4-3D08-425F-A39F-190FAB016DBC}" srcOrd="0" destOrd="0" presId="urn:microsoft.com/office/officeart/2005/8/layout/vList2"/>
    <dgm:cxn modelId="{BC36462C-2134-460A-BF77-10DB7BDB6ECE}" srcId="{8CB76B77-F944-4189-87B7-32FDD4FCAF59}" destId="{0B688453-E25C-4F8F-AA3D-C779BC0DDE21}" srcOrd="0" destOrd="0" parTransId="{6017B3E5-BF97-449B-9799-8D3D61A25B35}" sibTransId="{0B64B65F-3AAA-44D3-8E42-842CA3F9B116}"/>
    <dgm:cxn modelId="{1CA8003D-EE63-426D-9EBB-45DFD54D8FC7}" type="presParOf" srcId="{0AD7B3E4-3D08-425F-A39F-190FAB016DBC}" destId="{25AF0617-AD83-475A-8617-6EF270BC10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F0617-AD83-475A-8617-6EF270BC108A}">
      <dsp:nvSpPr>
        <dsp:cNvPr id="0" name=""/>
        <dsp:cNvSpPr/>
      </dsp:nvSpPr>
      <dsp:spPr>
        <a:xfrm>
          <a:off x="0" y="0"/>
          <a:ext cx="4522112" cy="12168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/>
            <a:t>Prostitution och människohandel</a:t>
          </a:r>
        </a:p>
      </dsp:txBody>
      <dsp:txXfrm>
        <a:off x="59399" y="59399"/>
        <a:ext cx="440331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A647-5356-4785-AC24-9C7DD655DBE7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6B7A0-C3B1-49B2-B6E1-18C205FA55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1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6B7A0-C3B1-49B2-B6E1-18C205FA55B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1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D06F8-5FB1-4E04-ABE7-CADB7E44613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0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dirty="0"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dirty="0">
              <a:effectLst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6B7A0-C3B1-49B2-B6E1-18C205FA55B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22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6B7A0-C3B1-49B2-B6E1-18C205FA55B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495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 tror det är nödvändigt med stöd från chef innan arbetet påbörjas. </a:t>
            </a: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Senare i år lanseras också ett material för samtalsstöd.</a:t>
            </a:r>
            <a:endParaRPr lang="sv-SE" b="1" dirty="0"/>
          </a:p>
          <a:p>
            <a:endParaRPr lang="sv-SE" b="1" dirty="0"/>
          </a:p>
          <a:p>
            <a:r>
              <a:rPr lang="sv-SE" b="1" dirty="0"/>
              <a:t>Skräddarsytt stöd kan innebära stöd i metod att arbeta med målgrupperna, implementering av rutiner för upptäckt eller stöd i framtagande av handlingsplan för arbetet.</a:t>
            </a:r>
          </a:p>
          <a:p>
            <a:endParaRPr lang="sv-SE" b="1" dirty="0"/>
          </a:p>
          <a:p>
            <a:r>
              <a:rPr lang="sv-SE" b="1" dirty="0"/>
              <a:t>OBS! Filmexempel i animering.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6B7A0-C3B1-49B2-B6E1-18C205FA55B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06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6B7A0-C3B1-49B2-B6E1-18C205FA55B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93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6B7A0-C3B1-49B2-B6E1-18C205FA55B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8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493BB6-1FA0-4777-B338-818803677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23" y="2131200"/>
            <a:ext cx="11520000" cy="1468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1348A-03E5-43ED-85E4-F25CDD2E6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23" y="3602038"/>
            <a:ext cx="11520000" cy="783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2147A95-9823-476C-B52B-E91C78FD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0075"/>
          <a:stretch/>
        </p:blipFill>
        <p:spPr>
          <a:xfrm>
            <a:off x="-1" y="5023282"/>
            <a:ext cx="12191999" cy="1834718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143A040-5F22-4549-848A-2FE4970AF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4482935"/>
            <a:ext cx="11520488" cy="538328"/>
          </a:xfrm>
        </p:spPr>
        <p:txBody>
          <a:bodyPr>
            <a:no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7508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32DC7A95-461B-4111-8F7D-43D7A24C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935" y="2130458"/>
            <a:ext cx="5613648" cy="2738701"/>
          </a:xfrm>
        </p:spPr>
        <p:txBody>
          <a:bodyPr l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EEEE9E53-06A1-44E2-ADD3-40D619E7B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074568" cy="6858000"/>
          </a:xfrm>
        </p:spPr>
        <p:txBody>
          <a:bodyPr/>
          <a:lstStyle>
            <a:lvl1pPr marL="0" indent="0">
              <a:buNone/>
              <a:defRPr sz="1350"/>
            </a:lvl1pPr>
            <a:lvl2pPr marL="192852" indent="0">
              <a:buNone/>
              <a:defRPr sz="1181"/>
            </a:lvl2pPr>
            <a:lvl3pPr marL="385708" indent="0">
              <a:buNone/>
              <a:defRPr sz="1013"/>
            </a:lvl3pPr>
            <a:lvl4pPr marL="578564" indent="0">
              <a:buNone/>
              <a:defRPr sz="844"/>
            </a:lvl4pPr>
            <a:lvl5pPr marL="771416" indent="0">
              <a:buNone/>
              <a:defRPr sz="844"/>
            </a:lvl5pPr>
            <a:lvl6pPr marL="964268" indent="0">
              <a:buNone/>
              <a:defRPr sz="844"/>
            </a:lvl6pPr>
            <a:lvl7pPr marL="1157123" indent="0">
              <a:buNone/>
              <a:defRPr sz="844"/>
            </a:lvl7pPr>
            <a:lvl8pPr marL="1349975" indent="0">
              <a:buNone/>
              <a:defRPr sz="844"/>
            </a:lvl8pPr>
            <a:lvl9pPr marL="1542831" indent="0">
              <a:buNone/>
              <a:defRPr sz="844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257990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792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2004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1186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310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96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010086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341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758326-B260-4996-878F-26E07162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022BB9-709D-4E49-B930-4B1AF6BDF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51B38D-9170-437C-8C5F-8AB8AED0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2023-12-13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90D98E-8E05-4639-9DB7-1025BF5B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586555-0574-4242-AB00-38F1E06A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61767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38194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91E2F8-0D77-46E4-B4E5-BF8D67A6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594DA-B8ED-4E1C-9196-0F40A548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E6732B-2F54-4F28-812E-1710B714C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120E0E-4CEE-477B-989D-A53019E4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A970-4137-4500-AF27-E3915BF7E9E0}" type="datetimeFigureOut">
              <a:rPr lang="sv-SE" smtClean="0"/>
              <a:t>2023-12-13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232765-F59D-42E6-9024-99C47D5F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A8091F-C8A7-49F3-B284-152D6A07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747D-E6A6-461C-B6D7-FE742586FD8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61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32DC7A95-461B-4111-8F7D-43D7A24C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934" y="1556792"/>
            <a:ext cx="5641675" cy="1653786"/>
          </a:xfrm>
        </p:spPr>
        <p:txBody>
          <a:bodyPr l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EEEE9E53-06A1-44E2-ADD3-40D619E7B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074568" cy="6858000"/>
          </a:xfrm>
        </p:spPr>
        <p:txBody>
          <a:bodyPr/>
          <a:lstStyle>
            <a:lvl1pPr marL="0" indent="0">
              <a:buNone/>
              <a:defRPr sz="1350"/>
            </a:lvl1pPr>
            <a:lvl2pPr marL="192852" indent="0">
              <a:buNone/>
              <a:defRPr sz="1181"/>
            </a:lvl2pPr>
            <a:lvl3pPr marL="385708" indent="0">
              <a:buNone/>
              <a:defRPr sz="1013"/>
            </a:lvl3pPr>
            <a:lvl4pPr marL="578564" indent="0">
              <a:buNone/>
              <a:defRPr sz="844"/>
            </a:lvl4pPr>
            <a:lvl5pPr marL="771416" indent="0">
              <a:buNone/>
              <a:defRPr sz="844"/>
            </a:lvl5pPr>
            <a:lvl6pPr marL="964268" indent="0">
              <a:buNone/>
              <a:defRPr sz="844"/>
            </a:lvl6pPr>
            <a:lvl7pPr marL="1157123" indent="0">
              <a:buNone/>
              <a:defRPr sz="844"/>
            </a:lvl7pPr>
            <a:lvl8pPr marL="1349975" indent="0">
              <a:buNone/>
              <a:defRPr sz="844"/>
            </a:lvl8pPr>
            <a:lvl9pPr marL="1542831" indent="0">
              <a:buNone/>
              <a:defRPr sz="844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6562B7B-CCC7-4080-8FD3-E1AD256020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35935" y="3573016"/>
            <a:ext cx="5641676" cy="2933328"/>
          </a:xfrm>
        </p:spPr>
        <p:txBody>
          <a:bodyPr/>
          <a:lstStyle>
            <a:lvl1pPr marL="268288" indent="-268288"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8163" indent="-336550">
              <a:defRPr sz="28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625475" indent="-223838">
              <a:defRPr sz="28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93763" indent="-314325">
              <a:defRPr sz="28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076325" indent="-304800">
              <a:defRPr sz="28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067287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4A2BE194-0EE5-4FC2-BC2F-9D36428CB532}"/>
              </a:ext>
            </a:extLst>
          </p:cNvPr>
          <p:cNvGrpSpPr/>
          <p:nvPr userDrawn="1"/>
        </p:nvGrpSpPr>
        <p:grpSpPr>
          <a:xfrm>
            <a:off x="-7200" y="-5542"/>
            <a:ext cx="12196800" cy="6858000"/>
            <a:chOff x="0" y="0"/>
            <a:chExt cx="12193200" cy="6858000"/>
          </a:xfrm>
        </p:grpSpPr>
        <p:pic>
          <p:nvPicPr>
            <p:cNvPr id="8" name="Bild 7">
              <a:extLst>
                <a:ext uri="{FF2B5EF4-FFF2-40B4-BE49-F238E27FC236}">
                  <a16:creationId xmlns:a16="http://schemas.microsoft.com/office/drawing/2014/main" id="{F7380E54-B9F3-411C-A907-1F9F0E04D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459" t="2997" r="5890" b="20149"/>
            <a:stretch/>
          </p:blipFill>
          <p:spPr>
            <a:xfrm>
              <a:off x="0" y="0"/>
              <a:ext cx="12193200" cy="5793351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1E4388A-BEA3-4C20-A69D-BEB22FC9AA87}"/>
                </a:ext>
              </a:extLst>
            </p:cNvPr>
            <p:cNvSpPr/>
            <p:nvPr/>
          </p:nvSpPr>
          <p:spPr>
            <a:xfrm>
              <a:off x="0" y="5786077"/>
              <a:ext cx="12192000" cy="1071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2F0C807B-F3AB-45E7-BF97-00B2AEA65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2401"/>
            <a:ext cx="9144000" cy="1072196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E711DB-CDB2-417F-93EA-111DC0619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5990"/>
            <a:ext cx="9144000" cy="920083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8CB40344-7EBD-486B-A087-2D45288E4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5474" y="6034221"/>
            <a:ext cx="1108796" cy="5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53" y="1321089"/>
            <a:ext cx="5611092" cy="104803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3" y="2601883"/>
            <a:ext cx="5611092" cy="3217027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51AA9766-DED6-44C1-9BD7-CFE277C6F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275" y="765175"/>
            <a:ext cx="4438650" cy="5011738"/>
          </a:xfrm>
          <a:solidFill>
            <a:srgbClr val="D0D0D0"/>
          </a:solidFill>
        </p:spPr>
        <p:txBody>
          <a:bodyPr tIns="828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125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53" y="1321089"/>
            <a:ext cx="5611092" cy="104803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3" y="2601883"/>
            <a:ext cx="5611092" cy="3217027"/>
          </a:xfrm>
        </p:spPr>
        <p:txBody>
          <a:bodyPr/>
          <a:lstStyle>
            <a:lvl1pPr>
              <a:lnSpc>
                <a:spcPct val="100000"/>
              </a:lnSpc>
              <a:defRPr sz="1700"/>
            </a:lvl1pPr>
            <a:lvl2pPr>
              <a:lnSpc>
                <a:spcPct val="100000"/>
              </a:lnSpc>
              <a:buClr>
                <a:schemeClr val="accent1"/>
              </a:buClr>
              <a:defRPr sz="14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400"/>
            </a:lvl4pPr>
            <a:lvl5pPr>
              <a:lnSpc>
                <a:spcPct val="100000"/>
              </a:lnSpc>
              <a:buClr>
                <a:schemeClr val="accent1"/>
              </a:buCl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51AA9766-DED6-44C1-9BD7-CFE277C6F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275" y="765175"/>
            <a:ext cx="4438650" cy="2310534"/>
          </a:xfrm>
          <a:solidFill>
            <a:srgbClr val="D0D0D0"/>
          </a:solidFill>
        </p:spPr>
        <p:txBody>
          <a:bodyPr tIns="396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28BFEE56-FA6F-4C1D-B01C-924A3775E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275" y="3465061"/>
            <a:ext cx="4438650" cy="2310534"/>
          </a:xfrm>
          <a:solidFill>
            <a:srgbClr val="D0D0D0"/>
          </a:solidFill>
        </p:spPr>
        <p:txBody>
          <a:bodyPr tIns="396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2673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text,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1296150"/>
            <a:ext cx="4522112" cy="104803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626822"/>
            <a:ext cx="4522112" cy="32170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F0D031BD-5838-4E85-93AF-28045FD08E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22404" y="2626822"/>
            <a:ext cx="4522112" cy="32170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4714D31D-A029-4C2B-B552-68EA5860743E}"/>
              </a:ext>
            </a:extLst>
          </p:cNvPr>
          <p:cNvCxnSpPr/>
          <p:nvPr userDrawn="1"/>
        </p:nvCxnSpPr>
        <p:spPr>
          <a:xfrm>
            <a:off x="6101538" y="1213658"/>
            <a:ext cx="0" cy="4547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70BF8530-AA6F-4AD0-9B30-0C80C75E8A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4812" y="1289050"/>
            <a:ext cx="4538662" cy="1055688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50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,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601883"/>
            <a:ext cx="9900446" cy="3217027"/>
          </a:xfrm>
        </p:spPr>
        <p:txBody>
          <a:bodyPr/>
          <a:lstStyle>
            <a:lvl1pPr marL="0" indent="0" algn="l">
              <a:buFontTx/>
              <a:buNone/>
              <a:defRPr sz="2000"/>
            </a:lvl1pPr>
            <a:lvl2pPr marL="0" indent="0" algn="l">
              <a:buFontTx/>
              <a:buNone/>
              <a:defRPr sz="2000"/>
            </a:lvl2pPr>
            <a:lvl3pPr marL="0" indent="0" algn="l">
              <a:buFontTx/>
              <a:buNone/>
              <a:defRPr sz="2000"/>
            </a:lvl3pPr>
            <a:lvl4pPr marL="0" indent="0" algn="l">
              <a:buFontTx/>
              <a:buNone/>
              <a:defRPr sz="2000"/>
            </a:lvl4pPr>
            <a:lvl5pPr marL="0" indent="0" algn="l">
              <a:buFontTx/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6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, rosa bakgrund">
    <p:bg>
      <p:bgPr>
        <a:solidFill>
          <a:srgbClr val="FC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601883"/>
            <a:ext cx="9900446" cy="3217027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0" indent="0" algn="ctr">
              <a:buFontTx/>
              <a:buNone/>
              <a:defRPr sz="2000"/>
            </a:lvl2pPr>
            <a:lvl3pPr marL="0" indent="0" algn="ctr">
              <a:buFontTx/>
              <a:buNone/>
              <a:defRPr sz="2000"/>
            </a:lvl3pPr>
            <a:lvl4pPr marL="0" indent="0" algn="ctr">
              <a:buFontTx/>
              <a:buNone/>
              <a:defRPr sz="2000"/>
            </a:lvl4pPr>
            <a:lvl5pPr marL="0" indent="0" algn="ctr">
              <a:buFontTx/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2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6F75554-73DE-48BA-A0E6-A4CEA0651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40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D3AC3-67BC-4E94-925C-B852CB319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049356-A8FF-4108-AFF4-C8ECA00624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Enhet, avdelning</a:t>
            </a:r>
          </a:p>
          <a:p>
            <a:pPr lvl="0"/>
            <a:r>
              <a:rPr lang="sv-SE" dirty="0"/>
              <a:t>Länsstyrelsen Västra Götaland</a:t>
            </a:r>
          </a:p>
          <a:p>
            <a:pPr lvl="0"/>
            <a:r>
              <a:rPr lang="sv-SE" dirty="0"/>
              <a:t>epost@lansstyrelsen.se</a:t>
            </a:r>
          </a:p>
          <a:p>
            <a:pPr lvl="0"/>
            <a:r>
              <a:rPr lang="sv-SE" dirty="0"/>
              <a:t>Lansstyrelsen.se/</a:t>
            </a:r>
            <a:r>
              <a:rPr lang="sv-SE" dirty="0" err="1"/>
              <a:t>vastragotaland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0646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typ i färg för Länsstyrelsen Västra Götaland.">
            <a:extLst>
              <a:ext uri="{FF2B5EF4-FFF2-40B4-BE49-F238E27FC236}">
                <a16:creationId xmlns:a16="http://schemas.microsoft.com/office/drawing/2014/main" id="{B6C3B507-788B-46DF-991E-399EF472F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39" y="2052424"/>
            <a:ext cx="2734322" cy="32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9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66CF14-4619-4D2A-831F-D2512A69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1473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72940E-6FF5-4553-9D9B-308096135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728D86-CA1C-4CFF-A161-CC7D772E4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93766DD-960A-4518-B151-D4C943AD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4E55-941F-45FE-A450-68C8C39B66F6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B717CD-0087-476A-8921-D8072395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1343AE2-0CED-485A-A75C-D8C43653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2B95-0E9E-40FA-ACF1-B6769A94B3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47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5F840CE3-41AC-46B1-AB15-FE7E3CAEC64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916832"/>
            <a:ext cx="10514384" cy="4464496"/>
          </a:xfrm>
          <a:ln>
            <a:noFill/>
          </a:ln>
        </p:spPr>
        <p:txBody>
          <a:bodyPr/>
          <a:lstStyle>
            <a:lvl1pPr indent="-270000">
              <a:defRPr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D0DF107-F367-4017-8B8C-842C8040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008000" cy="1325563"/>
          </a:xfrm>
        </p:spPr>
        <p:txBody>
          <a:bodyPr lIns="0"/>
          <a:lstStyle>
            <a:lvl1pPr>
              <a:defRPr sz="44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45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816772-9C24-47D4-A22E-8C35E60E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334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853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D3AC3-67BC-4E94-925C-B852CB319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049356-A8FF-4108-AFF4-C8ECA00624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Enhet, avdelning</a:t>
            </a:r>
          </a:p>
          <a:p>
            <a:pPr lvl="0"/>
            <a:r>
              <a:rPr lang="sv-SE" dirty="0"/>
              <a:t>Länsstyrelsen Västra Götaland</a:t>
            </a:r>
          </a:p>
          <a:p>
            <a:pPr lvl="0"/>
            <a:r>
              <a:rPr lang="sv-SE" dirty="0"/>
              <a:t>epost@lansstyrelsen.se</a:t>
            </a:r>
          </a:p>
          <a:p>
            <a:pPr lvl="0"/>
            <a:r>
              <a:rPr lang="sv-SE" dirty="0"/>
              <a:t>Lansstyrelsen.se/</a:t>
            </a:r>
            <a:r>
              <a:rPr lang="sv-SE" dirty="0" err="1"/>
              <a:t>vastragotaland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305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typ i färg för Länsstyrelsen Västra Götaland.">
            <a:extLst>
              <a:ext uri="{FF2B5EF4-FFF2-40B4-BE49-F238E27FC236}">
                <a16:creationId xmlns:a16="http://schemas.microsoft.com/office/drawing/2014/main" id="{B6C3B507-788B-46DF-991E-399EF472F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39" y="2052424"/>
            <a:ext cx="2734322" cy="32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4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68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4A2BE194-0EE5-4FC2-BC2F-9D36428CB532}"/>
              </a:ext>
            </a:extLst>
          </p:cNvPr>
          <p:cNvGrpSpPr/>
          <p:nvPr userDrawn="1"/>
        </p:nvGrpSpPr>
        <p:grpSpPr>
          <a:xfrm>
            <a:off x="-7200" y="-5542"/>
            <a:ext cx="12196800" cy="6858000"/>
            <a:chOff x="0" y="0"/>
            <a:chExt cx="12193200" cy="6858000"/>
          </a:xfrm>
        </p:grpSpPr>
        <p:pic>
          <p:nvPicPr>
            <p:cNvPr id="8" name="Bild 7">
              <a:extLst>
                <a:ext uri="{FF2B5EF4-FFF2-40B4-BE49-F238E27FC236}">
                  <a16:creationId xmlns:a16="http://schemas.microsoft.com/office/drawing/2014/main" id="{F7380E54-B9F3-411C-A907-1F9F0E04D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459" t="2997" r="5890" b="20149"/>
            <a:stretch/>
          </p:blipFill>
          <p:spPr>
            <a:xfrm>
              <a:off x="0" y="0"/>
              <a:ext cx="12193200" cy="5793351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1E4388A-BEA3-4C20-A69D-BEB22FC9AA87}"/>
                </a:ext>
              </a:extLst>
            </p:cNvPr>
            <p:cNvSpPr/>
            <p:nvPr/>
          </p:nvSpPr>
          <p:spPr>
            <a:xfrm>
              <a:off x="0" y="5786077"/>
              <a:ext cx="12192000" cy="1071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2F0C807B-F3AB-45E7-BF97-00B2AEA65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2401"/>
            <a:ext cx="9144000" cy="1072196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DE711DB-CDB2-417F-93EA-111DC0619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5990"/>
            <a:ext cx="9144000" cy="920083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8CB40344-7EBD-486B-A087-2D45288E4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5474" y="6034221"/>
            <a:ext cx="1108796" cy="5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53" y="1321089"/>
            <a:ext cx="5611092" cy="104803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3" y="2601883"/>
            <a:ext cx="5611092" cy="3217027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51AA9766-DED6-44C1-9BD7-CFE277C6F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275" y="765175"/>
            <a:ext cx="4438650" cy="5011738"/>
          </a:xfrm>
          <a:solidFill>
            <a:srgbClr val="D0D0D0"/>
          </a:solidFill>
        </p:spPr>
        <p:txBody>
          <a:bodyPr tIns="828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172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A8F05DB0-5118-4858-A011-F4D1E6FCD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056" y="5048904"/>
            <a:ext cx="12265603" cy="1387063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3674A4C9-A424-40C3-9276-DA07B78723C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828800" y="3886200"/>
            <a:ext cx="8534400" cy="1162704"/>
          </a:xfrm>
        </p:spPr>
        <p:txBody>
          <a:bodyPr/>
          <a:lstStyle>
            <a:lvl1pPr marL="0" indent="0" algn="ctr">
              <a:buNone/>
              <a:defRPr/>
            </a:lvl1pPr>
            <a:lvl2pPr marL="192852" indent="0" algn="ctr">
              <a:buNone/>
              <a:defRPr/>
            </a:lvl2pPr>
            <a:lvl3pPr marL="385708" indent="0" algn="ctr">
              <a:buNone/>
              <a:defRPr/>
            </a:lvl3pPr>
            <a:lvl4pPr marL="578564" indent="0" algn="ctr">
              <a:buNone/>
              <a:defRPr/>
            </a:lvl4pPr>
            <a:lvl5pPr marL="771416" indent="0" algn="ctr">
              <a:buNone/>
              <a:defRPr/>
            </a:lvl5pPr>
            <a:lvl6pPr marL="964268" indent="0" algn="ctr">
              <a:buNone/>
              <a:defRPr/>
            </a:lvl6pPr>
            <a:lvl7pPr marL="1157123" indent="0" algn="ctr">
              <a:buNone/>
              <a:defRPr/>
            </a:lvl7pPr>
            <a:lvl8pPr marL="1349975" indent="0" algn="ctr">
              <a:buNone/>
              <a:defRPr/>
            </a:lvl8pPr>
            <a:lvl9pPr marL="1542831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CE5469DC-781E-4F87-BE4F-8ED2494190E7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914400" y="2130459"/>
            <a:ext cx="10363200" cy="1470023"/>
          </a:xfrm>
        </p:spPr>
        <p:txBody>
          <a:bodyPr/>
          <a:lstStyle>
            <a:lvl1pPr algn="ctr">
              <a:defRPr sz="4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711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653" y="1321089"/>
            <a:ext cx="5611092" cy="104803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3" y="2601883"/>
            <a:ext cx="5611092" cy="3217027"/>
          </a:xfrm>
        </p:spPr>
        <p:txBody>
          <a:bodyPr/>
          <a:lstStyle>
            <a:lvl1pPr>
              <a:lnSpc>
                <a:spcPct val="100000"/>
              </a:lnSpc>
              <a:defRPr sz="1700"/>
            </a:lvl1pPr>
            <a:lvl2pPr>
              <a:lnSpc>
                <a:spcPct val="100000"/>
              </a:lnSpc>
              <a:buClr>
                <a:schemeClr val="accent1"/>
              </a:buClr>
              <a:defRPr sz="14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400"/>
            </a:lvl4pPr>
            <a:lvl5pPr>
              <a:lnSpc>
                <a:spcPct val="100000"/>
              </a:lnSpc>
              <a:buClr>
                <a:schemeClr val="accent1"/>
              </a:buCl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51AA9766-DED6-44C1-9BD7-CFE277C6F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275" y="765175"/>
            <a:ext cx="4438650" cy="2310534"/>
          </a:xfrm>
          <a:solidFill>
            <a:srgbClr val="D0D0D0"/>
          </a:solidFill>
        </p:spPr>
        <p:txBody>
          <a:bodyPr tIns="396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28BFEE56-FA6F-4C1D-B01C-924A3775E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275" y="3465061"/>
            <a:ext cx="4438650" cy="2310534"/>
          </a:xfrm>
          <a:solidFill>
            <a:srgbClr val="D0D0D0"/>
          </a:solidFill>
        </p:spPr>
        <p:txBody>
          <a:bodyPr tIns="396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512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text,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1296150"/>
            <a:ext cx="4522112" cy="104803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626822"/>
            <a:ext cx="4522112" cy="32170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F0D031BD-5838-4E85-93AF-28045FD08E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22404" y="2626822"/>
            <a:ext cx="4522112" cy="32170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4714D31D-A029-4C2B-B552-68EA5860743E}"/>
              </a:ext>
            </a:extLst>
          </p:cNvPr>
          <p:cNvCxnSpPr/>
          <p:nvPr userDrawn="1"/>
        </p:nvCxnSpPr>
        <p:spPr>
          <a:xfrm>
            <a:off x="6101538" y="1213658"/>
            <a:ext cx="0" cy="45470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70BF8530-AA6F-4AD0-9B30-0C80C75E8A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4812" y="1289050"/>
            <a:ext cx="4538662" cy="1055688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419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,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601883"/>
            <a:ext cx="9900446" cy="3217027"/>
          </a:xfrm>
        </p:spPr>
        <p:txBody>
          <a:bodyPr/>
          <a:lstStyle>
            <a:lvl1pPr marL="0" indent="0" algn="l">
              <a:buFontTx/>
              <a:buNone/>
              <a:defRPr sz="2000"/>
            </a:lvl1pPr>
            <a:lvl2pPr marL="0" indent="0" algn="l">
              <a:buFontTx/>
              <a:buNone/>
              <a:defRPr sz="2000"/>
            </a:lvl2pPr>
            <a:lvl3pPr marL="0" indent="0" algn="l">
              <a:buFontTx/>
              <a:buNone/>
              <a:defRPr sz="2000"/>
            </a:lvl3pPr>
            <a:lvl4pPr marL="0" indent="0" algn="l">
              <a:buFontTx/>
              <a:buNone/>
              <a:defRPr sz="2000"/>
            </a:lvl4pPr>
            <a:lvl5pPr marL="0" indent="0" algn="l">
              <a:buFontTx/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8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, rosa bakgrund">
    <p:bg>
      <p:bgPr>
        <a:solidFill>
          <a:srgbClr val="FC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B8E38-9D66-43AA-84B6-DBCCBB9D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F0E97A-64A0-418C-82E5-37A1316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2601883"/>
            <a:ext cx="9900446" cy="3217027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0" indent="0" algn="ctr">
              <a:buFontTx/>
              <a:buNone/>
              <a:defRPr sz="2000"/>
            </a:lvl2pPr>
            <a:lvl3pPr marL="0" indent="0" algn="ctr">
              <a:buFontTx/>
              <a:buNone/>
              <a:defRPr sz="2000"/>
            </a:lvl3pPr>
            <a:lvl4pPr marL="0" indent="0" algn="ctr">
              <a:buFontTx/>
              <a:buNone/>
              <a:defRPr sz="2000"/>
            </a:lvl4pPr>
            <a:lvl5pPr marL="0" indent="0" algn="ctr">
              <a:buFontTx/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F77A36-D8FD-4BA9-8E58-035DC7387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6F75554-73DE-48BA-A0E6-A4CEA0651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59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D3AC3-67BC-4E94-925C-B852CB319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049356-A8FF-4108-AFF4-C8ECA00624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Enhet, avdelning</a:t>
            </a:r>
          </a:p>
          <a:p>
            <a:pPr lvl="0"/>
            <a:r>
              <a:rPr lang="sv-SE" dirty="0"/>
              <a:t>Länsstyrelsen Västra Götaland</a:t>
            </a:r>
          </a:p>
          <a:p>
            <a:pPr lvl="0"/>
            <a:r>
              <a:rPr lang="sv-SE" dirty="0"/>
              <a:t>epost@lansstyrelsen.se</a:t>
            </a:r>
          </a:p>
          <a:p>
            <a:pPr lvl="0"/>
            <a:r>
              <a:rPr lang="sv-SE" dirty="0"/>
              <a:t>Lansstyrelsen.se/</a:t>
            </a:r>
            <a:r>
              <a:rPr lang="sv-SE" dirty="0" err="1"/>
              <a:t>vastragotaland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3459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typ i färg för Länsstyrelsen Västra Götaland.">
            <a:extLst>
              <a:ext uri="{FF2B5EF4-FFF2-40B4-BE49-F238E27FC236}">
                <a16:creationId xmlns:a16="http://schemas.microsoft.com/office/drawing/2014/main" id="{B6C3B507-788B-46DF-991E-399EF472F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39" y="2052424"/>
            <a:ext cx="2734322" cy="32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78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.jpg">
            <a:extLst>
              <a:ext uri="{FF2B5EF4-FFF2-40B4-BE49-F238E27FC236}">
                <a16:creationId xmlns:a16="http://schemas.microsoft.com/office/drawing/2014/main" id="{589FE43C-810F-4BFC-B054-EF5688B37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9320666C-303B-4924-9CC8-8E994AB62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40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5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493BB6-1FA0-4777-B338-818803677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23" y="2131200"/>
            <a:ext cx="11520000" cy="1468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2147A95-9823-476C-B52B-E91C78FD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0075"/>
          <a:stretch/>
        </p:blipFill>
        <p:spPr>
          <a:xfrm>
            <a:off x="-1" y="5023282"/>
            <a:ext cx="12191999" cy="1834718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8EE3E8A5-5CB0-4176-A962-DB3B87C39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23" y="3602038"/>
            <a:ext cx="11520000" cy="783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7FB5F7C-4BF2-46BB-BCE0-E5FB9E011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4482935"/>
            <a:ext cx="11520488" cy="538328"/>
          </a:xfrm>
        </p:spPr>
        <p:txBody>
          <a:bodyPr>
            <a:no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76752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96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0698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44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26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3786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78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819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591281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78450130-71B3-4714-8F60-0464B2D71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A8F05DB0-5118-4858-A011-F4D1E6FCD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056" y="5048904"/>
            <a:ext cx="12265603" cy="1387063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3674A4C9-A424-40C3-9276-DA07B78723C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828800" y="3886200"/>
            <a:ext cx="8534400" cy="1162704"/>
          </a:xfrm>
        </p:spPr>
        <p:txBody>
          <a:bodyPr/>
          <a:lstStyle>
            <a:lvl1pPr marL="0" indent="0" algn="ctr">
              <a:buNone/>
              <a:defRPr/>
            </a:lvl1pPr>
            <a:lvl2pPr marL="192852" indent="0" algn="ctr">
              <a:buNone/>
              <a:defRPr/>
            </a:lvl2pPr>
            <a:lvl3pPr marL="385708" indent="0" algn="ctr">
              <a:buNone/>
              <a:defRPr/>
            </a:lvl3pPr>
            <a:lvl4pPr marL="578564" indent="0" algn="ctr">
              <a:buNone/>
              <a:defRPr/>
            </a:lvl4pPr>
            <a:lvl5pPr marL="771416" indent="0" algn="ctr">
              <a:buNone/>
              <a:defRPr/>
            </a:lvl5pPr>
            <a:lvl6pPr marL="964268" indent="0" algn="ctr">
              <a:buNone/>
              <a:defRPr/>
            </a:lvl6pPr>
            <a:lvl7pPr marL="1157123" indent="0" algn="ctr">
              <a:buNone/>
              <a:defRPr/>
            </a:lvl7pPr>
            <a:lvl8pPr marL="1349975" indent="0" algn="ctr">
              <a:buNone/>
              <a:defRPr/>
            </a:lvl8pPr>
            <a:lvl9pPr marL="1542831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CE5469DC-781E-4F87-BE4F-8ED2494190E7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914400" y="2130459"/>
            <a:ext cx="10363200" cy="1470023"/>
          </a:xfrm>
        </p:spPr>
        <p:txBody>
          <a:bodyPr/>
          <a:lstStyle>
            <a:lvl1pPr algn="ctr">
              <a:defRPr sz="4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4815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.jpg">
            <a:extLst>
              <a:ext uri="{FF2B5EF4-FFF2-40B4-BE49-F238E27FC236}">
                <a16:creationId xmlns:a16="http://schemas.microsoft.com/office/drawing/2014/main" id="{4C2B0FE5-4CDF-4A7C-B240-59A2D140C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30EC0079-A909-40CB-BB99-03DCACCD1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00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.jpg">
            <a:extLst>
              <a:ext uri="{FF2B5EF4-FFF2-40B4-BE49-F238E27FC236}">
                <a16:creationId xmlns:a16="http://schemas.microsoft.com/office/drawing/2014/main" id="{199B24A9-6CCF-4FFE-B8A6-C157592E8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51DB0F21-90AB-400E-A4FD-61DFCDF3D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622E9148-8E0B-4E1E-A00F-216F7A961F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3677762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0D7B2A9D-9343-42A3-868B-9CBBD3999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02315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5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7792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7924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9926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988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300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156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493BB6-1FA0-4777-B338-818803677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23" y="2131200"/>
            <a:ext cx="11520000" cy="1468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2147A95-9823-476C-B52B-E91C78FD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0075"/>
          <a:stretch/>
        </p:blipFill>
        <p:spPr>
          <a:xfrm>
            <a:off x="-1" y="5023282"/>
            <a:ext cx="12191999" cy="1834718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53A83392-DD0C-4214-A7C4-98717BF18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23" y="3602038"/>
            <a:ext cx="11520000" cy="783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F6EC1BA-2404-48EB-96A1-39AB489F2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4482935"/>
            <a:ext cx="11520488" cy="538328"/>
          </a:xfrm>
        </p:spPr>
        <p:txBody>
          <a:bodyPr>
            <a:no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37246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7249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9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849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3338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556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60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4013538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2178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52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6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A8F05DB0-5118-4858-A011-F4D1E6FCD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056" y="5048904"/>
            <a:ext cx="12265603" cy="1387063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3674A4C9-A424-40C3-9276-DA07B78723C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828800" y="3886200"/>
            <a:ext cx="8534400" cy="1162704"/>
          </a:xfrm>
        </p:spPr>
        <p:txBody>
          <a:bodyPr/>
          <a:lstStyle>
            <a:lvl1pPr marL="0" indent="0" algn="ctr">
              <a:buNone/>
              <a:defRPr/>
            </a:lvl1pPr>
            <a:lvl2pPr marL="192852" indent="0" algn="ctr">
              <a:buNone/>
              <a:defRPr/>
            </a:lvl2pPr>
            <a:lvl3pPr marL="385708" indent="0" algn="ctr">
              <a:buNone/>
              <a:defRPr/>
            </a:lvl3pPr>
            <a:lvl4pPr marL="578564" indent="0" algn="ctr">
              <a:buNone/>
              <a:defRPr/>
            </a:lvl4pPr>
            <a:lvl5pPr marL="771416" indent="0" algn="ctr">
              <a:buNone/>
              <a:defRPr/>
            </a:lvl5pPr>
            <a:lvl6pPr marL="964268" indent="0" algn="ctr">
              <a:buNone/>
              <a:defRPr/>
            </a:lvl6pPr>
            <a:lvl7pPr marL="1157123" indent="0" algn="ctr">
              <a:buNone/>
              <a:defRPr/>
            </a:lvl7pPr>
            <a:lvl8pPr marL="1349975" indent="0" algn="ctr">
              <a:buNone/>
              <a:defRPr/>
            </a:lvl8pPr>
            <a:lvl9pPr marL="1542831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CE5469DC-781E-4F87-BE4F-8ED2494190E7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914400" y="2130459"/>
            <a:ext cx="10363200" cy="1470023"/>
          </a:xfrm>
        </p:spPr>
        <p:txBody>
          <a:bodyPr/>
          <a:lstStyle>
            <a:lvl1pPr algn="ctr">
              <a:defRPr sz="4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3004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53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5962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1120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0175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0148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1860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476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036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929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78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493BB6-1FA0-4777-B338-818803677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23" y="2131200"/>
            <a:ext cx="11520000" cy="14688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2147A95-9823-476C-B52B-E91C78FD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0075"/>
          <a:stretch/>
        </p:blipFill>
        <p:spPr>
          <a:xfrm>
            <a:off x="-1" y="5023282"/>
            <a:ext cx="12191999" cy="1834718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3FDACE3A-E955-444D-8FB4-F123F8E4B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23" y="3602038"/>
            <a:ext cx="11520000" cy="783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EC5147-95BE-471C-8CCF-0DD97CFDA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5" y="4482935"/>
            <a:ext cx="11520488" cy="538328"/>
          </a:xfrm>
        </p:spPr>
        <p:txBody>
          <a:bodyPr>
            <a:noAutofit/>
          </a:bodyPr>
          <a:lstStyle>
            <a:lvl1pPr marL="0" indent="0" algn="ctr">
              <a:buNone/>
              <a:defRPr sz="20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99488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791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55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840883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61259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336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0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1680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34535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296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97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A8F05DB0-5118-4858-A011-F4D1E6FCD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056" y="5048904"/>
            <a:ext cx="12265603" cy="1387063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3674A4C9-A424-40C3-9276-DA07B78723C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828800" y="3886200"/>
            <a:ext cx="8534400" cy="1162704"/>
          </a:xfrm>
        </p:spPr>
        <p:txBody>
          <a:bodyPr/>
          <a:lstStyle>
            <a:lvl1pPr marL="0" indent="0" algn="ctr">
              <a:buNone/>
              <a:defRPr/>
            </a:lvl1pPr>
            <a:lvl2pPr marL="192852" indent="0" algn="ctr">
              <a:buNone/>
              <a:defRPr/>
            </a:lvl2pPr>
            <a:lvl3pPr marL="385708" indent="0" algn="ctr">
              <a:buNone/>
              <a:defRPr/>
            </a:lvl3pPr>
            <a:lvl4pPr marL="578564" indent="0" algn="ctr">
              <a:buNone/>
              <a:defRPr/>
            </a:lvl4pPr>
            <a:lvl5pPr marL="771416" indent="0" algn="ctr">
              <a:buNone/>
              <a:defRPr/>
            </a:lvl5pPr>
            <a:lvl6pPr marL="964268" indent="0" algn="ctr">
              <a:buNone/>
              <a:defRPr/>
            </a:lvl6pPr>
            <a:lvl7pPr marL="1157123" indent="0" algn="ctr">
              <a:buNone/>
              <a:defRPr/>
            </a:lvl7pPr>
            <a:lvl8pPr marL="1349975" indent="0" algn="ctr">
              <a:buNone/>
              <a:defRPr/>
            </a:lvl8pPr>
            <a:lvl9pPr marL="1542831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CE5469DC-781E-4F87-BE4F-8ED2494190E7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914400" y="2130459"/>
            <a:ext cx="10363200" cy="1470023"/>
          </a:xfrm>
        </p:spPr>
        <p:txBody>
          <a:bodyPr/>
          <a:lstStyle>
            <a:lvl1pPr algn="ctr">
              <a:defRPr sz="4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30457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97548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262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207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427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54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0479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1371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948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1908082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50770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CE3406-D3A6-4F8D-9231-F7A36CE2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741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3E5F3D-4C5D-4E5E-BE45-85F015FFB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9630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607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211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5877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94950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97158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4062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71023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12306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5386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0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9.sv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2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1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image" Target="../media/image28.png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image" Target="../media/image19.svg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22.png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2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03442C-0E0D-4AFC-88C3-CF690ACE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2D0BED-A89B-43A9-B765-3E8C2F8C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D543FE-7A19-4A68-9B5B-6F21443A7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C4E55-941F-45FE-A450-68C8C39B66F6}" type="datetimeFigureOut">
              <a:rPr lang="sv-SE" smtClean="0"/>
              <a:pPr/>
              <a:t>2023-12-13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75DC6D-2CEC-4395-B62A-4C37CA9C0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4CE621-C9C9-4E9F-986C-0D30D9D36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2B95-0E9E-40FA-ACF1-B6769A94B38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AEBA9F6-D626-4CCB-9BAE-AD4BDC1A4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2" y="223837"/>
            <a:ext cx="74584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6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50" r:id="rId9"/>
    <p:sldLayoutId id="2147483665" r:id="rId10"/>
    <p:sldLayoutId id="2147483668" r:id="rId11"/>
    <p:sldLayoutId id="2147483652" r:id="rId12"/>
    <p:sldLayoutId id="2147483670" r:id="rId13"/>
    <p:sldLayoutId id="2147483654" r:id="rId14"/>
    <p:sldLayoutId id="2147483663" r:id="rId15"/>
    <p:sldLayoutId id="2147483662" r:id="rId16"/>
    <p:sldLayoutId id="21474836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3DA569FB-5B23-4469-9273-4D7AB35776F3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04C78D0-5360-467C-8D96-5D423855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1296150"/>
            <a:ext cx="9900446" cy="10480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mall för rubrikformat&lt;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2826B2-0F04-4CCD-BDD7-33477BD2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670" y="2626822"/>
            <a:ext cx="9900446" cy="3217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3359EE-B07D-47D0-8C10-46A780F0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8313" y="6414541"/>
            <a:ext cx="555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6"/>
                </a:solidFill>
              </a:defRPr>
            </a:lvl1pPr>
          </a:lstStyle>
          <a:p>
            <a:fld id="{F978C2CE-2F76-45D4-B316-83FDDAA778AE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912A93FB-8A9E-4934-8277-9D4AF1D7849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2014" y="6478307"/>
            <a:ext cx="4804756" cy="180137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0998799D-B448-4E0A-9C1F-93EB9EAC2A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82744" y="259247"/>
            <a:ext cx="663331" cy="496810"/>
          </a:xfrm>
          <a:prstGeom prst="rect">
            <a:avLst/>
          </a:prstGeom>
        </p:spPr>
      </p:pic>
      <p:pic>
        <p:nvPicPr>
          <p:cNvPr id="80" name="Bild 79">
            <a:extLst>
              <a:ext uri="{FF2B5EF4-FFF2-40B4-BE49-F238E27FC236}">
                <a16:creationId xmlns:a16="http://schemas.microsoft.com/office/drawing/2014/main" id="{0D7A3AAE-CDEB-446F-92A7-1682AB01932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1931" y="6351310"/>
            <a:ext cx="794918" cy="3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9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B2E9A3D6-477F-4B46-93B4-5D9F68158AA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964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659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55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915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3DA569FB-5B23-4469-9273-4D7AB35776F3}"/>
              </a:ext>
            </a:extLst>
          </p:cNvPr>
          <p:cNvSpPr/>
          <p:nvPr userDrawn="1"/>
        </p:nvSpPr>
        <p:spPr>
          <a:xfrm>
            <a:off x="0" y="6251171"/>
            <a:ext cx="12192000" cy="6068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04C78D0-5360-467C-8D96-5D423855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1296150"/>
            <a:ext cx="9900446" cy="10480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mall för rubrikformat&lt;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2826B2-0F04-4CCD-BDD7-33477BD2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670" y="2626822"/>
            <a:ext cx="9900446" cy="3217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3359EE-B07D-47D0-8C10-46A780F0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8313" y="6414541"/>
            <a:ext cx="555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accent6"/>
                </a:solidFill>
              </a:defRPr>
            </a:lvl1pPr>
          </a:lstStyle>
          <a:p>
            <a:fld id="{F978C2CE-2F76-45D4-B316-83FDDAA778AE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912A93FB-8A9E-4934-8277-9D4AF1D7849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2014" y="6478307"/>
            <a:ext cx="4804756" cy="180137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0998799D-B448-4E0A-9C1F-93EB9EAC2A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82744" y="259247"/>
            <a:ext cx="663331" cy="496810"/>
          </a:xfrm>
          <a:prstGeom prst="rect">
            <a:avLst/>
          </a:prstGeom>
        </p:spPr>
      </p:pic>
      <p:pic>
        <p:nvPicPr>
          <p:cNvPr id="80" name="Bild 79">
            <a:extLst>
              <a:ext uri="{FF2B5EF4-FFF2-40B4-BE49-F238E27FC236}">
                <a16:creationId xmlns:a16="http://schemas.microsoft.com/office/drawing/2014/main" id="{0D7A3AAE-CDEB-446F-92A7-1682AB01932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1931" y="6351310"/>
            <a:ext cx="794918" cy="3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9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sstyrelsen.se/vastra-gotaland/samhalle/social-hallbarhet/mans-vald-mot-kvinnor/metodstod-mot-prostitution-och-manniskohande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55FB201-8920-490A-B686-B5D4E377F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0127" y="4107024"/>
            <a:ext cx="4656411" cy="538328"/>
          </a:xfrm>
        </p:spPr>
        <p:txBody>
          <a:bodyPr/>
          <a:lstStyle/>
          <a:p>
            <a:r>
              <a:rPr lang="sv-SE" b="1" i="0" dirty="0">
                <a:solidFill>
                  <a:srgbClr val="002060"/>
                </a:solidFill>
              </a:rPr>
              <a:t>Mikamottagningen – KAST-verksamheten</a:t>
            </a:r>
          </a:p>
          <a:p>
            <a:r>
              <a:rPr lang="sv-SE" b="1" i="0" dirty="0">
                <a:solidFill>
                  <a:srgbClr val="002060"/>
                </a:solidFill>
              </a:rPr>
              <a:t>Regionkoordinatorer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2FC763-DFB3-4A35-8EB9-12E5C2893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9" y="322813"/>
            <a:ext cx="2258586" cy="7630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20B30ED-E539-4A3C-B961-77E0C41146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20" y="267384"/>
            <a:ext cx="1431706" cy="873643"/>
          </a:xfrm>
          <a:prstGeom prst="rect">
            <a:avLst/>
          </a:prstGeom>
          <a:noFill/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D43B8157-DA85-4DAD-A934-4F1B754CD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b="0" i="0" dirty="0">
                <a:solidFill>
                  <a:schemeClr val="accent4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Utökat metodstöd i arbetet mot prostitution och människohandel 2023 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35D441D-28A1-418D-9867-461BEF14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1296150"/>
            <a:ext cx="4522112" cy="1048039"/>
          </a:xfrm>
        </p:spPr>
        <p:txBody>
          <a:bodyPr/>
          <a:lstStyle/>
          <a:p>
            <a:br>
              <a:rPr lang="sv-SE" sz="2000" dirty="0"/>
            </a:br>
            <a:br>
              <a:rPr lang="sv-SE" sz="2000" dirty="0"/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B01849-81DF-44B5-911F-6A7F3AE5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583" y="2633922"/>
            <a:ext cx="4522112" cy="3217027"/>
          </a:xfrm>
        </p:spPr>
        <p:txBody>
          <a:bodyPr/>
          <a:lstStyle/>
          <a:p>
            <a:r>
              <a:rPr lang="sv-SE" dirty="0"/>
              <a:t>Påverka efterfrågan på köp av sexuella tjänster </a:t>
            </a:r>
          </a:p>
          <a:p>
            <a:endParaRPr lang="sv-SE" dirty="0"/>
          </a:p>
          <a:p>
            <a:r>
              <a:rPr lang="en-US" dirty="0" err="1"/>
              <a:t>Förebygga</a:t>
            </a:r>
            <a:r>
              <a:rPr lang="en-US" dirty="0"/>
              <a:t>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tidig</a:t>
            </a:r>
            <a:r>
              <a:rPr lang="en-US" dirty="0"/>
              <a:t> </a:t>
            </a:r>
            <a:r>
              <a:rPr lang="en-US" dirty="0" err="1"/>
              <a:t>upptäckt</a:t>
            </a:r>
            <a:r>
              <a:rPr lang="en-US" dirty="0"/>
              <a:t> av </a:t>
            </a:r>
            <a:r>
              <a:rPr lang="en-US" dirty="0" err="1"/>
              <a:t>unga</a:t>
            </a:r>
            <a:r>
              <a:rPr lang="en-US" dirty="0"/>
              <a:t> med </a:t>
            </a:r>
            <a:r>
              <a:rPr lang="en-US" dirty="0" err="1"/>
              <a:t>utsatta</a:t>
            </a:r>
            <a:r>
              <a:rPr lang="en-US" dirty="0"/>
              <a:t> för </a:t>
            </a:r>
            <a:r>
              <a:rPr lang="en-US" dirty="0" err="1"/>
              <a:t>sexuell</a:t>
            </a:r>
            <a:r>
              <a:rPr lang="en-US" dirty="0"/>
              <a:t> </a:t>
            </a:r>
            <a:r>
              <a:rPr lang="en-US" dirty="0" err="1"/>
              <a:t>exploatering</a:t>
            </a:r>
            <a:br>
              <a:rPr lang="en-US" dirty="0"/>
            </a:br>
            <a:endParaRPr lang="en-US" dirty="0"/>
          </a:p>
          <a:p>
            <a:r>
              <a:rPr lang="sv-SE" dirty="0"/>
              <a:t>Stödja arbetet så att skydd och stöd alltid erbjuds personer som befinner sig i prostitution eller är offer för människohandel </a:t>
            </a:r>
          </a:p>
          <a:p>
            <a:endParaRPr lang="sv-SE" dirty="0"/>
          </a:p>
          <a:p>
            <a:r>
              <a:rPr lang="sv-SE" dirty="0"/>
              <a:t>Stödja samordning i länet</a:t>
            </a:r>
          </a:p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0D5675-EBFD-41D4-88B9-7FF27D83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313" y="6414541"/>
            <a:ext cx="555564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78C2CE-2F76-45D4-B316-83FDDAA778AE}" type="slidenum">
              <a:rPr kumimoji="0" lang="sv-SE" sz="1300" b="1" i="0" u="none" strike="noStrike" kern="1200" cap="none" spc="0" normalizeH="0" baseline="0" noProof="0" smtClean="0">
                <a:ln>
                  <a:noFill/>
                </a:ln>
                <a:solidFill>
                  <a:srgbClr val="FAD6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300" b="1" i="0" u="none" strike="noStrike" kern="1200" cap="none" spc="0" normalizeH="0" baseline="0" noProof="0">
              <a:ln>
                <a:noFill/>
              </a:ln>
              <a:solidFill>
                <a:srgbClr val="FAD6E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Platshållare för innehåll 3">
            <a:extLst>
              <a:ext uri="{FF2B5EF4-FFF2-40B4-BE49-F238E27FC236}">
                <a16:creationId xmlns:a16="http://schemas.microsoft.com/office/drawing/2014/main" id="{FC73E8E7-9B3E-44C7-B35B-9BDEF5E0FAD1}"/>
              </a:ext>
            </a:extLst>
          </p:cNvPr>
          <p:cNvGraphicFramePr>
            <a:graphicFrameLocks/>
          </p:cNvGraphicFramePr>
          <p:nvPr/>
        </p:nvGraphicFramePr>
        <p:xfrm>
          <a:off x="1227583" y="1132848"/>
          <a:ext cx="4522112" cy="133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4F3D47-7349-4DC1-91BF-9DA548151F5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8"/>
          <a:stretch>
            <a:fillRect/>
          </a:stretch>
        </p:blipFill>
        <p:spPr>
          <a:xfrm>
            <a:off x="6767142" y="1132848"/>
            <a:ext cx="3416968" cy="459230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A772B7B-E81B-4E7A-9670-E3027403EF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4359" y="2344189"/>
            <a:ext cx="2358735" cy="33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2E98C0A-D62E-4589-B292-7344EF28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878364"/>
            <a:ext cx="9900446" cy="1048039"/>
          </a:xfrm>
        </p:spPr>
        <p:txBody>
          <a:bodyPr/>
          <a:lstStyle/>
          <a:p>
            <a:r>
              <a:rPr lang="sv-SE" sz="2800" dirty="0">
                <a:solidFill>
                  <a:schemeClr val="accent5">
                    <a:lumMod val="50000"/>
                  </a:schemeClr>
                </a:solidFill>
              </a:rPr>
              <a:t>Utökat metodstöd i arbetet mot prostitution och människohandel 2023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BD820D1-5B36-4532-A43E-9F9873FC6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777" y="2064442"/>
            <a:ext cx="9900446" cy="4003869"/>
          </a:xfrm>
        </p:spPr>
        <p:txBody>
          <a:bodyPr/>
          <a:lstStyle/>
          <a:p>
            <a:endParaRPr lang="sv-SE" sz="1800" b="1" dirty="0">
              <a:ea typeface="Times New Roman" panose="02020603050405020304" pitchFamily="18" charset="0"/>
            </a:endParaRPr>
          </a:p>
          <a:p>
            <a:r>
              <a:rPr lang="sv-SE" sz="1800" b="1" dirty="0">
                <a:ea typeface="Times New Roman" panose="02020603050405020304" pitchFamily="18" charset="0"/>
              </a:rPr>
              <a:t>Stödet vänder sig till: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800" dirty="0">
                <a:ea typeface="Times New Roman" panose="02020603050405020304" pitchFamily="18" charset="0"/>
              </a:rPr>
              <a:t>Medarbetare inom socialtjänsten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800" dirty="0">
                <a:ea typeface="Times New Roman" panose="02020603050405020304" pitchFamily="18" charset="0"/>
              </a:rPr>
              <a:t>Verksamheter som arbetar särskilt med våldsutsatta och våldsutövare, barn och vuxna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sz="1800" dirty="0"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sz="1800" dirty="0">
              <a:ea typeface="Times New Roman" panose="02020603050405020304" pitchFamily="18" charset="0"/>
            </a:endParaRPr>
          </a:p>
          <a:p>
            <a:r>
              <a:rPr lang="sv-SE" sz="1800" b="1" dirty="0">
                <a:ea typeface="Times New Roman" panose="02020603050405020304" pitchFamily="18" charset="0"/>
              </a:rPr>
              <a:t>Metodstödet har fokus på följande målgrupper: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800" dirty="0"/>
              <a:t>Människohandel för sexuella ändamål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800" dirty="0">
                <a:ea typeface="Times New Roman" panose="02020603050405020304" pitchFamily="18" charset="0"/>
              </a:rPr>
              <a:t>P</a:t>
            </a:r>
            <a:r>
              <a:rPr lang="sv-SE" sz="1800" dirty="0">
                <a:effectLst/>
                <a:ea typeface="Times New Roman" panose="02020603050405020304" pitchFamily="18" charset="0"/>
              </a:rPr>
              <a:t>ersoner utsatta för sexuell exploatering</a:t>
            </a:r>
            <a:endParaRPr lang="sv-SE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800" dirty="0">
                <a:ea typeface="Times New Roman" panose="02020603050405020304" pitchFamily="18" charset="0"/>
              </a:rPr>
              <a:t>Sexköpare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800" dirty="0">
                <a:ea typeface="Times New Roman" panose="02020603050405020304" pitchFamily="18" charset="0"/>
              </a:rPr>
              <a:t>Personer med tvångsmässigt sexuellt beteende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800" dirty="0">
                <a:ea typeface="Times New Roman" panose="02020603050405020304" pitchFamily="18" charset="0"/>
              </a:rPr>
              <a:t>Samt anhöriga till dessa grupper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sz="1800" dirty="0">
              <a:effectLst/>
              <a:ea typeface="Times New Roman" panose="02020603050405020304" pitchFamily="18" charset="0"/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66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37142C-F7C2-41E3-AD0B-A20B4265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829223"/>
            <a:ext cx="9900446" cy="1048039"/>
          </a:xfrm>
        </p:spPr>
        <p:txBody>
          <a:bodyPr/>
          <a:lstStyle/>
          <a:p>
            <a:r>
              <a:rPr lang="sv-SE" sz="2800" dirty="0">
                <a:solidFill>
                  <a:schemeClr val="accent5">
                    <a:lumMod val="50000"/>
                  </a:schemeClr>
                </a:solidFill>
              </a:rPr>
              <a:t>Utökat metodstöd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5BEBEF-A799-4A8D-889F-A50AFD18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777" y="1820486"/>
            <a:ext cx="9900446" cy="3217027"/>
          </a:xfrm>
        </p:spPr>
        <p:txBody>
          <a:bodyPr/>
          <a:lstStyle/>
          <a:p>
            <a:pPr algn="just"/>
            <a:r>
              <a:rPr lang="sv-SE" b="1" i="0" dirty="0">
                <a:solidFill>
                  <a:srgbClr val="000000"/>
                </a:solidFill>
                <a:effectLst/>
              </a:rPr>
              <a:t>Syftet</a:t>
            </a:r>
          </a:p>
          <a:p>
            <a:pPr algn="just"/>
            <a:r>
              <a:rPr lang="sv-SE" dirty="0">
                <a:solidFill>
                  <a:srgbClr val="000000"/>
                </a:solidFill>
              </a:rPr>
              <a:t>M</a:t>
            </a:r>
            <a:r>
              <a:rPr lang="sv-SE" b="0" i="0" dirty="0">
                <a:solidFill>
                  <a:srgbClr val="000000"/>
                </a:solidFill>
                <a:effectLst/>
              </a:rPr>
              <a:t>etodstödet syftar till att ge kunskap och vägledning i arbetet målgrupperna för,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rgbClr val="000000"/>
                </a:solidFill>
              </a:rPr>
              <a:t>u</a:t>
            </a:r>
            <a:r>
              <a:rPr lang="sv-SE" b="0" dirty="0">
                <a:solidFill>
                  <a:srgbClr val="000000"/>
                </a:solidFill>
                <a:effectLst/>
              </a:rPr>
              <a:t>pptäckt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rgbClr val="000000"/>
                </a:solidFill>
              </a:rPr>
              <a:t>gott b</a:t>
            </a:r>
            <a:r>
              <a:rPr lang="sv-SE" b="0" dirty="0">
                <a:solidFill>
                  <a:srgbClr val="000000"/>
                </a:solidFill>
                <a:effectLst/>
              </a:rPr>
              <a:t>emötande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rgbClr val="000000"/>
                </a:solidFill>
              </a:rPr>
              <a:t>e</a:t>
            </a:r>
            <a:r>
              <a:rPr lang="sv-SE" b="0" dirty="0">
                <a:solidFill>
                  <a:srgbClr val="000000"/>
                </a:solidFill>
                <a:effectLst/>
              </a:rPr>
              <a:t>rbjuda stöd och skydd</a:t>
            </a:r>
          </a:p>
          <a:p>
            <a:pPr algn="just"/>
            <a:endParaRPr lang="sv-SE" dirty="0">
              <a:solidFill>
                <a:srgbClr val="000000"/>
              </a:solidFill>
            </a:endParaRPr>
          </a:p>
          <a:p>
            <a:pPr algn="just"/>
            <a:r>
              <a:rPr lang="sv-SE" b="1" dirty="0">
                <a:solidFill>
                  <a:srgbClr val="000000"/>
                </a:solidFill>
                <a:effectLst/>
              </a:rPr>
              <a:t>Arbetet ska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systematiseras och integreras med övrigt klientarbete 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v-SE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ydliggöra barnrättsperspektivet i allt arbete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4AD1656-C85D-4A56-9195-CEAE290C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C2CE-2F76-45D4-B316-83FDDAA778A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0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2E98C0A-D62E-4589-B292-7344EF28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70" y="861802"/>
            <a:ext cx="9900446" cy="1048039"/>
          </a:xfrm>
        </p:spPr>
        <p:txBody>
          <a:bodyPr/>
          <a:lstStyle/>
          <a:p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Metodstöd i tre steg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BD820D1-5B36-4532-A43E-9F9873FC6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670" y="1329071"/>
            <a:ext cx="9900446" cy="4756419"/>
          </a:xfrm>
        </p:spPr>
        <p:txBody>
          <a:bodyPr/>
          <a:lstStyle/>
          <a:p>
            <a:br>
              <a:rPr lang="sv-SE" sz="1800" dirty="0">
                <a:ea typeface="Times New Roman" panose="02020603050405020304" pitchFamily="18" charset="0"/>
              </a:rPr>
            </a:br>
            <a:r>
              <a:rPr lang="sv-SE" sz="1800" b="1" dirty="0">
                <a:ea typeface="Times New Roman" panose="02020603050405020304" pitchFamily="18" charset="0"/>
              </a:rPr>
              <a:t>Steg 1 och 2</a:t>
            </a:r>
            <a:br>
              <a:rPr lang="sv-SE" sz="1800" dirty="0">
                <a:ea typeface="Times New Roman" panose="02020603050405020304" pitchFamily="18" charset="0"/>
              </a:rPr>
            </a:br>
            <a:endParaRPr lang="sv-SE" sz="1800" dirty="0"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effectLst/>
                <a:ea typeface="Times New Roman" panose="02020603050405020304" pitchFamily="18" charset="0"/>
              </a:rPr>
              <a:t>Filmade föreläsning för både orientering och fördjupning</a:t>
            </a:r>
            <a:r>
              <a:rPr lang="sv-SE" dirty="0">
                <a:ea typeface="Times New Roman" panose="02020603050405020304" pitchFamily="18" charset="0"/>
              </a:rPr>
              <a:t> </a:t>
            </a:r>
            <a:endParaRPr lang="sv-SE" dirty="0">
              <a:effectLst/>
              <a:highlight>
                <a:srgbClr val="EA9E41"/>
              </a:highlight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ea typeface="Times New Roman" panose="02020603050405020304" pitchFamily="18" charset="0"/>
              </a:rPr>
              <a:t>Vägledande frågor till samtal och fördjupning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sz="1800" dirty="0">
              <a:ea typeface="Times New Roman" panose="02020603050405020304" pitchFamily="18" charset="0"/>
            </a:endParaRPr>
          </a:p>
          <a:p>
            <a:r>
              <a:rPr lang="sv-SE" sz="1800" b="1" dirty="0">
                <a:ea typeface="Times New Roman" panose="02020603050405020304" pitchFamily="18" charset="0"/>
              </a:rPr>
              <a:t>Steg 3</a:t>
            </a:r>
          </a:p>
          <a:p>
            <a:endParaRPr lang="sv-SE" sz="1800" dirty="0"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ea typeface="Times New Roman" panose="02020603050405020304" pitchFamily="18" charset="0"/>
              </a:rPr>
              <a:t>Anpassat metodstöd för just din kommun/verksamhet </a:t>
            </a:r>
            <a:br>
              <a:rPr lang="sv-SE" dirty="0">
                <a:ea typeface="Times New Roman" panose="02020603050405020304" pitchFamily="18" charset="0"/>
              </a:rPr>
            </a:br>
            <a:r>
              <a:rPr lang="sv-SE" dirty="0">
                <a:ea typeface="Times New Roman" panose="02020603050405020304" pitchFamily="18" charset="0"/>
              </a:rPr>
              <a:t>Kan ske genom digital konsultation eller kommunbesök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>
              <a:ea typeface="Times New Roman" panose="02020603050405020304" pitchFamily="18" charset="0"/>
            </a:endParaRPr>
          </a:p>
          <a:p>
            <a:endParaRPr lang="sv-SE" sz="1600" dirty="0"/>
          </a:p>
          <a:p>
            <a:r>
              <a:rPr lang="sv-SE" sz="1600" dirty="0"/>
              <a:t>Allt material ligger öppet:</a:t>
            </a:r>
          </a:p>
          <a:p>
            <a:r>
              <a:rPr lang="sv-SE" sz="1600" dirty="0">
                <a:hlinkClick r:id="rId3"/>
              </a:rPr>
              <a:t>Metodstöd mot prostitution och människohandel | Länsstyrelsen</a:t>
            </a:r>
            <a:endParaRPr lang="sv-SE" sz="1600" dirty="0"/>
          </a:p>
          <a:p>
            <a:r>
              <a:rPr lang="sv-SE" dirty="0"/>
              <a:t> </a:t>
            </a:r>
          </a:p>
          <a:p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4F030AF-4F84-43EF-9919-A9D7A62EBB68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sv-SE" sz="1700" dirty="0" err="1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C7A4EE28-7DD8-4F43-8AE3-E82F09DEC237}"/>
              </a:ext>
            </a:extLst>
          </p:cNvPr>
          <p:cNvSpPr/>
          <p:nvPr/>
        </p:nvSpPr>
        <p:spPr>
          <a:xfrm>
            <a:off x="8533348" y="3193181"/>
            <a:ext cx="3521413" cy="21397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2000" dirty="0">
                <a:solidFill>
                  <a:schemeClr val="bg1"/>
                </a:solidFill>
              </a:rPr>
              <a:t>Ett digital material är framtaget med länkar till utbildningsfilmer och frågeställningar.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dirty="0">
                <a:solidFill>
                  <a:schemeClr val="bg1"/>
                </a:solidFill>
              </a:rPr>
              <a:t>Lanserades februari 2023.</a:t>
            </a:r>
          </a:p>
        </p:txBody>
      </p:sp>
    </p:spTree>
    <p:extLst>
      <p:ext uri="{BB962C8B-B14F-4D97-AF65-F5344CB8AC3E}">
        <p14:creationId xmlns:p14="http://schemas.microsoft.com/office/powerpoint/2010/main" val="8434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4">
            <a:extLst>
              <a:ext uri="{FF2B5EF4-FFF2-40B4-BE49-F238E27FC236}">
                <a16:creationId xmlns:a16="http://schemas.microsoft.com/office/drawing/2014/main" id="{E048CA21-4117-43B1-B4C5-2CE863D672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3516" y="679507"/>
            <a:ext cx="8816013" cy="10064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32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Välkommen att ta kontakt!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DC1BDEF-0A41-4E89-AD57-52FEA741C494}"/>
              </a:ext>
            </a:extLst>
          </p:cNvPr>
          <p:cNvSpPr txBox="1">
            <a:spLocks/>
          </p:cNvSpPr>
          <p:nvPr/>
        </p:nvSpPr>
        <p:spPr>
          <a:xfrm>
            <a:off x="1169410" y="2634761"/>
            <a:ext cx="4522112" cy="32170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Mikamottagningen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Annika Emricsson 031-367 93 32</a:t>
            </a:r>
            <a:b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annika.emricsson@socialcentrum.goteborg.se</a:t>
            </a:r>
          </a:p>
          <a:p>
            <a:pPr marL="0" indent="0">
              <a:buNone/>
            </a:pPr>
            <a:b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Anna Isaksson 031-367 93 33</a:t>
            </a:r>
          </a:p>
          <a:p>
            <a:pPr marL="0" lvl="0" indent="0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sv-SE" sz="1600" kern="0" dirty="0">
                <a:solidFill>
                  <a:prstClr val="black"/>
                </a:solidFill>
                <a:latin typeface="Arial" panose="020B0604020202020204"/>
              </a:rPr>
              <a:t>anna.isaksson@socialcentrum.goteborg.se</a:t>
            </a:r>
          </a:p>
          <a:p>
            <a:pPr marL="0" indent="0">
              <a:buNone/>
            </a:pPr>
            <a:r>
              <a:rPr lang="sv-SE" sz="1800" b="1" dirty="0">
                <a:latin typeface="Calibri" panose="020F0502020204030204" pitchFamily="34" charset="0"/>
                <a:cs typeface="Calibri" panose="020F0502020204030204" pitchFamily="34" charset="0"/>
              </a:rPr>
              <a:t>KAST-verksamheten</a:t>
            </a:r>
          </a:p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Eva-Lotta Hansson 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031-367 93 55</a:t>
            </a:r>
          </a:p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eva-lotta.hansson-palmqvist@socialcentrum.goteborg.se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2F3F2689-1A12-4083-BF7B-E73B62B250AF}"/>
              </a:ext>
            </a:extLst>
          </p:cNvPr>
          <p:cNvCxnSpPr>
            <a:cxnSpLocks/>
          </p:cNvCxnSpPr>
          <p:nvPr/>
        </p:nvCxnSpPr>
        <p:spPr>
          <a:xfrm>
            <a:off x="5939406" y="2130804"/>
            <a:ext cx="0" cy="43668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F70B14F-6928-4255-AA1A-FA8031FF94A5}"/>
              </a:ext>
            </a:extLst>
          </p:cNvPr>
          <p:cNvSpPr txBox="1">
            <a:spLocks/>
          </p:cNvSpPr>
          <p:nvPr/>
        </p:nvSpPr>
        <p:spPr>
          <a:xfrm>
            <a:off x="6500478" y="2634761"/>
            <a:ext cx="4522112" cy="3862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Regionkoordinatorer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  <a:t>Åsa Ekman  031-367 93 31</a:t>
            </a:r>
            <a:b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  <a:t>asa.ekman@socialcentrum.goteborg.se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Jessica Lillhannus </a:t>
            </a:r>
            <a: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  <a:t>  031-367 99 16</a:t>
            </a:r>
            <a:br>
              <a:rPr lang="sv-SE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jessica.lillhannus@socialcentrum.goteborg.se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b="1" dirty="0">
                <a:latin typeface="Calibri" panose="020F0502020204030204" pitchFamily="34" charset="0"/>
                <a:cs typeface="Calibri" panose="020F0502020204030204" pitchFamily="34" charset="0"/>
              </a:rPr>
              <a:t>Länsstyrelsen Västra Götaland</a:t>
            </a:r>
          </a:p>
          <a:p>
            <a:pPr marL="0" indent="0">
              <a:buNone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Anders Sandberg</a:t>
            </a:r>
            <a:b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anders.o.sandberg@lansstyrelsen.se</a:t>
            </a:r>
          </a:p>
          <a:p>
            <a:pPr marL="0" indent="0">
              <a:buNone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Länsstyrelsen Halland</a:t>
            </a:r>
          </a:p>
          <a:p>
            <a:pPr marL="0" indent="0">
              <a:buNone/>
            </a:pPr>
            <a:r>
              <a:rPr lang="sv-SE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Sigun Lilja</a:t>
            </a:r>
            <a:br>
              <a:rPr lang="sv-SE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sigun.lilja@lansstyrelsen.se</a:t>
            </a:r>
            <a:endParaRPr kumimoji="0" lang="sv-S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3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E896716-3D69-40DF-A303-491940D8E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3248525"/>
            <a:ext cx="11520000" cy="1595357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b="1" dirty="0">
                <a:solidFill>
                  <a:schemeClr val="accent4">
                    <a:lumMod val="75000"/>
                  </a:schemeClr>
                </a:solidFill>
              </a:rPr>
              <a:t>Lycka till i arbetet!</a:t>
            </a:r>
            <a:br>
              <a:rPr lang="sv-SE" b="1" dirty="0">
                <a:solidFill>
                  <a:schemeClr val="accent4">
                    <a:lumMod val="75000"/>
                  </a:schemeClr>
                </a:solidFill>
              </a:rPr>
            </a:br>
            <a:endParaRPr lang="sv-S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2FC763-DFB3-4A35-8EB9-12E5C2893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9" y="322813"/>
            <a:ext cx="2258586" cy="76303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15A32FD-C73E-42C0-B7F3-DBCEB879DA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51" y="322813"/>
            <a:ext cx="1408058" cy="846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440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änsstyrelsen V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9E3F"/>
      </a:accent1>
      <a:accent2>
        <a:srgbClr val="026876"/>
      </a:accent2>
      <a:accent3>
        <a:srgbClr val="506D37"/>
      </a:accent3>
      <a:accent4>
        <a:srgbClr val="A72B49"/>
      </a:accent4>
      <a:accent5>
        <a:srgbClr val="7F7F7F"/>
      </a:accent5>
      <a:accent6>
        <a:srgbClr val="3F3F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t-vg-farg.potx" id="{F42B2394-4D44-4F16-801A-F23744BF962A}" vid="{E8FA3C37-9B48-4065-ACE1-60FBE9C773EE}"/>
    </a:ext>
  </a:extLst>
</a:theme>
</file>

<file path=ppt/theme/theme2.xml><?xml version="1.0" encoding="utf-8"?>
<a:theme xmlns:a="http://schemas.openxmlformats.org/drawingml/2006/main" name="Länsstyrelserna">
  <a:themeElements>
    <a:clrScheme name="Länsstyrelserna">
      <a:dk1>
        <a:sysClr val="windowText" lastClr="000000"/>
      </a:dk1>
      <a:lt1>
        <a:sysClr val="window" lastClr="FFFFFF"/>
      </a:lt1>
      <a:dk2>
        <a:srgbClr val="D9E8F3"/>
      </a:dk2>
      <a:lt2>
        <a:srgbClr val="E8E5DC"/>
      </a:lt2>
      <a:accent1>
        <a:srgbClr val="9E2A2F"/>
      </a:accent1>
      <a:accent2>
        <a:srgbClr val="E6187A"/>
      </a:accent2>
      <a:accent3>
        <a:srgbClr val="AFCFE5"/>
      </a:accent3>
      <a:accent4>
        <a:srgbClr val="D4CCBA"/>
      </a:accent4>
      <a:accent5>
        <a:srgbClr val="D70826"/>
      </a:accent5>
      <a:accent6>
        <a:srgbClr val="FAD6E3"/>
      </a:accent6>
      <a:hlink>
        <a:srgbClr val="006AB4"/>
      </a:hlink>
      <a:folHlink>
        <a:srgbClr val="006A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7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ommunnätverket 6 okt 2021- nya mallen.potx" id="{56F6CA4D-60BE-43B0-AD7D-51E0B2BB29F9}" vid="{51C460CF-464F-4A29-9B60-2E462A37A5B0}"/>
    </a:ext>
  </a:extLst>
</a:theme>
</file>

<file path=ppt/theme/theme3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turkos_dekorbild_sv.potx" id="{080E2D22-1137-4C30-A0FC-7F48BE10A131}" vid="{24BB6B4D-44AB-42D5-85CB-0F54825CFAA7}"/>
    </a:ext>
  </a:extLst>
</a:theme>
</file>

<file path=ppt/theme/theme4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BEFC9357-EA3A-416B-AF88-BD006C65C46B}" vid="{9D6B7242-388E-4D52-AC20-B29C65104C0C}"/>
    </a:ext>
  </a:extLst>
</a:theme>
</file>

<file path=ppt/theme/theme5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BEFC9357-EA3A-416B-AF88-BD006C65C46B}" vid="{FD57701C-5D0B-4368-87ED-F5B1F5C774AD}"/>
    </a:ext>
  </a:extLst>
</a:theme>
</file>

<file path=ppt/theme/theme6.xml><?xml version="1.0" encoding="utf-8"?>
<a:theme xmlns:a="http://schemas.openxmlformats.org/drawingml/2006/main" name="1_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0E3DE29-C919-412E-A2AE-28868079A93C}" vid="{C0538715-E6AB-4B26-A049-8D0C386E1966}"/>
    </a:ext>
  </a:extLst>
</a:theme>
</file>

<file path=ppt/theme/theme7.xml><?xml version="1.0" encoding="utf-8"?>
<a:theme xmlns:a="http://schemas.openxmlformats.org/drawingml/2006/main" name="1_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E8C2CDE9-A372-4318-9364-2653876224BF}" vid="{3A6B54F0-68F7-4DD6-93BC-770E5F145525}"/>
    </a:ext>
  </a:extLst>
</a:theme>
</file>

<file path=ppt/theme/theme8.xml><?xml version="1.0" encoding="utf-8"?>
<a:theme xmlns:a="http://schemas.openxmlformats.org/drawingml/2006/main" name="1_Länsstyrelserna">
  <a:themeElements>
    <a:clrScheme name="Länsstyrelserna">
      <a:dk1>
        <a:sysClr val="windowText" lastClr="000000"/>
      </a:dk1>
      <a:lt1>
        <a:sysClr val="window" lastClr="FFFFFF"/>
      </a:lt1>
      <a:dk2>
        <a:srgbClr val="D9E8F3"/>
      </a:dk2>
      <a:lt2>
        <a:srgbClr val="E8E5DC"/>
      </a:lt2>
      <a:accent1>
        <a:srgbClr val="9E2A2F"/>
      </a:accent1>
      <a:accent2>
        <a:srgbClr val="E6187A"/>
      </a:accent2>
      <a:accent3>
        <a:srgbClr val="AFCFE5"/>
      </a:accent3>
      <a:accent4>
        <a:srgbClr val="D4CCBA"/>
      </a:accent4>
      <a:accent5>
        <a:srgbClr val="D70826"/>
      </a:accent5>
      <a:accent6>
        <a:srgbClr val="FAD6E3"/>
      </a:accent6>
      <a:hlink>
        <a:srgbClr val="006AB4"/>
      </a:hlink>
      <a:folHlink>
        <a:srgbClr val="006A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7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ommunnätverket 6 okt 2021- nya mallen.potx" id="{56F6CA4D-60BE-43B0-AD7D-51E0B2BB29F9}" vid="{51C460CF-464F-4A29-9B60-2E462A37A5B0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lst-vg-farg</Template>
  <TotalTime>73</TotalTime>
  <Words>417</Words>
  <Application>Microsoft Office PowerPoint</Application>
  <PresentationFormat>Bredbild</PresentationFormat>
  <Paragraphs>82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Open Sans</vt:lpstr>
      <vt:lpstr>Symbol</vt:lpstr>
      <vt:lpstr>Wingdings</vt:lpstr>
      <vt:lpstr>Office-tema</vt:lpstr>
      <vt:lpstr>Länsstyrelserna</vt:lpstr>
      <vt:lpstr>Göteborgs Stad – Turkos dekor</vt:lpstr>
      <vt:lpstr>Göteborgs Stad – Röd dekor</vt:lpstr>
      <vt:lpstr>Göteborgs Stad – Lila dekor</vt:lpstr>
      <vt:lpstr>1_Göteborgs Stad – Turkos dekor</vt:lpstr>
      <vt:lpstr>1_Göteborgs Stad – Blå dekor</vt:lpstr>
      <vt:lpstr>1_Länsstyrelserna</vt:lpstr>
      <vt:lpstr>Utökat metodstöd i arbetet mot prostitution och människohandel 2023 </vt:lpstr>
      <vt:lpstr>  </vt:lpstr>
      <vt:lpstr>Utökat metodstöd i arbetet mot prostitution och människohandel 2023</vt:lpstr>
      <vt:lpstr>Utökat metodstöd</vt:lpstr>
      <vt:lpstr>Metodstöd i tre steg</vt:lpstr>
      <vt:lpstr>       Välkommen att ta kontakt!</vt:lpstr>
      <vt:lpstr>            Lycka till i arbetet!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Dimming Lina</dc:creator>
  <cp:keywords>Länsstyrelsen Västra Götaland</cp:keywords>
  <cp:lastModifiedBy>Sandberg Anders O</cp:lastModifiedBy>
  <cp:revision>176</cp:revision>
  <cp:lastPrinted>2023-04-12T07:10:01Z</cp:lastPrinted>
  <dcterms:created xsi:type="dcterms:W3CDTF">2021-12-07T14:03:41Z</dcterms:created>
  <dcterms:modified xsi:type="dcterms:W3CDTF">2023-12-13T15:56:24Z</dcterms:modified>
</cp:coreProperties>
</file>