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39"/>
  </p:notesMasterIdLst>
  <p:sldIdLst>
    <p:sldId id="738" r:id="rId2"/>
    <p:sldId id="264" r:id="rId3"/>
    <p:sldId id="717" r:id="rId4"/>
    <p:sldId id="736" r:id="rId5"/>
    <p:sldId id="716" r:id="rId6"/>
    <p:sldId id="689" r:id="rId7"/>
    <p:sldId id="718" r:id="rId8"/>
    <p:sldId id="730" r:id="rId9"/>
    <p:sldId id="288" r:id="rId10"/>
    <p:sldId id="728" r:id="rId11"/>
    <p:sldId id="732" r:id="rId12"/>
    <p:sldId id="310" r:id="rId13"/>
    <p:sldId id="680" r:id="rId14"/>
    <p:sldId id="729" r:id="rId15"/>
    <p:sldId id="731" r:id="rId16"/>
    <p:sldId id="733" r:id="rId17"/>
    <p:sldId id="311" r:id="rId18"/>
    <p:sldId id="312" r:id="rId19"/>
    <p:sldId id="739" r:id="rId20"/>
    <p:sldId id="745" r:id="rId21"/>
    <p:sldId id="720" r:id="rId22"/>
    <p:sldId id="292" r:id="rId23"/>
    <p:sldId id="721" r:id="rId24"/>
    <p:sldId id="712" r:id="rId25"/>
    <p:sldId id="681" r:id="rId26"/>
    <p:sldId id="722" r:id="rId27"/>
    <p:sldId id="693" r:id="rId28"/>
    <p:sldId id="724" r:id="rId29"/>
    <p:sldId id="725" r:id="rId30"/>
    <p:sldId id="744" r:id="rId31"/>
    <p:sldId id="714" r:id="rId32"/>
    <p:sldId id="741" r:id="rId33"/>
    <p:sldId id="742" r:id="rId34"/>
    <p:sldId id="309" r:id="rId35"/>
    <p:sldId id="737" r:id="rId36"/>
    <p:sldId id="735" r:id="rId37"/>
    <p:sldId id="740" r:id="rId38"/>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öder, Karin" initials="SK" lastIdx="9" clrIdx="0">
    <p:extLst>
      <p:ext uri="{19B8F6BF-5375-455C-9EA6-DF929625EA0E}">
        <p15:presenceInfo xmlns:p15="http://schemas.microsoft.com/office/powerpoint/2012/main" userId="S::karin.schroder@naturvardsverket.se::a688b668-c7da-46d3-ba84-c781ec009974" providerId="AD"/>
      </p:ext>
    </p:extLst>
  </p:cmAuthor>
  <p:cmAuthor id="2" name="Kraupp, Sabina" initials="KS" lastIdx="39" clrIdx="1">
    <p:extLst>
      <p:ext uri="{19B8F6BF-5375-455C-9EA6-DF929625EA0E}">
        <p15:presenceInfo xmlns:p15="http://schemas.microsoft.com/office/powerpoint/2012/main" userId="S::Sabina.Kraupp@naturvardsverket.se::f3e78143-f28d-42aa-975f-bd227a38ea0b" providerId="AD"/>
      </p:ext>
    </p:extLst>
  </p:cmAuthor>
  <p:cmAuthor id="3" name="Eriksson, Lisa" initials="EL" lastIdx="10" clrIdx="2">
    <p:extLst>
      <p:ext uri="{19B8F6BF-5375-455C-9EA6-DF929625EA0E}">
        <p15:presenceInfo xmlns:p15="http://schemas.microsoft.com/office/powerpoint/2012/main" userId="S::lisa.eriksson@naturvardsverket.se::0af003c6-b674-462c-a5fd-5b533c522063" providerId="AD"/>
      </p:ext>
    </p:extLst>
  </p:cmAuthor>
  <p:cmAuthor id="4" name="Kashyna, Olena" initials="KO" lastIdx="28" clrIdx="3">
    <p:extLst>
      <p:ext uri="{19B8F6BF-5375-455C-9EA6-DF929625EA0E}">
        <p15:presenceInfo xmlns:p15="http://schemas.microsoft.com/office/powerpoint/2012/main" userId="S::olena.kashyna@naturvardsverket.se::9fa73dc0-aafd-479c-b153-e2baf0c50ade" providerId="AD"/>
      </p:ext>
    </p:extLst>
  </p:cmAuthor>
  <p:cmAuthor id="5" name="Nilsson, Sabina" initials="NS" lastIdx="2" clrIdx="4">
    <p:extLst>
      <p:ext uri="{19B8F6BF-5375-455C-9EA6-DF929625EA0E}">
        <p15:presenceInfo xmlns:p15="http://schemas.microsoft.com/office/powerpoint/2012/main" userId="S::sabina.nilsson@naturvardsverket.se::3aad1e9c-d97f-4ab9-9f18-0babbab4c368" providerId="AD"/>
      </p:ext>
    </p:extLst>
  </p:cmAuthor>
  <p:cmAuthor id="6" name="Lagerberg, Lotta" initials="LL" lastIdx="5" clrIdx="5">
    <p:extLst>
      <p:ext uri="{19B8F6BF-5375-455C-9EA6-DF929625EA0E}">
        <p15:presenceInfo xmlns:p15="http://schemas.microsoft.com/office/powerpoint/2012/main" userId="S::lotta.lagerberg@naturvardsverket.se::4b44fab5-cb57-4c2c-9b20-68c1159fc2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A"/>
    <a:srgbClr val="ADD6B7"/>
    <a:srgbClr val="FE823B"/>
    <a:srgbClr val="4F4B4B"/>
    <a:srgbClr val="453F3F"/>
    <a:srgbClr val="F7D654"/>
    <a:srgbClr val="F39B96"/>
    <a:srgbClr val="F8DD6D"/>
    <a:srgbClr val="5AFECB"/>
    <a:srgbClr val="5D66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18AF54-2D3C-4EAA-81EB-1A32DC4F0418}" v="34" dt="2021-09-29T09:15:38.89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 pos="5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CDA91-F31E-4EBC-93BE-9FC3B974C3A4}" type="doc">
      <dgm:prSet loTypeId="urn:microsoft.com/office/officeart/2005/8/layout/cycle8" loCatId="cycle" qsTypeId="urn:microsoft.com/office/officeart/2005/8/quickstyle/simple1" qsCatId="simple" csTypeId="urn:microsoft.com/office/officeart/2005/8/colors/accent1_2" csCatId="accent1" phldr="1"/>
      <dgm:spPr/>
    </dgm:pt>
    <dgm:pt modelId="{77B89F56-8805-4A63-AA28-67705DD23570}">
      <dgm:prSet phldrT="[Text]" custT="1"/>
      <dgm:spPr>
        <a:solidFill>
          <a:srgbClr val="F7D654">
            <a:alpha val="20000"/>
          </a:srgbClr>
        </a:solidFill>
      </dgm:spPr>
      <dgm:t>
        <a:bodyPr/>
        <a:lstStyle/>
        <a:p>
          <a:r>
            <a:rPr lang="sv-SE" sz="1200">
              <a:solidFill>
                <a:srgbClr val="4D4D4A"/>
              </a:solidFill>
            </a:rPr>
            <a:t>Åtgärder i samhället</a:t>
          </a:r>
        </a:p>
      </dgm:t>
    </dgm:pt>
    <dgm:pt modelId="{A657229C-943B-4565-BA5F-B5B399F40B2F}" type="parTrans" cxnId="{D474EA46-58C9-4169-B6A2-7A5503E8165F}">
      <dgm:prSet/>
      <dgm:spPr/>
      <dgm:t>
        <a:bodyPr/>
        <a:lstStyle/>
        <a:p>
          <a:endParaRPr lang="sv-SE"/>
        </a:p>
      </dgm:t>
    </dgm:pt>
    <dgm:pt modelId="{1A444C63-DFEA-44D1-AAC9-125443713FF0}" type="sibTrans" cxnId="{D474EA46-58C9-4169-B6A2-7A5503E8165F}">
      <dgm:prSet/>
      <dgm:spPr/>
      <dgm:t>
        <a:bodyPr/>
        <a:lstStyle/>
        <a:p>
          <a:endParaRPr lang="sv-SE"/>
        </a:p>
      </dgm:t>
    </dgm:pt>
    <dgm:pt modelId="{BC664262-00E6-4AC9-A9C8-602ACA830A44}">
      <dgm:prSet phldrT="[Text]" custT="1"/>
      <dgm:spPr>
        <a:solidFill>
          <a:srgbClr val="F7D654">
            <a:alpha val="40000"/>
          </a:srgbClr>
        </a:solidFill>
      </dgm:spPr>
      <dgm:t>
        <a:bodyPr/>
        <a:lstStyle/>
        <a:p>
          <a:r>
            <a:rPr lang="sv-SE" sz="1200">
              <a:solidFill>
                <a:srgbClr val="4D4D4A"/>
              </a:solidFill>
            </a:rPr>
            <a:t>Förslag på förbättringar</a:t>
          </a:r>
        </a:p>
      </dgm:t>
    </dgm:pt>
    <dgm:pt modelId="{0F98C2B4-AD1C-4FE5-98E3-A21060E6B524}" type="parTrans" cxnId="{B45EF625-1F35-41C4-8A93-EDE856B836D1}">
      <dgm:prSet/>
      <dgm:spPr/>
      <dgm:t>
        <a:bodyPr/>
        <a:lstStyle/>
        <a:p>
          <a:endParaRPr lang="sv-SE"/>
        </a:p>
      </dgm:t>
    </dgm:pt>
    <dgm:pt modelId="{BB15C144-1E2D-4772-AC92-FDBED97FA1B4}" type="sibTrans" cxnId="{B45EF625-1F35-41C4-8A93-EDE856B836D1}">
      <dgm:prSet/>
      <dgm:spPr/>
      <dgm:t>
        <a:bodyPr/>
        <a:lstStyle/>
        <a:p>
          <a:endParaRPr lang="sv-SE"/>
        </a:p>
      </dgm:t>
    </dgm:pt>
    <dgm:pt modelId="{1BCE51DD-189C-4803-94F2-28F13D6B8F03}">
      <dgm:prSet phldrT="[Text]" custT="1"/>
      <dgm:spPr>
        <a:solidFill>
          <a:srgbClr val="F7D654">
            <a:alpha val="50000"/>
          </a:srgbClr>
        </a:solidFill>
      </dgm:spPr>
      <dgm:t>
        <a:bodyPr/>
        <a:lstStyle/>
        <a:p>
          <a:r>
            <a:rPr lang="sv-SE" sz="1200">
              <a:solidFill>
                <a:srgbClr val="4D4D4A"/>
              </a:solidFill>
            </a:rPr>
            <a:t>Beslut om styrmedel</a:t>
          </a:r>
        </a:p>
      </dgm:t>
    </dgm:pt>
    <dgm:pt modelId="{120523C7-9C92-4CB4-BC36-8F979A5DAF00}" type="parTrans" cxnId="{6572583A-04D9-44E9-9B5E-967154405727}">
      <dgm:prSet/>
      <dgm:spPr/>
      <dgm:t>
        <a:bodyPr/>
        <a:lstStyle/>
        <a:p>
          <a:endParaRPr lang="sv-SE"/>
        </a:p>
      </dgm:t>
    </dgm:pt>
    <dgm:pt modelId="{AB69172B-5E3B-4228-BEEE-E42DF71503CD}" type="sibTrans" cxnId="{6572583A-04D9-44E9-9B5E-967154405727}">
      <dgm:prSet/>
      <dgm:spPr/>
      <dgm:t>
        <a:bodyPr/>
        <a:lstStyle/>
        <a:p>
          <a:endParaRPr lang="sv-SE"/>
        </a:p>
      </dgm:t>
    </dgm:pt>
    <dgm:pt modelId="{5D06B450-C2C0-406D-9852-628786CEFCF8}">
      <dgm:prSet phldrT="[Text]" custT="1"/>
      <dgm:spPr>
        <a:solidFill>
          <a:srgbClr val="F7D654">
            <a:alpha val="30000"/>
          </a:srgbClr>
        </a:solidFill>
      </dgm:spPr>
      <dgm:t>
        <a:bodyPr/>
        <a:lstStyle/>
        <a:p>
          <a:r>
            <a:rPr lang="sv-SE" sz="1200">
              <a:solidFill>
                <a:srgbClr val="4D4D4A"/>
              </a:solidFill>
            </a:rPr>
            <a:t>Uppföljning varje år och utvärdering var fjärde</a:t>
          </a:r>
        </a:p>
      </dgm:t>
    </dgm:pt>
    <dgm:pt modelId="{CA6BB1AC-BA70-4AFF-8D25-69F3083AD6C0}" type="parTrans" cxnId="{B561AE91-594E-4985-A51B-AC65D2B9029B}">
      <dgm:prSet/>
      <dgm:spPr/>
      <dgm:t>
        <a:bodyPr/>
        <a:lstStyle/>
        <a:p>
          <a:endParaRPr lang="sv-SE"/>
        </a:p>
      </dgm:t>
    </dgm:pt>
    <dgm:pt modelId="{2E2B32A0-F429-4D16-9094-C55F533A8DDC}" type="sibTrans" cxnId="{B561AE91-594E-4985-A51B-AC65D2B9029B}">
      <dgm:prSet/>
      <dgm:spPr/>
      <dgm:t>
        <a:bodyPr/>
        <a:lstStyle/>
        <a:p>
          <a:endParaRPr lang="sv-SE"/>
        </a:p>
      </dgm:t>
    </dgm:pt>
    <dgm:pt modelId="{E32EF2CA-6CCE-4FE1-83F8-0F8ED31B85D2}" type="pres">
      <dgm:prSet presAssocID="{3D2CDA91-F31E-4EBC-93BE-9FC3B974C3A4}" presName="compositeShape" presStyleCnt="0">
        <dgm:presLayoutVars>
          <dgm:chMax val="7"/>
          <dgm:dir/>
          <dgm:resizeHandles val="exact"/>
        </dgm:presLayoutVars>
      </dgm:prSet>
      <dgm:spPr/>
    </dgm:pt>
    <dgm:pt modelId="{913DF46B-99C2-4451-B639-516870D8FD52}" type="pres">
      <dgm:prSet presAssocID="{3D2CDA91-F31E-4EBC-93BE-9FC3B974C3A4}" presName="wedge1" presStyleLbl="node1" presStyleIdx="0" presStyleCnt="4"/>
      <dgm:spPr/>
    </dgm:pt>
    <dgm:pt modelId="{8F3A56FD-5E9C-4764-9B40-FCF3CB8841C2}" type="pres">
      <dgm:prSet presAssocID="{3D2CDA91-F31E-4EBC-93BE-9FC3B974C3A4}" presName="dummy1a" presStyleCnt="0"/>
      <dgm:spPr/>
    </dgm:pt>
    <dgm:pt modelId="{CAB49B9D-1860-440D-B8B9-07251CE37746}" type="pres">
      <dgm:prSet presAssocID="{3D2CDA91-F31E-4EBC-93BE-9FC3B974C3A4}" presName="dummy1b" presStyleCnt="0"/>
      <dgm:spPr/>
    </dgm:pt>
    <dgm:pt modelId="{66973B71-A78A-4C37-81FD-85C75964239C}" type="pres">
      <dgm:prSet presAssocID="{3D2CDA91-F31E-4EBC-93BE-9FC3B974C3A4}" presName="wedge1Tx" presStyleLbl="node1" presStyleIdx="0" presStyleCnt="4">
        <dgm:presLayoutVars>
          <dgm:chMax val="0"/>
          <dgm:chPref val="0"/>
          <dgm:bulletEnabled val="1"/>
        </dgm:presLayoutVars>
      </dgm:prSet>
      <dgm:spPr/>
    </dgm:pt>
    <dgm:pt modelId="{69793EDF-E574-432E-803E-666AB41DAB71}" type="pres">
      <dgm:prSet presAssocID="{3D2CDA91-F31E-4EBC-93BE-9FC3B974C3A4}" presName="wedge2" presStyleLbl="node1" presStyleIdx="1" presStyleCnt="4"/>
      <dgm:spPr/>
    </dgm:pt>
    <dgm:pt modelId="{33F53EF8-9F53-4B8C-929C-197E0415D94F}" type="pres">
      <dgm:prSet presAssocID="{3D2CDA91-F31E-4EBC-93BE-9FC3B974C3A4}" presName="dummy2a" presStyleCnt="0"/>
      <dgm:spPr/>
    </dgm:pt>
    <dgm:pt modelId="{81825A03-CA51-4BBE-8957-554F41952363}" type="pres">
      <dgm:prSet presAssocID="{3D2CDA91-F31E-4EBC-93BE-9FC3B974C3A4}" presName="dummy2b" presStyleCnt="0"/>
      <dgm:spPr/>
    </dgm:pt>
    <dgm:pt modelId="{76879DCE-947F-4B75-BFB7-26AEABC96F76}" type="pres">
      <dgm:prSet presAssocID="{3D2CDA91-F31E-4EBC-93BE-9FC3B974C3A4}" presName="wedge2Tx" presStyleLbl="node1" presStyleIdx="1" presStyleCnt="4">
        <dgm:presLayoutVars>
          <dgm:chMax val="0"/>
          <dgm:chPref val="0"/>
          <dgm:bulletEnabled val="1"/>
        </dgm:presLayoutVars>
      </dgm:prSet>
      <dgm:spPr/>
    </dgm:pt>
    <dgm:pt modelId="{753357CA-53DB-4439-9461-75A82BD3676B}" type="pres">
      <dgm:prSet presAssocID="{3D2CDA91-F31E-4EBC-93BE-9FC3B974C3A4}" presName="wedge3" presStyleLbl="node1" presStyleIdx="2" presStyleCnt="4"/>
      <dgm:spPr/>
    </dgm:pt>
    <dgm:pt modelId="{17FDAAA1-85D3-495F-A6F8-066A35BC7004}" type="pres">
      <dgm:prSet presAssocID="{3D2CDA91-F31E-4EBC-93BE-9FC3B974C3A4}" presName="dummy3a" presStyleCnt="0"/>
      <dgm:spPr/>
    </dgm:pt>
    <dgm:pt modelId="{BCA5D1EA-5235-4733-B38C-90DDD3F76027}" type="pres">
      <dgm:prSet presAssocID="{3D2CDA91-F31E-4EBC-93BE-9FC3B974C3A4}" presName="dummy3b" presStyleCnt="0"/>
      <dgm:spPr/>
    </dgm:pt>
    <dgm:pt modelId="{8EF206E4-2544-4A1E-911E-386FAB476279}" type="pres">
      <dgm:prSet presAssocID="{3D2CDA91-F31E-4EBC-93BE-9FC3B974C3A4}" presName="wedge3Tx" presStyleLbl="node1" presStyleIdx="2" presStyleCnt="4">
        <dgm:presLayoutVars>
          <dgm:chMax val="0"/>
          <dgm:chPref val="0"/>
          <dgm:bulletEnabled val="1"/>
        </dgm:presLayoutVars>
      </dgm:prSet>
      <dgm:spPr/>
    </dgm:pt>
    <dgm:pt modelId="{7035E523-A528-49F7-A1E3-5E81A6F3B568}" type="pres">
      <dgm:prSet presAssocID="{3D2CDA91-F31E-4EBC-93BE-9FC3B974C3A4}" presName="wedge4" presStyleLbl="node1" presStyleIdx="3" presStyleCnt="4"/>
      <dgm:spPr/>
    </dgm:pt>
    <dgm:pt modelId="{42754E0A-8403-42F2-ACD7-1EF71195CCA5}" type="pres">
      <dgm:prSet presAssocID="{3D2CDA91-F31E-4EBC-93BE-9FC3B974C3A4}" presName="dummy4a" presStyleCnt="0"/>
      <dgm:spPr/>
    </dgm:pt>
    <dgm:pt modelId="{FDAB128E-7114-4D5B-BB0F-78D387261D0F}" type="pres">
      <dgm:prSet presAssocID="{3D2CDA91-F31E-4EBC-93BE-9FC3B974C3A4}" presName="dummy4b" presStyleCnt="0"/>
      <dgm:spPr/>
    </dgm:pt>
    <dgm:pt modelId="{EA7D6361-F452-4383-90BE-5EE7F93511F0}" type="pres">
      <dgm:prSet presAssocID="{3D2CDA91-F31E-4EBC-93BE-9FC3B974C3A4}" presName="wedge4Tx" presStyleLbl="node1" presStyleIdx="3" presStyleCnt="4">
        <dgm:presLayoutVars>
          <dgm:chMax val="0"/>
          <dgm:chPref val="0"/>
          <dgm:bulletEnabled val="1"/>
        </dgm:presLayoutVars>
      </dgm:prSet>
      <dgm:spPr/>
    </dgm:pt>
    <dgm:pt modelId="{BC4A4F6B-3F14-490B-95E9-6381B915E762}" type="pres">
      <dgm:prSet presAssocID="{1A444C63-DFEA-44D1-AAC9-125443713FF0}" presName="arrowWedge1" presStyleLbl="fgSibTrans2D1" presStyleIdx="0" presStyleCnt="4"/>
      <dgm:spPr>
        <a:solidFill>
          <a:srgbClr val="F7D654">
            <a:alpha val="70000"/>
          </a:srgbClr>
        </a:solidFill>
      </dgm:spPr>
    </dgm:pt>
    <dgm:pt modelId="{87DF48E1-B0A8-4455-860B-56F70E3C6328}" type="pres">
      <dgm:prSet presAssocID="{2E2B32A0-F429-4D16-9094-C55F533A8DDC}" presName="arrowWedge2" presStyleLbl="fgSibTrans2D1" presStyleIdx="1" presStyleCnt="4"/>
      <dgm:spPr>
        <a:solidFill>
          <a:srgbClr val="F7D654">
            <a:alpha val="70000"/>
          </a:srgbClr>
        </a:solidFill>
      </dgm:spPr>
    </dgm:pt>
    <dgm:pt modelId="{65360E7B-53E4-441A-A8C0-4476051A8280}" type="pres">
      <dgm:prSet presAssocID="{BB15C144-1E2D-4772-AC92-FDBED97FA1B4}" presName="arrowWedge3" presStyleLbl="fgSibTrans2D1" presStyleIdx="2" presStyleCnt="4"/>
      <dgm:spPr>
        <a:solidFill>
          <a:srgbClr val="F7D654">
            <a:alpha val="80000"/>
          </a:srgbClr>
        </a:solidFill>
      </dgm:spPr>
    </dgm:pt>
    <dgm:pt modelId="{F2909054-D698-4357-B5E1-E3676636696A}" type="pres">
      <dgm:prSet presAssocID="{AB69172B-5E3B-4228-BEEE-E42DF71503CD}" presName="arrowWedge4" presStyleLbl="fgSibTrans2D1" presStyleIdx="3" presStyleCnt="4"/>
      <dgm:spPr>
        <a:solidFill>
          <a:srgbClr val="F7D654">
            <a:alpha val="90000"/>
          </a:srgbClr>
        </a:solidFill>
      </dgm:spPr>
    </dgm:pt>
  </dgm:ptLst>
  <dgm:cxnLst>
    <dgm:cxn modelId="{B45EF625-1F35-41C4-8A93-EDE856B836D1}" srcId="{3D2CDA91-F31E-4EBC-93BE-9FC3B974C3A4}" destId="{BC664262-00E6-4AC9-A9C8-602ACA830A44}" srcOrd="2" destOrd="0" parTransId="{0F98C2B4-AD1C-4FE5-98E3-A21060E6B524}" sibTransId="{BB15C144-1E2D-4772-AC92-FDBED97FA1B4}"/>
    <dgm:cxn modelId="{DE02322B-D735-4A73-877A-654FD022EADC}" type="presOf" srcId="{BC664262-00E6-4AC9-A9C8-602ACA830A44}" destId="{753357CA-53DB-4439-9461-75A82BD3676B}" srcOrd="0" destOrd="0" presId="urn:microsoft.com/office/officeart/2005/8/layout/cycle8"/>
    <dgm:cxn modelId="{6572583A-04D9-44E9-9B5E-967154405727}" srcId="{3D2CDA91-F31E-4EBC-93BE-9FC3B974C3A4}" destId="{1BCE51DD-189C-4803-94F2-28F13D6B8F03}" srcOrd="3" destOrd="0" parTransId="{120523C7-9C92-4CB4-BC36-8F979A5DAF00}" sibTransId="{AB69172B-5E3B-4228-BEEE-E42DF71503CD}"/>
    <dgm:cxn modelId="{D474EA46-58C9-4169-B6A2-7A5503E8165F}" srcId="{3D2CDA91-F31E-4EBC-93BE-9FC3B974C3A4}" destId="{77B89F56-8805-4A63-AA28-67705DD23570}" srcOrd="0" destOrd="0" parTransId="{A657229C-943B-4565-BA5F-B5B399F40B2F}" sibTransId="{1A444C63-DFEA-44D1-AAC9-125443713FF0}"/>
    <dgm:cxn modelId="{95907867-1C02-4F6E-8949-9C11D384F499}" type="presOf" srcId="{77B89F56-8805-4A63-AA28-67705DD23570}" destId="{913DF46B-99C2-4451-B639-516870D8FD52}" srcOrd="0" destOrd="0" presId="urn:microsoft.com/office/officeart/2005/8/layout/cycle8"/>
    <dgm:cxn modelId="{E91AAF80-E4A1-4280-8B19-25B8764611C9}" type="presOf" srcId="{BC664262-00E6-4AC9-A9C8-602ACA830A44}" destId="{8EF206E4-2544-4A1E-911E-386FAB476279}" srcOrd="1" destOrd="0" presId="urn:microsoft.com/office/officeart/2005/8/layout/cycle8"/>
    <dgm:cxn modelId="{C250AA8D-13B4-4DCC-A7E3-D87B2D69A8CE}" type="presOf" srcId="{5D06B450-C2C0-406D-9852-628786CEFCF8}" destId="{76879DCE-947F-4B75-BFB7-26AEABC96F76}" srcOrd="1" destOrd="0" presId="urn:microsoft.com/office/officeart/2005/8/layout/cycle8"/>
    <dgm:cxn modelId="{B561AE91-594E-4985-A51B-AC65D2B9029B}" srcId="{3D2CDA91-F31E-4EBC-93BE-9FC3B974C3A4}" destId="{5D06B450-C2C0-406D-9852-628786CEFCF8}" srcOrd="1" destOrd="0" parTransId="{CA6BB1AC-BA70-4AFF-8D25-69F3083AD6C0}" sibTransId="{2E2B32A0-F429-4D16-9094-C55F533A8DDC}"/>
    <dgm:cxn modelId="{1F2D0C9A-5611-4D25-A196-CC9DDFC9621A}" type="presOf" srcId="{5D06B450-C2C0-406D-9852-628786CEFCF8}" destId="{69793EDF-E574-432E-803E-666AB41DAB71}" srcOrd="0" destOrd="0" presId="urn:microsoft.com/office/officeart/2005/8/layout/cycle8"/>
    <dgm:cxn modelId="{41261EA9-A331-4A95-94E2-241EF64C8029}" type="presOf" srcId="{1BCE51DD-189C-4803-94F2-28F13D6B8F03}" destId="{7035E523-A528-49F7-A1E3-5E81A6F3B568}" srcOrd="0" destOrd="0" presId="urn:microsoft.com/office/officeart/2005/8/layout/cycle8"/>
    <dgm:cxn modelId="{996A13D6-A0A5-4B98-B2D0-207E88E340D0}" type="presOf" srcId="{1BCE51DD-189C-4803-94F2-28F13D6B8F03}" destId="{EA7D6361-F452-4383-90BE-5EE7F93511F0}" srcOrd="1" destOrd="0" presId="urn:microsoft.com/office/officeart/2005/8/layout/cycle8"/>
    <dgm:cxn modelId="{A4858FF6-3B3D-4F9B-9D6F-5CA04527A421}" type="presOf" srcId="{77B89F56-8805-4A63-AA28-67705DD23570}" destId="{66973B71-A78A-4C37-81FD-85C75964239C}" srcOrd="1" destOrd="0" presId="urn:microsoft.com/office/officeart/2005/8/layout/cycle8"/>
    <dgm:cxn modelId="{527F02F8-A592-4B04-9625-2C1F311C7F8A}" type="presOf" srcId="{3D2CDA91-F31E-4EBC-93BE-9FC3B974C3A4}" destId="{E32EF2CA-6CCE-4FE1-83F8-0F8ED31B85D2}" srcOrd="0" destOrd="0" presId="urn:microsoft.com/office/officeart/2005/8/layout/cycle8"/>
    <dgm:cxn modelId="{146F6A72-798A-439B-BDDD-B6829ABEFB9A}" type="presParOf" srcId="{E32EF2CA-6CCE-4FE1-83F8-0F8ED31B85D2}" destId="{913DF46B-99C2-4451-B639-516870D8FD52}" srcOrd="0" destOrd="0" presId="urn:microsoft.com/office/officeart/2005/8/layout/cycle8"/>
    <dgm:cxn modelId="{FDE94368-2250-483E-B63F-FA026560A384}" type="presParOf" srcId="{E32EF2CA-6CCE-4FE1-83F8-0F8ED31B85D2}" destId="{8F3A56FD-5E9C-4764-9B40-FCF3CB8841C2}" srcOrd="1" destOrd="0" presId="urn:microsoft.com/office/officeart/2005/8/layout/cycle8"/>
    <dgm:cxn modelId="{A8A477B8-0E3E-4A53-832D-23E34CF518D4}" type="presParOf" srcId="{E32EF2CA-6CCE-4FE1-83F8-0F8ED31B85D2}" destId="{CAB49B9D-1860-440D-B8B9-07251CE37746}" srcOrd="2" destOrd="0" presId="urn:microsoft.com/office/officeart/2005/8/layout/cycle8"/>
    <dgm:cxn modelId="{F885F9FE-5F1E-4F5D-8495-CD029F789904}" type="presParOf" srcId="{E32EF2CA-6CCE-4FE1-83F8-0F8ED31B85D2}" destId="{66973B71-A78A-4C37-81FD-85C75964239C}" srcOrd="3" destOrd="0" presId="urn:microsoft.com/office/officeart/2005/8/layout/cycle8"/>
    <dgm:cxn modelId="{5A806C45-AD98-4C03-9B8F-4B157C839B56}" type="presParOf" srcId="{E32EF2CA-6CCE-4FE1-83F8-0F8ED31B85D2}" destId="{69793EDF-E574-432E-803E-666AB41DAB71}" srcOrd="4" destOrd="0" presId="urn:microsoft.com/office/officeart/2005/8/layout/cycle8"/>
    <dgm:cxn modelId="{23E557A2-766E-4628-A850-6B0BE7126D77}" type="presParOf" srcId="{E32EF2CA-6CCE-4FE1-83F8-0F8ED31B85D2}" destId="{33F53EF8-9F53-4B8C-929C-197E0415D94F}" srcOrd="5" destOrd="0" presId="urn:microsoft.com/office/officeart/2005/8/layout/cycle8"/>
    <dgm:cxn modelId="{541FF2D4-DAA2-4D3B-9409-B255FFE82B99}" type="presParOf" srcId="{E32EF2CA-6CCE-4FE1-83F8-0F8ED31B85D2}" destId="{81825A03-CA51-4BBE-8957-554F41952363}" srcOrd="6" destOrd="0" presId="urn:microsoft.com/office/officeart/2005/8/layout/cycle8"/>
    <dgm:cxn modelId="{0314A902-CA6C-41A9-9F4A-AA68208A16A7}" type="presParOf" srcId="{E32EF2CA-6CCE-4FE1-83F8-0F8ED31B85D2}" destId="{76879DCE-947F-4B75-BFB7-26AEABC96F76}" srcOrd="7" destOrd="0" presId="urn:microsoft.com/office/officeart/2005/8/layout/cycle8"/>
    <dgm:cxn modelId="{0C72E4BB-A5B0-4597-B7B3-3C2B889F3596}" type="presParOf" srcId="{E32EF2CA-6CCE-4FE1-83F8-0F8ED31B85D2}" destId="{753357CA-53DB-4439-9461-75A82BD3676B}" srcOrd="8" destOrd="0" presId="urn:microsoft.com/office/officeart/2005/8/layout/cycle8"/>
    <dgm:cxn modelId="{5688F70F-0DA8-480E-899C-BF5A05E64976}" type="presParOf" srcId="{E32EF2CA-6CCE-4FE1-83F8-0F8ED31B85D2}" destId="{17FDAAA1-85D3-495F-A6F8-066A35BC7004}" srcOrd="9" destOrd="0" presId="urn:microsoft.com/office/officeart/2005/8/layout/cycle8"/>
    <dgm:cxn modelId="{77764840-BF49-42DA-96BF-A5812C013422}" type="presParOf" srcId="{E32EF2CA-6CCE-4FE1-83F8-0F8ED31B85D2}" destId="{BCA5D1EA-5235-4733-B38C-90DDD3F76027}" srcOrd="10" destOrd="0" presId="urn:microsoft.com/office/officeart/2005/8/layout/cycle8"/>
    <dgm:cxn modelId="{086FF0BA-7F97-4F37-B535-DBC45D50C445}" type="presParOf" srcId="{E32EF2CA-6CCE-4FE1-83F8-0F8ED31B85D2}" destId="{8EF206E4-2544-4A1E-911E-386FAB476279}" srcOrd="11" destOrd="0" presId="urn:microsoft.com/office/officeart/2005/8/layout/cycle8"/>
    <dgm:cxn modelId="{CF45640C-017A-4945-9E5C-346036A6BD05}" type="presParOf" srcId="{E32EF2CA-6CCE-4FE1-83F8-0F8ED31B85D2}" destId="{7035E523-A528-49F7-A1E3-5E81A6F3B568}" srcOrd="12" destOrd="0" presId="urn:microsoft.com/office/officeart/2005/8/layout/cycle8"/>
    <dgm:cxn modelId="{CB54EC7C-2E97-404D-AED5-64CB0059751E}" type="presParOf" srcId="{E32EF2CA-6CCE-4FE1-83F8-0F8ED31B85D2}" destId="{42754E0A-8403-42F2-ACD7-1EF71195CCA5}" srcOrd="13" destOrd="0" presId="urn:microsoft.com/office/officeart/2005/8/layout/cycle8"/>
    <dgm:cxn modelId="{030C7C3E-A55F-4338-9167-64D9EEF2B649}" type="presParOf" srcId="{E32EF2CA-6CCE-4FE1-83F8-0F8ED31B85D2}" destId="{FDAB128E-7114-4D5B-BB0F-78D387261D0F}" srcOrd="14" destOrd="0" presId="urn:microsoft.com/office/officeart/2005/8/layout/cycle8"/>
    <dgm:cxn modelId="{C5DD0DDE-C6F3-4A03-A71F-56FD902BE147}" type="presParOf" srcId="{E32EF2CA-6CCE-4FE1-83F8-0F8ED31B85D2}" destId="{EA7D6361-F452-4383-90BE-5EE7F93511F0}" srcOrd="15" destOrd="0" presId="urn:microsoft.com/office/officeart/2005/8/layout/cycle8"/>
    <dgm:cxn modelId="{36533063-BDFC-4136-ABCF-437FB240A553}" type="presParOf" srcId="{E32EF2CA-6CCE-4FE1-83F8-0F8ED31B85D2}" destId="{BC4A4F6B-3F14-490B-95E9-6381B915E762}" srcOrd="16" destOrd="0" presId="urn:microsoft.com/office/officeart/2005/8/layout/cycle8"/>
    <dgm:cxn modelId="{41C23AAF-19E8-419E-84D6-2C53E5A16FFB}" type="presParOf" srcId="{E32EF2CA-6CCE-4FE1-83F8-0F8ED31B85D2}" destId="{87DF48E1-B0A8-4455-860B-56F70E3C6328}" srcOrd="17" destOrd="0" presId="urn:microsoft.com/office/officeart/2005/8/layout/cycle8"/>
    <dgm:cxn modelId="{22458F08-5DCB-45B2-AA92-CF7657EB00B3}" type="presParOf" srcId="{E32EF2CA-6CCE-4FE1-83F8-0F8ED31B85D2}" destId="{65360E7B-53E4-441A-A8C0-4476051A8280}" srcOrd="18" destOrd="0" presId="urn:microsoft.com/office/officeart/2005/8/layout/cycle8"/>
    <dgm:cxn modelId="{326EC9F6-E395-46D8-9ADB-6F25C1A5AD22}" type="presParOf" srcId="{E32EF2CA-6CCE-4FE1-83F8-0F8ED31B85D2}" destId="{F2909054-D698-4357-B5E1-E3676636696A}"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DF46B-99C2-4451-B639-516870D8FD52}">
      <dsp:nvSpPr>
        <dsp:cNvPr id="0" name=""/>
        <dsp:cNvSpPr/>
      </dsp:nvSpPr>
      <dsp:spPr>
        <a:xfrm>
          <a:off x="1238558" y="167218"/>
          <a:ext cx="2360902" cy="2360902"/>
        </a:xfrm>
        <a:prstGeom prst="pie">
          <a:avLst>
            <a:gd name="adj1" fmla="val 16200000"/>
            <a:gd name="adj2" fmla="val 0"/>
          </a:avLst>
        </a:prstGeom>
        <a:solidFill>
          <a:srgbClr val="F7D654">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Åtgärder i samhället</a:t>
          </a:r>
        </a:p>
      </dsp:txBody>
      <dsp:txXfrm>
        <a:off x="2491803" y="656543"/>
        <a:ext cx="871285" cy="646437"/>
      </dsp:txXfrm>
    </dsp:sp>
    <dsp:sp modelId="{69793EDF-E574-432E-803E-666AB41DAB71}">
      <dsp:nvSpPr>
        <dsp:cNvPr id="0" name=""/>
        <dsp:cNvSpPr/>
      </dsp:nvSpPr>
      <dsp:spPr>
        <a:xfrm>
          <a:off x="1238558" y="246477"/>
          <a:ext cx="2360902" cy="2360902"/>
        </a:xfrm>
        <a:prstGeom prst="pie">
          <a:avLst>
            <a:gd name="adj1" fmla="val 0"/>
            <a:gd name="adj2" fmla="val 5400000"/>
          </a:avLst>
        </a:prstGeom>
        <a:solidFill>
          <a:srgbClr val="F7D654">
            <a:alpha val="3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Uppföljning varje år och utvärdering var fjärde</a:t>
          </a:r>
        </a:p>
      </dsp:txBody>
      <dsp:txXfrm>
        <a:off x="2491803" y="1471616"/>
        <a:ext cx="871285" cy="646437"/>
      </dsp:txXfrm>
    </dsp:sp>
    <dsp:sp modelId="{753357CA-53DB-4439-9461-75A82BD3676B}">
      <dsp:nvSpPr>
        <dsp:cNvPr id="0" name=""/>
        <dsp:cNvSpPr/>
      </dsp:nvSpPr>
      <dsp:spPr>
        <a:xfrm>
          <a:off x="1159299" y="246477"/>
          <a:ext cx="2360902" cy="2360902"/>
        </a:xfrm>
        <a:prstGeom prst="pie">
          <a:avLst>
            <a:gd name="adj1" fmla="val 5400000"/>
            <a:gd name="adj2" fmla="val 10800000"/>
          </a:avLst>
        </a:prstGeom>
        <a:solidFill>
          <a:srgbClr val="F7D654">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Förslag på förbättringar</a:t>
          </a:r>
        </a:p>
      </dsp:txBody>
      <dsp:txXfrm>
        <a:off x="1395670" y="1471616"/>
        <a:ext cx="871285" cy="646437"/>
      </dsp:txXfrm>
    </dsp:sp>
    <dsp:sp modelId="{7035E523-A528-49F7-A1E3-5E81A6F3B568}">
      <dsp:nvSpPr>
        <dsp:cNvPr id="0" name=""/>
        <dsp:cNvSpPr/>
      </dsp:nvSpPr>
      <dsp:spPr>
        <a:xfrm>
          <a:off x="1159299" y="167218"/>
          <a:ext cx="2360902" cy="2360902"/>
        </a:xfrm>
        <a:prstGeom prst="pie">
          <a:avLst>
            <a:gd name="adj1" fmla="val 10800000"/>
            <a:gd name="adj2" fmla="val 16200000"/>
          </a:avLst>
        </a:prstGeom>
        <a:solidFill>
          <a:srgbClr val="F7D65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Beslut om styrmedel</a:t>
          </a:r>
        </a:p>
      </dsp:txBody>
      <dsp:txXfrm>
        <a:off x="1395670" y="656543"/>
        <a:ext cx="871285" cy="646437"/>
      </dsp:txXfrm>
    </dsp:sp>
    <dsp:sp modelId="{BC4A4F6B-3F14-490B-95E9-6381B915E762}">
      <dsp:nvSpPr>
        <dsp:cNvPr id="0" name=""/>
        <dsp:cNvSpPr/>
      </dsp:nvSpPr>
      <dsp:spPr>
        <a:xfrm>
          <a:off x="1092407" y="21067"/>
          <a:ext cx="2653204" cy="2653204"/>
        </a:xfrm>
        <a:prstGeom prst="circularArrow">
          <a:avLst>
            <a:gd name="adj1" fmla="val 5085"/>
            <a:gd name="adj2" fmla="val 327528"/>
            <a:gd name="adj3" fmla="val 21272472"/>
            <a:gd name="adj4" fmla="val 16200000"/>
            <a:gd name="adj5" fmla="val 5932"/>
          </a:avLst>
        </a:prstGeom>
        <a:solidFill>
          <a:srgbClr val="F7D654">
            <a:alpha val="70000"/>
          </a:srgbClr>
        </a:solidFill>
        <a:ln>
          <a:noFill/>
        </a:ln>
        <a:effectLst/>
      </dsp:spPr>
      <dsp:style>
        <a:lnRef idx="0">
          <a:scrgbClr r="0" g="0" b="0"/>
        </a:lnRef>
        <a:fillRef idx="1">
          <a:scrgbClr r="0" g="0" b="0"/>
        </a:fillRef>
        <a:effectRef idx="0">
          <a:scrgbClr r="0" g="0" b="0"/>
        </a:effectRef>
        <a:fontRef idx="minor">
          <a:schemeClr val="lt1"/>
        </a:fontRef>
      </dsp:style>
    </dsp:sp>
    <dsp:sp modelId="{87DF48E1-B0A8-4455-860B-56F70E3C6328}">
      <dsp:nvSpPr>
        <dsp:cNvPr id="0" name=""/>
        <dsp:cNvSpPr/>
      </dsp:nvSpPr>
      <dsp:spPr>
        <a:xfrm>
          <a:off x="1092407" y="100326"/>
          <a:ext cx="2653204" cy="2653204"/>
        </a:xfrm>
        <a:prstGeom prst="circularArrow">
          <a:avLst>
            <a:gd name="adj1" fmla="val 5085"/>
            <a:gd name="adj2" fmla="val 327528"/>
            <a:gd name="adj3" fmla="val 5072472"/>
            <a:gd name="adj4" fmla="val 0"/>
            <a:gd name="adj5" fmla="val 5932"/>
          </a:avLst>
        </a:prstGeom>
        <a:solidFill>
          <a:srgbClr val="F7D654">
            <a:alpha val="70000"/>
          </a:srgbClr>
        </a:solidFill>
        <a:ln>
          <a:noFill/>
        </a:ln>
        <a:effectLst/>
      </dsp:spPr>
      <dsp:style>
        <a:lnRef idx="0">
          <a:scrgbClr r="0" g="0" b="0"/>
        </a:lnRef>
        <a:fillRef idx="1">
          <a:scrgbClr r="0" g="0" b="0"/>
        </a:fillRef>
        <a:effectRef idx="0">
          <a:scrgbClr r="0" g="0" b="0"/>
        </a:effectRef>
        <a:fontRef idx="minor">
          <a:schemeClr val="lt1"/>
        </a:fontRef>
      </dsp:style>
    </dsp:sp>
    <dsp:sp modelId="{65360E7B-53E4-441A-A8C0-4476051A8280}">
      <dsp:nvSpPr>
        <dsp:cNvPr id="0" name=""/>
        <dsp:cNvSpPr/>
      </dsp:nvSpPr>
      <dsp:spPr>
        <a:xfrm>
          <a:off x="1013148" y="100326"/>
          <a:ext cx="2653204" cy="2653204"/>
        </a:xfrm>
        <a:prstGeom prst="circularArrow">
          <a:avLst>
            <a:gd name="adj1" fmla="val 5085"/>
            <a:gd name="adj2" fmla="val 327528"/>
            <a:gd name="adj3" fmla="val 10472472"/>
            <a:gd name="adj4" fmla="val 5400000"/>
            <a:gd name="adj5" fmla="val 5932"/>
          </a:avLst>
        </a:prstGeom>
        <a:solidFill>
          <a:srgbClr val="F7D654">
            <a:alpha val="80000"/>
          </a:srgbClr>
        </a:solidFill>
        <a:ln>
          <a:noFill/>
        </a:ln>
        <a:effectLst/>
      </dsp:spPr>
      <dsp:style>
        <a:lnRef idx="0">
          <a:scrgbClr r="0" g="0" b="0"/>
        </a:lnRef>
        <a:fillRef idx="1">
          <a:scrgbClr r="0" g="0" b="0"/>
        </a:fillRef>
        <a:effectRef idx="0">
          <a:scrgbClr r="0" g="0" b="0"/>
        </a:effectRef>
        <a:fontRef idx="minor">
          <a:schemeClr val="lt1"/>
        </a:fontRef>
      </dsp:style>
    </dsp:sp>
    <dsp:sp modelId="{F2909054-D698-4357-B5E1-E3676636696A}">
      <dsp:nvSpPr>
        <dsp:cNvPr id="0" name=""/>
        <dsp:cNvSpPr/>
      </dsp:nvSpPr>
      <dsp:spPr>
        <a:xfrm>
          <a:off x="1013148" y="21067"/>
          <a:ext cx="2653204" cy="2653204"/>
        </a:xfrm>
        <a:prstGeom prst="circularArrow">
          <a:avLst>
            <a:gd name="adj1" fmla="val 5085"/>
            <a:gd name="adj2" fmla="val 327528"/>
            <a:gd name="adj3" fmla="val 15872472"/>
            <a:gd name="adj4" fmla="val 10800000"/>
            <a:gd name="adj5" fmla="val 5932"/>
          </a:avLst>
        </a:prstGeom>
        <a:solidFill>
          <a:srgbClr val="F7D654">
            <a:alpha val="90000"/>
          </a:srgb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2021-11-02</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Rubrik, punktlista, diagram">
    <p:spTree>
      <p:nvGrpSpPr>
        <p:cNvPr id="1" name=""/>
        <p:cNvGrpSpPr/>
        <p:nvPr/>
      </p:nvGrpSpPr>
      <p:grpSpPr>
        <a:xfrm>
          <a:off x="0" y="0"/>
          <a:ext cx="0" cy="0"/>
          <a:chOff x="0" y="0"/>
          <a:chExt cx="0" cy="0"/>
        </a:xfrm>
      </p:grpSpPr>
      <p:sp>
        <p:nvSpPr>
          <p:cNvPr id="2" name="Rubrik 1"/>
          <p:cNvSpPr>
            <a:spLocks noGrp="1"/>
          </p:cNvSpPr>
          <p:nvPr>
            <p:ph type="title"/>
          </p:nvPr>
        </p:nvSpPr>
        <p:spPr>
          <a:xfrm>
            <a:off x="824400" y="464400"/>
            <a:ext cx="7344000" cy="1080000"/>
          </a:xfrm>
        </p:spPr>
        <p:txBody>
          <a:bodyPr anchor="t">
            <a:noAutofit/>
          </a:bodyPr>
          <a:lstStyle>
            <a:lvl1pPr algn="l">
              <a:defRPr sz="3000" b="1">
                <a:latin typeface="Arial" pitchFamily="34" charset="0"/>
                <a:cs typeface="Arial"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24400" y="1548000"/>
            <a:ext cx="7344000" cy="3267419"/>
          </a:xfrm>
        </p:spPr>
        <p:txBody>
          <a:bodyPr>
            <a:no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marL="756000" indent="-252000">
              <a:buFont typeface="Wingdings" pitchFamily="2" charset="2"/>
              <a:buChar char="§"/>
              <a:defRPr>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3099600" y="4845255"/>
            <a:ext cx="752320" cy="189000"/>
          </a:xfrm>
        </p:spPr>
        <p:txBody>
          <a:bodyPr/>
          <a:lstStyle/>
          <a:p>
            <a:fld id="{31F8AAC4-2748-4E53-A84E-4A6AD65B6C1B}" type="datetime1">
              <a:rPr lang="sv-SE" smtClean="0"/>
              <a:t>2021-11-02</a:t>
            </a:fld>
            <a:endParaRPr lang="sv-SE"/>
          </a:p>
        </p:txBody>
      </p:sp>
      <p:sp>
        <p:nvSpPr>
          <p:cNvPr id="5" name="Platshållare för sidfot 4"/>
          <p:cNvSpPr>
            <a:spLocks noGrp="1"/>
          </p:cNvSpPr>
          <p:nvPr>
            <p:ph type="ftr" sz="quarter" idx="11"/>
          </p:nvPr>
        </p:nvSpPr>
        <p:spPr>
          <a:xfrm>
            <a:off x="92990" y="4845255"/>
            <a:ext cx="3038850" cy="189000"/>
          </a:xfrm>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a:xfrm>
            <a:off x="3837600" y="4845255"/>
            <a:ext cx="360000" cy="189000"/>
          </a:xfrm>
        </p:spPr>
        <p:txBody>
          <a:bodyPr/>
          <a:lstStyle>
            <a:lvl1pPr algn="r">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252443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 id="2147483748" r:id="rId3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image" Target="../media/image43.jpeg"/><Relationship Id="rId1" Type="http://schemas.openxmlformats.org/officeDocument/2006/relationships/slideLayout" Target="../slideLayouts/slideLayout10.xml"/><Relationship Id="rId6" Type="http://schemas.openxmlformats.org/officeDocument/2006/relationships/diagramQuickStyle" Target="../diagrams/quickStyle1.xml"/><Relationship Id="rId11" Type="http://schemas.openxmlformats.org/officeDocument/2006/relationships/image" Target="../media/image47.svg"/><Relationship Id="rId5" Type="http://schemas.openxmlformats.org/officeDocument/2006/relationships/diagramLayout" Target="../diagrams/layout1.xml"/><Relationship Id="rId10" Type="http://schemas.openxmlformats.org/officeDocument/2006/relationships/image" Target="../media/image46.png"/><Relationship Id="rId4" Type="http://schemas.openxmlformats.org/officeDocument/2006/relationships/diagramData" Target="../diagrams/data1.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image" Target="../media/image55.jpeg"/><Relationship Id="rId16" Type="http://schemas.openxmlformats.org/officeDocument/2006/relationships/image" Target="../media/image69.jpeg"/><Relationship Id="rId1" Type="http://schemas.openxmlformats.org/officeDocument/2006/relationships/slideLayout" Target="../slideLayouts/slideLayout10.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8.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7.jpeg"/><Relationship Id="rId2" Type="http://schemas.openxmlformats.org/officeDocument/2006/relationships/image" Target="../media/image55.jpeg"/><Relationship Id="rId1" Type="http://schemas.openxmlformats.org/officeDocument/2006/relationships/slideLayout" Target="../slideLayouts/slideLayout10.xml"/><Relationship Id="rId6" Type="http://schemas.openxmlformats.org/officeDocument/2006/relationships/image" Target="../media/image59.jpeg"/><Relationship Id="rId11" Type="http://schemas.openxmlformats.org/officeDocument/2006/relationships/image" Target="../media/image66.jpeg"/><Relationship Id="rId5" Type="http://schemas.openxmlformats.org/officeDocument/2006/relationships/image" Target="../media/image58.jpe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9.jpeg"/></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s://sverigesmiljomal.se/"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A43B2E7-F887-494D-9B46-DD60BDFC4800}"/>
              </a:ext>
            </a:extLst>
          </p:cNvPr>
          <p:cNvSpPr>
            <a:spLocks noGrp="1"/>
          </p:cNvSpPr>
          <p:nvPr>
            <p:ph type="title"/>
          </p:nvPr>
        </p:nvSpPr>
        <p:spPr/>
        <p:txBody>
          <a:bodyPr/>
          <a:lstStyle/>
          <a:p>
            <a:r>
              <a:rPr lang="sv-SE" sz="3200" b="1"/>
              <a:t>Att läsa innan du använder denna presentation</a:t>
            </a:r>
            <a:endParaRPr lang="sv-SE" sz="3200"/>
          </a:p>
        </p:txBody>
      </p:sp>
      <p:sp>
        <p:nvSpPr>
          <p:cNvPr id="2" name="Platshållare för sidfot 1">
            <a:extLst>
              <a:ext uri="{FF2B5EF4-FFF2-40B4-BE49-F238E27FC236}">
                <a16:creationId xmlns:a16="http://schemas.microsoft.com/office/drawing/2014/main" id="{DD2C017B-2911-4139-9EFF-CF49DB8F3D9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BB0C1E4-2EB2-41B6-87C8-9AB67E48184B}"/>
              </a:ext>
            </a:extLst>
          </p:cNvPr>
          <p:cNvSpPr>
            <a:spLocks noGrp="1"/>
          </p:cNvSpPr>
          <p:nvPr>
            <p:ph type="sldNum" sz="quarter" idx="12"/>
          </p:nvPr>
        </p:nvSpPr>
        <p:spPr/>
        <p:txBody>
          <a:bodyPr/>
          <a:lstStyle/>
          <a:p>
            <a:fld id="{1844E2AD-2CA4-4022-8F3B-D585D66E2E30}" type="slidenum">
              <a:rPr lang="sv-SE" smtClean="0"/>
              <a:pPr/>
              <a:t>1</a:t>
            </a:fld>
            <a:endParaRPr lang="sv-SE"/>
          </a:p>
        </p:txBody>
      </p:sp>
      <p:sp>
        <p:nvSpPr>
          <p:cNvPr id="5" name="Platshållare för innehåll 4">
            <a:extLst>
              <a:ext uri="{FF2B5EF4-FFF2-40B4-BE49-F238E27FC236}">
                <a16:creationId xmlns:a16="http://schemas.microsoft.com/office/drawing/2014/main" id="{79BD3223-75E2-4A15-B2BB-18C7EAF34E6E}"/>
              </a:ext>
            </a:extLst>
          </p:cNvPr>
          <p:cNvSpPr>
            <a:spLocks noGrp="1"/>
          </p:cNvSpPr>
          <p:nvPr>
            <p:ph sz="half" idx="1"/>
          </p:nvPr>
        </p:nvSpPr>
        <p:spPr/>
        <p:txBody>
          <a:bodyPr>
            <a:normAutofit fontScale="92500" lnSpcReduction="20000"/>
          </a:bodyPr>
          <a:lstStyle/>
          <a:p>
            <a:pPr marL="0" indent="0">
              <a:lnSpc>
                <a:spcPct val="100000"/>
              </a:lnSpc>
            </a:pPr>
            <a:r>
              <a:rPr lang="sv-SE" sz="1200" dirty="0"/>
              <a:t>Presentationen innehåller avsnittsbilder för att målgruppen ska veta vilken information som kommer härnäst. Om något avsnitt inte är relevant för din målgrupp kan du ta bort avsnittet.</a:t>
            </a:r>
          </a:p>
          <a:p>
            <a:pPr marL="0" indent="0">
              <a:lnSpc>
                <a:spcPct val="100000"/>
              </a:lnSpc>
            </a:pPr>
            <a:r>
              <a:rPr lang="sv-SE" sz="1200" b="1" dirty="0"/>
              <a:t>Presentationen lyfter upp följande avsnitt:</a:t>
            </a:r>
          </a:p>
          <a:p>
            <a:pPr>
              <a:lnSpc>
                <a:spcPct val="100000"/>
              </a:lnSpc>
              <a:buFont typeface="Arial" panose="020B0604020202020204" pitchFamily="34" charset="0"/>
              <a:buChar char="•"/>
            </a:pPr>
            <a:r>
              <a:rPr lang="sv-SE" sz="1200" dirty="0"/>
              <a:t>Vad är Sveriges miljömål?</a:t>
            </a:r>
          </a:p>
          <a:p>
            <a:pPr>
              <a:lnSpc>
                <a:spcPct val="100000"/>
              </a:lnSpc>
              <a:buFont typeface="Arial" panose="020B0604020202020204" pitchFamily="34" charset="0"/>
              <a:buChar char="•"/>
            </a:pPr>
            <a:r>
              <a:rPr lang="sv-SE" sz="1200" dirty="0"/>
              <a:t>Generationsmålet</a:t>
            </a:r>
          </a:p>
          <a:p>
            <a:pPr>
              <a:lnSpc>
                <a:spcPct val="100000"/>
              </a:lnSpc>
              <a:buFont typeface="Arial" panose="020B0604020202020204" pitchFamily="34" charset="0"/>
              <a:buChar char="•"/>
            </a:pPr>
            <a:r>
              <a:rPr lang="sv-SE" sz="1200" dirty="0"/>
              <a:t>Miljökvalitetsmålen</a:t>
            </a:r>
          </a:p>
          <a:p>
            <a:pPr>
              <a:lnSpc>
                <a:spcPct val="100000"/>
              </a:lnSpc>
              <a:buFont typeface="Arial" panose="020B0604020202020204" pitchFamily="34" charset="0"/>
              <a:buChar char="•"/>
            </a:pPr>
            <a:r>
              <a:rPr lang="sv-SE" sz="1200" dirty="0"/>
              <a:t>Etappmålen</a:t>
            </a:r>
          </a:p>
          <a:p>
            <a:pPr>
              <a:lnSpc>
                <a:spcPct val="100000"/>
              </a:lnSpc>
              <a:buFont typeface="Arial" panose="020B0604020202020204" pitchFamily="34" charset="0"/>
              <a:buChar char="•"/>
            </a:pPr>
            <a:r>
              <a:rPr lang="sv-SE" sz="1200" dirty="0"/>
              <a:t>Hur fungerar arbetet för att nå miljömålen?</a:t>
            </a:r>
          </a:p>
          <a:p>
            <a:pPr>
              <a:lnSpc>
                <a:spcPct val="100000"/>
              </a:lnSpc>
              <a:buFont typeface="Arial" panose="020B0604020202020204" pitchFamily="34" charset="0"/>
              <a:buChar char="•"/>
            </a:pPr>
            <a:r>
              <a:rPr lang="sv-SE" sz="1200" dirty="0"/>
              <a:t>Hur har miljömålen vuxit fram?</a:t>
            </a:r>
          </a:p>
          <a:p>
            <a:pPr>
              <a:lnSpc>
                <a:spcPct val="100000"/>
              </a:lnSpc>
              <a:buFont typeface="Arial" panose="020B0604020202020204" pitchFamily="34" charset="0"/>
              <a:buChar char="•"/>
            </a:pPr>
            <a:r>
              <a:rPr lang="sv-SE" sz="1200" dirty="0"/>
              <a:t>Hur förhåller sig miljömålen till de globala hållbarhetsmålen i Agenda 2030?</a:t>
            </a:r>
          </a:p>
          <a:p>
            <a:pPr>
              <a:lnSpc>
                <a:spcPct val="100000"/>
              </a:lnSpc>
              <a:buFont typeface="Arial" panose="020B0604020202020204" pitchFamily="34" charset="0"/>
              <a:buChar char="•"/>
            </a:pPr>
            <a:r>
              <a:rPr lang="sv-SE" sz="1200" dirty="0"/>
              <a:t>Vem gör vad för att Sverige ska nå miljömålen?</a:t>
            </a:r>
          </a:p>
          <a:p>
            <a:pPr>
              <a:lnSpc>
                <a:spcPct val="100000"/>
              </a:lnSpc>
              <a:buFont typeface="Arial" panose="020B0604020202020204" pitchFamily="34" charset="0"/>
              <a:buChar char="•"/>
            </a:pPr>
            <a:r>
              <a:rPr lang="sv-SE" sz="1200" dirty="0"/>
              <a:t>Hur ser nuläget ut? </a:t>
            </a:r>
          </a:p>
          <a:p>
            <a:pPr>
              <a:lnSpc>
                <a:spcPct val="100000"/>
              </a:lnSpc>
              <a:buFont typeface="Arial" panose="020B0604020202020204" pitchFamily="34" charset="0"/>
              <a:buChar char="•"/>
            </a:pPr>
            <a:r>
              <a:rPr lang="sv-SE" sz="1200" dirty="0"/>
              <a:t>Vad behövs för att vi ska nå målen?</a:t>
            </a:r>
          </a:p>
          <a:p>
            <a:endParaRPr lang="sv-SE" dirty="0"/>
          </a:p>
          <a:p>
            <a:endParaRPr lang="sv-SE" dirty="0"/>
          </a:p>
          <a:p>
            <a:endParaRPr lang="sv-SE" dirty="0"/>
          </a:p>
        </p:txBody>
      </p:sp>
      <p:sp>
        <p:nvSpPr>
          <p:cNvPr id="6" name="Platshållare för innehåll 5">
            <a:extLst>
              <a:ext uri="{FF2B5EF4-FFF2-40B4-BE49-F238E27FC236}">
                <a16:creationId xmlns:a16="http://schemas.microsoft.com/office/drawing/2014/main" id="{F53663BE-619D-4532-8885-6E514A187C60}"/>
              </a:ext>
            </a:extLst>
          </p:cNvPr>
          <p:cNvSpPr>
            <a:spLocks noGrp="1"/>
          </p:cNvSpPr>
          <p:nvPr>
            <p:ph sz="half" idx="13"/>
          </p:nvPr>
        </p:nvSpPr>
        <p:spPr/>
        <p:txBody>
          <a:bodyPr>
            <a:normAutofit/>
          </a:bodyPr>
          <a:lstStyle/>
          <a:p>
            <a:pPr marL="0" indent="0">
              <a:lnSpc>
                <a:spcPct val="100000"/>
              </a:lnSpc>
            </a:pPr>
            <a:r>
              <a:rPr lang="sv-SE" sz="1200" dirty="0"/>
              <a:t>Denna presentation har tagits fram av Naturvårdsverket och uppdaterades i </a:t>
            </a:r>
            <a:r>
              <a:rPr lang="sv-SE" sz="1200" i="1" dirty="0"/>
              <a:t>september 2021</a:t>
            </a:r>
            <a:r>
              <a:rPr lang="sv-SE" sz="1200" dirty="0"/>
              <a:t>. Syftet med denna presentation är att målgruppen ska få </a:t>
            </a:r>
            <a:r>
              <a:rPr lang="sv-SE" sz="1200" b="1" dirty="0"/>
              <a:t>baskunskaper om miljömålen</a:t>
            </a:r>
            <a:r>
              <a:rPr lang="sv-SE" sz="1200" dirty="0"/>
              <a:t>. </a:t>
            </a:r>
          </a:p>
          <a:p>
            <a:pPr marL="0" indent="0">
              <a:lnSpc>
                <a:spcPct val="100000"/>
              </a:lnSpc>
            </a:pPr>
            <a:endParaRPr lang="sv-SE" sz="1200" dirty="0"/>
          </a:p>
          <a:p>
            <a:pPr marL="0" indent="0">
              <a:lnSpc>
                <a:spcPct val="100000"/>
              </a:lnSpc>
            </a:pPr>
            <a:r>
              <a:rPr lang="sv-SE" sz="1200" dirty="0"/>
              <a:t>I denna presentation hittar du därför </a:t>
            </a:r>
            <a:r>
              <a:rPr lang="sv-SE" sz="1200" b="1" dirty="0"/>
              <a:t>bilder </a:t>
            </a:r>
            <a:r>
              <a:rPr lang="sv-SE" sz="1200" dirty="0"/>
              <a:t>som du kan använda för att </a:t>
            </a:r>
            <a:r>
              <a:rPr lang="sv-SE" sz="1200" b="1" dirty="0"/>
              <a:t>presentera Sveriges miljömål</a:t>
            </a:r>
            <a:r>
              <a:rPr lang="sv-SE" sz="1200" dirty="0"/>
              <a:t>. </a:t>
            </a:r>
          </a:p>
          <a:p>
            <a:pPr marL="0" indent="0">
              <a:lnSpc>
                <a:spcPct val="100000"/>
              </a:lnSpc>
            </a:pPr>
            <a:endParaRPr lang="sv-SE" sz="1200" b="1" dirty="0"/>
          </a:p>
          <a:p>
            <a:pPr marL="0" indent="0">
              <a:lnSpc>
                <a:spcPct val="100000"/>
              </a:lnSpc>
            </a:pPr>
            <a:r>
              <a:rPr lang="sv-SE" sz="1200" b="1" dirty="0"/>
              <a:t>Presentationen kan användas som helhet </a:t>
            </a:r>
            <a:r>
              <a:rPr lang="sv-SE" sz="1200" dirty="0"/>
              <a:t>men måste inte användas som helhet utan du kan behålla de bilder som passar för stunden. </a:t>
            </a:r>
          </a:p>
          <a:p>
            <a:pPr marL="0" indent="0">
              <a:lnSpc>
                <a:spcPct val="100000"/>
              </a:lnSpc>
            </a:pPr>
            <a:endParaRPr lang="sv-SE" sz="1200" b="1" dirty="0"/>
          </a:p>
          <a:p>
            <a:pPr marL="0" indent="0">
              <a:lnSpc>
                <a:spcPct val="100000"/>
              </a:lnSpc>
            </a:pPr>
            <a:r>
              <a:rPr lang="sv-SE" sz="1200" b="1" dirty="0"/>
              <a:t>Den här instruktionsbilden tar du såklart bort!</a:t>
            </a:r>
          </a:p>
          <a:p>
            <a:pPr marL="0" indent="0">
              <a:lnSpc>
                <a:spcPct val="100000"/>
              </a:lnSpc>
            </a:pPr>
            <a:endParaRPr lang="sv-SE" sz="1200" dirty="0"/>
          </a:p>
        </p:txBody>
      </p:sp>
    </p:spTree>
    <p:extLst>
      <p:ext uri="{BB962C8B-B14F-4D97-AF65-F5344CB8AC3E}">
        <p14:creationId xmlns:p14="http://schemas.microsoft.com/office/powerpoint/2010/main" val="292520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4000">
                <a:solidFill>
                  <a:srgbClr val="4D4D4A"/>
                </a:solidFill>
              </a:rPr>
              <a:t>Vägleder allt miljöarbete</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10</a:t>
            </a:fld>
            <a:endParaRPr lang="sv-SE"/>
          </a:p>
        </p:txBody>
      </p:sp>
      <p:pic>
        <p:nvPicPr>
          <p:cNvPr id="8" name="Platshållare för innehåll 7">
            <a:extLst>
              <a:ext uri="{FF2B5EF4-FFF2-40B4-BE49-F238E27FC236}">
                <a16:creationId xmlns:a16="http://schemas.microsoft.com/office/drawing/2014/main" id="{8E46DCC3-ACAC-48FE-A1D8-938F075B0C25}"/>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194858" y="1203325"/>
            <a:ext cx="3219921" cy="3397250"/>
          </a:xfrm>
        </p:spPr>
      </p:pic>
      <p:sp>
        <p:nvSpPr>
          <p:cNvPr id="20" name="Platshållare för text 13">
            <a:extLst>
              <a:ext uri="{FF2B5EF4-FFF2-40B4-BE49-F238E27FC236}">
                <a16:creationId xmlns:a16="http://schemas.microsoft.com/office/drawing/2014/main" id="{6DADE9EA-8005-4C12-AD1D-80C423F533E0}"/>
              </a:ext>
            </a:extLst>
          </p:cNvPr>
          <p:cNvSpPr>
            <a:spLocks noGrp="1"/>
          </p:cNvSpPr>
          <p:nvPr>
            <p:ph sz="half" idx="13"/>
          </p:nvPr>
        </p:nvSpPr>
        <p:spPr/>
        <p:txBody>
          <a:bodyPr>
            <a:normAutofit fontScale="47500" lnSpcReduction="20000"/>
          </a:bodyPr>
          <a:lstStyle/>
          <a:p>
            <a:pPr marL="0" indent="0">
              <a:lnSpc>
                <a:spcPct val="110000"/>
              </a:lnSpc>
            </a:pPr>
            <a:endParaRPr lang="sv-SE" sz="2500">
              <a:solidFill>
                <a:srgbClr val="4F4B4B"/>
              </a:solidFill>
            </a:endParaRPr>
          </a:p>
          <a:p>
            <a:pPr marL="0" indent="0">
              <a:lnSpc>
                <a:spcPct val="110000"/>
              </a:lnSpc>
            </a:pPr>
            <a:r>
              <a:rPr lang="sv-SE" sz="2500">
                <a:solidFill>
                  <a:srgbClr val="4F4B4B"/>
                </a:solidFill>
              </a:rPr>
              <a:t>Generationsmålet innebär att förutsättningarna för att lösa miljöproblemen ska vara uppfyllda inom en generation. </a:t>
            </a:r>
          </a:p>
          <a:p>
            <a:pPr marL="0" indent="0">
              <a:lnSpc>
                <a:spcPct val="110000"/>
              </a:lnSpc>
            </a:pPr>
            <a:endParaRPr lang="sv-SE" sz="2500">
              <a:solidFill>
                <a:srgbClr val="4D4D4A"/>
              </a:solidFill>
            </a:endParaRPr>
          </a:p>
          <a:p>
            <a:pPr marL="0" indent="0">
              <a:lnSpc>
                <a:spcPct val="110000"/>
              </a:lnSpc>
            </a:pPr>
            <a:r>
              <a:rPr lang="sv-SE" sz="2500">
                <a:solidFill>
                  <a:srgbClr val="4D4D4A"/>
                </a:solidFill>
              </a:rPr>
              <a:t>Miljöpolitiken ska därför inriktas mot: </a:t>
            </a:r>
          </a:p>
          <a:p>
            <a:pPr marL="285750" indent="-285750">
              <a:lnSpc>
                <a:spcPct val="110000"/>
              </a:lnSpc>
              <a:buFont typeface="Arial" panose="020B0604020202020204" pitchFamily="34" charset="0"/>
              <a:buChar char="•"/>
            </a:pPr>
            <a:r>
              <a:rPr lang="sv-SE" sz="2500">
                <a:solidFill>
                  <a:srgbClr val="4D4D4A"/>
                </a:solidFill>
              </a:rPr>
              <a:t>återhämtade ekosystem,</a:t>
            </a:r>
          </a:p>
          <a:p>
            <a:pPr marL="285750" indent="-285750">
              <a:lnSpc>
                <a:spcPct val="110000"/>
              </a:lnSpc>
              <a:buFont typeface="Arial" panose="020B0604020202020204" pitchFamily="34" charset="0"/>
              <a:buChar char="•"/>
            </a:pPr>
            <a:r>
              <a:rPr lang="sv-SE" sz="2500">
                <a:solidFill>
                  <a:srgbClr val="4D4D4A"/>
                </a:solidFill>
              </a:rPr>
              <a:t>bevarad biologisk mångfald och natur- och kulturmiljö,</a:t>
            </a:r>
          </a:p>
          <a:p>
            <a:pPr marL="285750" indent="-285750">
              <a:lnSpc>
                <a:spcPct val="110000"/>
              </a:lnSpc>
              <a:buFont typeface="Arial" panose="020B0604020202020204" pitchFamily="34" charset="0"/>
              <a:buChar char="•"/>
            </a:pPr>
            <a:r>
              <a:rPr lang="sv-SE" sz="2500">
                <a:solidFill>
                  <a:srgbClr val="4D4D4A"/>
                </a:solidFill>
              </a:rPr>
              <a:t>god hälsa för människor, </a:t>
            </a:r>
          </a:p>
          <a:p>
            <a:pPr marL="285750" indent="-285750">
              <a:lnSpc>
                <a:spcPct val="110000"/>
              </a:lnSpc>
              <a:buFont typeface="Arial" panose="020B0604020202020204" pitchFamily="34" charset="0"/>
              <a:buChar char="•"/>
            </a:pPr>
            <a:r>
              <a:rPr lang="sv-SE" sz="2500">
                <a:solidFill>
                  <a:srgbClr val="4D4D4A"/>
                </a:solidFill>
              </a:rPr>
              <a:t>resurseffektiva och giftfria kretslopp,</a:t>
            </a:r>
          </a:p>
          <a:p>
            <a:pPr marL="285750" indent="-285750">
              <a:lnSpc>
                <a:spcPct val="110000"/>
              </a:lnSpc>
              <a:buFont typeface="Arial" panose="020B0604020202020204" pitchFamily="34" charset="0"/>
              <a:buChar char="•"/>
            </a:pPr>
            <a:r>
              <a:rPr lang="sv-SE" sz="2500">
                <a:solidFill>
                  <a:srgbClr val="4D4D4A"/>
                </a:solidFill>
              </a:rPr>
              <a:t>god hushållning av naturresurser,</a:t>
            </a:r>
          </a:p>
          <a:p>
            <a:pPr marL="285750" indent="-285750">
              <a:lnSpc>
                <a:spcPct val="110000"/>
              </a:lnSpc>
              <a:buFont typeface="Arial" panose="020B0604020202020204" pitchFamily="34" charset="0"/>
              <a:buChar char="•"/>
            </a:pPr>
            <a:r>
              <a:rPr lang="sv-SE" sz="2500">
                <a:solidFill>
                  <a:srgbClr val="4D4D4A"/>
                </a:solidFill>
              </a:rPr>
              <a:t>effektiv energianvändning samt</a:t>
            </a:r>
          </a:p>
          <a:p>
            <a:pPr marL="285750" indent="-285750">
              <a:lnSpc>
                <a:spcPct val="110000"/>
              </a:lnSpc>
              <a:buFont typeface="Arial" panose="020B0604020202020204" pitchFamily="34" charset="0"/>
              <a:buChar char="•"/>
            </a:pPr>
            <a:r>
              <a:rPr lang="sv-SE" sz="2500">
                <a:solidFill>
                  <a:srgbClr val="4D4D4A"/>
                </a:solidFill>
              </a:rPr>
              <a:t>konsumtionsmönster som orsakar låga hälso- och miljöproblem. </a:t>
            </a:r>
          </a:p>
          <a:p>
            <a:endParaRPr lang="sv-SE"/>
          </a:p>
        </p:txBody>
      </p:sp>
      <p:cxnSp>
        <p:nvCxnSpPr>
          <p:cNvPr id="2" name="Rak koppling 1">
            <a:extLst>
              <a:ext uri="{FF2B5EF4-FFF2-40B4-BE49-F238E27FC236}">
                <a16:creationId xmlns:a16="http://schemas.microsoft.com/office/drawing/2014/main" id="{424DCBD0-DB01-4242-9BF2-7B6AD71C20B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36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himmel, gräs, natur, utomhus&#10;&#10;Automatiskt genererad beskrivning">
            <a:extLst>
              <a:ext uri="{FF2B5EF4-FFF2-40B4-BE49-F238E27FC236}">
                <a16:creationId xmlns:a16="http://schemas.microsoft.com/office/drawing/2014/main" id="{3156717E-B7BB-48DC-A3AF-D1D469296D97}"/>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Miljökvalitetsmålen</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7648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14" name="Platshållare för text 13">
            <a:extLst>
              <a:ext uri="{FF2B5EF4-FFF2-40B4-BE49-F238E27FC236}">
                <a16:creationId xmlns:a16="http://schemas.microsoft.com/office/drawing/2014/main" id="{991C89C5-4E3F-8941-8FA9-20465130199B}"/>
              </a:ext>
            </a:extLst>
          </p:cNvPr>
          <p:cNvSpPr>
            <a:spLocks noGrp="1"/>
          </p:cNvSpPr>
          <p:nvPr>
            <p:ph type="body" sz="quarter" idx="14"/>
          </p:nvPr>
        </p:nvSpPr>
        <p:spPr/>
        <p:txBody>
          <a:bodyPr>
            <a:normAutofit fontScale="92500" lnSpcReduction="20000"/>
          </a:bodyPr>
          <a:lstStyle/>
          <a:p>
            <a:pPr marL="0" indent="0">
              <a:lnSpc>
                <a:spcPct val="110000"/>
              </a:lnSpc>
              <a:buNone/>
            </a:pPr>
            <a:r>
              <a:rPr lang="sv-SE" dirty="0">
                <a:solidFill>
                  <a:srgbClr val="4D4D4A"/>
                </a:solidFill>
              </a:rPr>
              <a:t>Miljökvalitetsmålen anger tillståndet i den svenska miljön som miljöarbetet ska leda till. </a:t>
            </a:r>
          </a:p>
          <a:p>
            <a:pPr marL="0" indent="0">
              <a:lnSpc>
                <a:spcPct val="110000"/>
              </a:lnSpc>
              <a:buNone/>
            </a:pPr>
            <a:endParaRPr lang="sv-SE" dirty="0">
              <a:solidFill>
                <a:srgbClr val="4D4D4A"/>
              </a:solidFill>
            </a:endParaRPr>
          </a:p>
          <a:p>
            <a:pPr marL="0" indent="0">
              <a:lnSpc>
                <a:spcPct val="110000"/>
              </a:lnSpc>
              <a:buNone/>
            </a:pPr>
            <a:r>
              <a:rPr lang="sv-SE" dirty="0">
                <a:solidFill>
                  <a:srgbClr val="4D4D4A"/>
                </a:solidFill>
              </a:rPr>
              <a:t>Det finns 16 miljökvalitetsmål inom olika områden.</a:t>
            </a:r>
          </a:p>
          <a:p>
            <a:pPr marL="0" indent="0">
              <a:lnSpc>
                <a:spcPct val="110000"/>
              </a:lnSpc>
              <a:buNone/>
            </a:pPr>
            <a:endParaRPr lang="sv-SE" dirty="0">
              <a:solidFill>
                <a:srgbClr val="4D4D4A"/>
              </a:solidFill>
            </a:endParaRPr>
          </a:p>
          <a:p>
            <a:pPr marL="0" indent="0">
              <a:lnSpc>
                <a:spcPct val="110000"/>
              </a:lnSpc>
              <a:buNone/>
            </a:pPr>
            <a:r>
              <a:rPr lang="sv-SE" dirty="0">
                <a:solidFill>
                  <a:srgbClr val="4D4D4A"/>
                </a:solidFill>
              </a:rPr>
              <a:t>Målen är beslutade av riksdagen.</a:t>
            </a:r>
          </a:p>
          <a:p>
            <a:pPr marL="0" indent="0">
              <a:buNone/>
            </a:pPr>
            <a:r>
              <a:rPr lang="sv-SE" dirty="0">
                <a:solidFill>
                  <a:schemeClr val="tx1">
                    <a:lumMod val="75000"/>
                    <a:lumOff val="25000"/>
                  </a:schemeClr>
                </a:solidFill>
              </a:rPr>
              <a:t> </a:t>
            </a:r>
          </a:p>
          <a:p>
            <a:endParaRPr lang="sv-SE" dirty="0"/>
          </a:p>
        </p:txBody>
      </p:sp>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Miljökvalitetsmålen</a:t>
            </a:r>
          </a:p>
        </p:txBody>
      </p:sp>
      <p:pic>
        <p:nvPicPr>
          <p:cNvPr id="23" name="Platshållare för innehåll 22">
            <a:extLst>
              <a:ext uri="{FF2B5EF4-FFF2-40B4-BE49-F238E27FC236}">
                <a16:creationId xmlns:a16="http://schemas.microsoft.com/office/drawing/2014/main" id="{480E7351-60AA-4251-A6DD-A2B0FAF5D0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16463" y="339725"/>
            <a:ext cx="4176712" cy="4176712"/>
          </a:xfrm>
        </p:spPr>
      </p:pic>
      <p:cxnSp>
        <p:nvCxnSpPr>
          <p:cNvPr id="2" name="Rak koppling 1">
            <a:extLst>
              <a:ext uri="{FF2B5EF4-FFF2-40B4-BE49-F238E27FC236}">
                <a16:creationId xmlns:a16="http://schemas.microsoft.com/office/drawing/2014/main" id="{CFBEB353-0894-404B-9D6C-79547C6CC7B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7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C2ECA17-D1A5-4ADC-97DA-C70851F56B5E}"/>
              </a:ext>
            </a:extLst>
          </p:cNvPr>
          <p:cNvSpPr>
            <a:spLocks noGrp="1"/>
          </p:cNvSpPr>
          <p:nvPr>
            <p:ph type="title"/>
          </p:nvPr>
        </p:nvSpPr>
        <p:spPr>
          <a:xfrm>
            <a:off x="269613" y="267494"/>
            <a:ext cx="8622867" cy="730772"/>
          </a:xfrm>
        </p:spPr>
        <p:txBody>
          <a:bodyPr/>
          <a:lstStyle/>
          <a:p>
            <a:r>
              <a:rPr lang="sv-SE" sz="4400">
                <a:solidFill>
                  <a:srgbClr val="4D4D4A"/>
                </a:solidFill>
              </a:rPr>
              <a:t>16 miljökvalitetsmål</a:t>
            </a:r>
          </a:p>
        </p:txBody>
      </p:sp>
      <p:sp>
        <p:nvSpPr>
          <p:cNvPr id="5" name="Platshållare för bildnummer 4">
            <a:extLst>
              <a:ext uri="{FF2B5EF4-FFF2-40B4-BE49-F238E27FC236}">
                <a16:creationId xmlns:a16="http://schemas.microsoft.com/office/drawing/2014/main" id="{C12FEE0B-BBB3-4E36-9510-8133DAAB2234}"/>
              </a:ext>
            </a:extLst>
          </p:cNvPr>
          <p:cNvSpPr>
            <a:spLocks noGrp="1"/>
          </p:cNvSpPr>
          <p:nvPr>
            <p:ph type="sldNum" sz="quarter" idx="12"/>
          </p:nvPr>
        </p:nvSpPr>
        <p:spPr/>
        <p:txBody>
          <a:bodyPr/>
          <a:lstStyle/>
          <a:p>
            <a:fld id="{1844E2AD-2CA4-4022-8F3B-D585D66E2E30}" type="slidenum">
              <a:rPr lang="sv-SE" smtClean="0"/>
              <a:pPr/>
              <a:t>13</a:t>
            </a:fld>
            <a:endParaRPr lang="sv-SE"/>
          </a:p>
        </p:txBody>
      </p:sp>
      <p:pic>
        <p:nvPicPr>
          <p:cNvPr id="10" name="Platshållare för innehåll 9">
            <a:extLst>
              <a:ext uri="{FF2B5EF4-FFF2-40B4-BE49-F238E27FC236}">
                <a16:creationId xmlns:a16="http://schemas.microsoft.com/office/drawing/2014/main" id="{568826F2-EB0A-400A-B112-131A1192A26B}"/>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754828" y="1203325"/>
            <a:ext cx="3314756" cy="3397250"/>
          </a:xfrm>
        </p:spPr>
      </p:pic>
      <p:cxnSp>
        <p:nvCxnSpPr>
          <p:cNvPr id="4" name="Rak koppling 3">
            <a:extLst>
              <a:ext uri="{FF2B5EF4-FFF2-40B4-BE49-F238E27FC236}">
                <a16:creationId xmlns:a16="http://schemas.microsoft.com/office/drawing/2014/main" id="{D8E840CB-AA17-439D-88C1-561674A349C6}"/>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8" name="Platshållare för innehåll 7">
            <a:extLst>
              <a:ext uri="{FF2B5EF4-FFF2-40B4-BE49-F238E27FC236}">
                <a16:creationId xmlns:a16="http://schemas.microsoft.com/office/drawing/2014/main" id="{F46C4CE1-534A-4C4B-89E3-BA3E822B813B}"/>
              </a:ext>
            </a:extLst>
          </p:cNvPr>
          <p:cNvSpPr>
            <a:spLocks noGrp="1"/>
          </p:cNvSpPr>
          <p:nvPr>
            <p:ph sz="half" idx="1"/>
          </p:nvPr>
        </p:nvSpPr>
        <p:spPr>
          <a:xfrm>
            <a:off x="4716016" y="1203563"/>
            <a:ext cx="4176464" cy="3512370"/>
          </a:xfrm>
        </p:spPr>
        <p:txBody>
          <a:bodyPr>
            <a:normAutofit fontScale="25000" lnSpcReduction="20000"/>
          </a:bodyPr>
          <a:lstStyle/>
          <a:p>
            <a:pPr marL="342900" indent="-342900">
              <a:buAutoNum type="arabicPeriod"/>
            </a:pPr>
            <a:r>
              <a:rPr lang="sv-SE" sz="4400">
                <a:solidFill>
                  <a:srgbClr val="4D4D4A"/>
                </a:solidFill>
              </a:rPr>
              <a:t>Begränsad klimatpåverkan</a:t>
            </a:r>
          </a:p>
          <a:p>
            <a:pPr marL="342900" indent="-342900">
              <a:buAutoNum type="arabicPeriod"/>
            </a:pPr>
            <a:r>
              <a:rPr lang="sv-SE" sz="4400">
                <a:solidFill>
                  <a:srgbClr val="4D4D4A"/>
                </a:solidFill>
              </a:rPr>
              <a:t>Frisk luft</a:t>
            </a:r>
          </a:p>
          <a:p>
            <a:pPr marL="342900" indent="-342900">
              <a:buAutoNum type="arabicPeriod"/>
            </a:pPr>
            <a:r>
              <a:rPr lang="sv-SE" sz="4400">
                <a:solidFill>
                  <a:srgbClr val="4D4D4A"/>
                </a:solidFill>
              </a:rPr>
              <a:t>Bara naturlig försurning</a:t>
            </a:r>
          </a:p>
          <a:p>
            <a:pPr marL="342900" indent="-342900">
              <a:buAutoNum type="arabicPeriod"/>
            </a:pPr>
            <a:r>
              <a:rPr lang="sv-SE" sz="4400">
                <a:solidFill>
                  <a:srgbClr val="4D4D4A"/>
                </a:solidFill>
              </a:rPr>
              <a:t>Giftfri miljö</a:t>
            </a:r>
          </a:p>
          <a:p>
            <a:pPr marL="342900" indent="-342900">
              <a:buAutoNum type="arabicPeriod"/>
            </a:pPr>
            <a:r>
              <a:rPr lang="sv-SE" sz="4400">
                <a:solidFill>
                  <a:srgbClr val="4D4D4A"/>
                </a:solidFill>
              </a:rPr>
              <a:t>Skyddande ozonskikt</a:t>
            </a:r>
          </a:p>
          <a:p>
            <a:pPr marL="342900" indent="-342900">
              <a:buAutoNum type="arabicPeriod"/>
            </a:pPr>
            <a:r>
              <a:rPr lang="sv-SE" sz="4400">
                <a:solidFill>
                  <a:srgbClr val="4D4D4A"/>
                </a:solidFill>
              </a:rPr>
              <a:t>Säker strålmiljö</a:t>
            </a:r>
          </a:p>
          <a:p>
            <a:pPr marL="342900" indent="-342900">
              <a:buAutoNum type="arabicPeriod"/>
            </a:pPr>
            <a:r>
              <a:rPr lang="sv-SE" sz="4400">
                <a:solidFill>
                  <a:srgbClr val="4D4D4A"/>
                </a:solidFill>
              </a:rPr>
              <a:t>Ingen övergödning</a:t>
            </a:r>
          </a:p>
          <a:p>
            <a:pPr marL="342900" indent="-342900">
              <a:buAutoNum type="arabicPeriod"/>
            </a:pPr>
            <a:r>
              <a:rPr lang="sv-SE" sz="4400">
                <a:solidFill>
                  <a:srgbClr val="4D4D4A"/>
                </a:solidFill>
              </a:rPr>
              <a:t>Levande sjöar och vattendrag</a:t>
            </a:r>
          </a:p>
          <a:p>
            <a:pPr marL="342900" indent="-342900">
              <a:buAutoNum type="arabicPeriod"/>
            </a:pPr>
            <a:r>
              <a:rPr lang="sv-SE" sz="4400">
                <a:solidFill>
                  <a:srgbClr val="4D4D4A"/>
                </a:solidFill>
              </a:rPr>
              <a:t>Grundvatten av god kvalitet</a:t>
            </a:r>
          </a:p>
          <a:p>
            <a:pPr marL="342900" indent="-342900">
              <a:buAutoNum type="arabicPeriod"/>
            </a:pPr>
            <a:r>
              <a:rPr lang="sv-SE" sz="4400">
                <a:solidFill>
                  <a:srgbClr val="4D4D4A"/>
                </a:solidFill>
              </a:rPr>
              <a:t>Hav i balans samt levande kust och skärgård</a:t>
            </a:r>
          </a:p>
          <a:p>
            <a:pPr marL="342900" indent="-342900">
              <a:buAutoNum type="arabicPeriod"/>
            </a:pPr>
            <a:r>
              <a:rPr lang="sv-SE" sz="4400">
                <a:solidFill>
                  <a:srgbClr val="4D4D4A"/>
                </a:solidFill>
              </a:rPr>
              <a:t>Myllrande våtmarker</a:t>
            </a:r>
          </a:p>
          <a:p>
            <a:pPr marL="342900" indent="-342900">
              <a:buAutoNum type="arabicPeriod"/>
            </a:pPr>
            <a:r>
              <a:rPr lang="sv-SE" sz="4400">
                <a:solidFill>
                  <a:srgbClr val="4D4D4A"/>
                </a:solidFill>
              </a:rPr>
              <a:t>Levande skogar</a:t>
            </a:r>
          </a:p>
          <a:p>
            <a:pPr marL="342900" indent="-342900">
              <a:buAutoNum type="arabicPeriod"/>
            </a:pPr>
            <a:r>
              <a:rPr lang="sv-SE" sz="4400">
                <a:solidFill>
                  <a:srgbClr val="4D4D4A"/>
                </a:solidFill>
              </a:rPr>
              <a:t>Ett rikt odlingslandskap</a:t>
            </a:r>
          </a:p>
          <a:p>
            <a:pPr marL="342900" indent="-342900">
              <a:buAutoNum type="arabicPeriod"/>
            </a:pPr>
            <a:r>
              <a:rPr lang="sv-SE" sz="4400">
                <a:solidFill>
                  <a:srgbClr val="4D4D4A"/>
                </a:solidFill>
              </a:rPr>
              <a:t>Storslagen fjällmiljö</a:t>
            </a:r>
          </a:p>
          <a:p>
            <a:pPr marL="342900" indent="-342900">
              <a:buAutoNum type="arabicPeriod"/>
            </a:pPr>
            <a:r>
              <a:rPr lang="sv-SE" sz="4400">
                <a:solidFill>
                  <a:srgbClr val="4D4D4A"/>
                </a:solidFill>
              </a:rPr>
              <a:t>God bebyggd miljö</a:t>
            </a:r>
          </a:p>
          <a:p>
            <a:pPr marL="342900" indent="-342900">
              <a:buAutoNum type="arabicPeriod"/>
            </a:pPr>
            <a:r>
              <a:rPr lang="sv-SE" sz="4400">
                <a:solidFill>
                  <a:srgbClr val="4D4D4A"/>
                </a:solidFill>
              </a:rPr>
              <a:t>Ett rikt växt och djurliv</a:t>
            </a:r>
          </a:p>
          <a:p>
            <a:endParaRPr lang="sv-SE"/>
          </a:p>
        </p:txBody>
      </p:sp>
    </p:spTree>
    <p:extLst>
      <p:ext uri="{BB962C8B-B14F-4D97-AF65-F5344CB8AC3E}">
        <p14:creationId xmlns:p14="http://schemas.microsoft.com/office/powerpoint/2010/main" val="2243631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Preciseringar förtydligar vad målen innebär</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25" name="Platshållare för innehåll 24">
            <a:extLst>
              <a:ext uri="{FF2B5EF4-FFF2-40B4-BE49-F238E27FC236}">
                <a16:creationId xmlns:a16="http://schemas.microsoft.com/office/drawing/2014/main" id="{CDE49E00-470A-4883-B897-F565DF77B7E7}"/>
              </a:ext>
            </a:extLst>
          </p:cNvPr>
          <p:cNvSpPr>
            <a:spLocks noGrp="1"/>
          </p:cNvSpPr>
          <p:nvPr>
            <p:ph sz="half" idx="13"/>
          </p:nvPr>
        </p:nvSpPr>
        <p:spPr/>
        <p:txBody>
          <a:bodyPr>
            <a:normAutofit fontScale="92500" lnSpcReduction="10000"/>
          </a:bodyPr>
          <a:lstStyle/>
          <a:p>
            <a:pPr marL="0" indent="0"/>
            <a:endParaRPr lang="sv-SE" sz="1600" dirty="0">
              <a:solidFill>
                <a:srgbClr val="4D4D4A"/>
              </a:solidFill>
            </a:endParaRPr>
          </a:p>
          <a:p>
            <a:pPr marL="0" indent="0">
              <a:lnSpc>
                <a:spcPct val="110000"/>
              </a:lnSpc>
            </a:pPr>
            <a:r>
              <a:rPr lang="sv-SE" sz="1300" dirty="0">
                <a:solidFill>
                  <a:srgbClr val="4D4D4A"/>
                </a:solidFill>
              </a:rPr>
              <a:t>För varje miljökvalitetsmål finns preciseringar, som förtydligar hur tillståndet i miljön ska vara för att målet ska vara uppnått. </a:t>
            </a:r>
          </a:p>
          <a:p>
            <a:pPr marL="0" indent="0">
              <a:lnSpc>
                <a:spcPct val="110000"/>
              </a:lnSpc>
            </a:pPr>
            <a:endParaRPr lang="sv-SE" sz="1300" dirty="0">
              <a:solidFill>
                <a:srgbClr val="4D4D4A"/>
              </a:solidFill>
            </a:endParaRPr>
          </a:p>
          <a:p>
            <a:pPr marL="0" indent="0">
              <a:lnSpc>
                <a:spcPct val="110000"/>
              </a:lnSpc>
            </a:pPr>
            <a:r>
              <a:rPr lang="sv-SE" sz="1300" dirty="0">
                <a:solidFill>
                  <a:srgbClr val="4D4D4A"/>
                </a:solidFill>
              </a:rPr>
              <a:t>Exempelvis mål 2 </a:t>
            </a:r>
            <a:r>
              <a:rPr lang="sv-SE" sz="1300" i="1" dirty="0">
                <a:solidFill>
                  <a:srgbClr val="4D4D4A"/>
                </a:solidFill>
              </a:rPr>
              <a:t>Frisk luft </a:t>
            </a:r>
            <a:r>
              <a:rPr lang="sv-SE" sz="1300" dirty="0">
                <a:solidFill>
                  <a:srgbClr val="4D4D4A"/>
                </a:solidFill>
              </a:rPr>
              <a:t>har tio preciseringar där en av dem är att:</a:t>
            </a:r>
          </a:p>
          <a:p>
            <a:pPr marL="285750" indent="-285750">
              <a:lnSpc>
                <a:spcPct val="110000"/>
              </a:lnSpc>
              <a:buFont typeface="Arial" panose="020B0604020202020204" pitchFamily="34" charset="0"/>
              <a:buChar char="•"/>
            </a:pPr>
            <a:r>
              <a:rPr lang="sv-SE" sz="1300" dirty="0">
                <a:solidFill>
                  <a:srgbClr val="4D4D4A"/>
                </a:solidFill>
              </a:rPr>
              <a:t>Halten av bensen inte överstiger 1 mikrogram per kubikmeter luft beräknat som ett årsmedelvärde.</a:t>
            </a:r>
          </a:p>
          <a:p>
            <a:pPr marL="0" indent="0">
              <a:lnSpc>
                <a:spcPct val="110000"/>
              </a:lnSpc>
            </a:pPr>
            <a:endParaRPr lang="sv-SE" sz="1300" dirty="0">
              <a:solidFill>
                <a:srgbClr val="4D4D4A"/>
              </a:solidFill>
            </a:endParaRPr>
          </a:p>
          <a:p>
            <a:pPr marL="0" indent="0">
              <a:lnSpc>
                <a:spcPct val="110000"/>
              </a:lnSpc>
            </a:pPr>
            <a:r>
              <a:rPr lang="sv-SE" sz="1300" dirty="0">
                <a:solidFill>
                  <a:srgbClr val="4D4D4A"/>
                </a:solidFill>
              </a:rPr>
              <a:t>Ett annat exempel är mål 11 </a:t>
            </a:r>
            <a:r>
              <a:rPr lang="sv-SE" sz="1300" i="1" dirty="0">
                <a:solidFill>
                  <a:srgbClr val="4D4D4A"/>
                </a:solidFill>
              </a:rPr>
              <a:t>Myllrande våtmarker </a:t>
            </a:r>
            <a:r>
              <a:rPr lang="sv-SE" sz="1300" dirty="0">
                <a:solidFill>
                  <a:srgbClr val="4D4D4A"/>
                </a:solidFill>
              </a:rPr>
              <a:t>med nio preciseringar där en av dem är:</a:t>
            </a:r>
          </a:p>
          <a:p>
            <a:pPr marL="285750" indent="-285750">
              <a:lnSpc>
                <a:spcPct val="110000"/>
              </a:lnSpc>
              <a:buFont typeface="Arial" panose="020B0604020202020204" pitchFamily="34" charset="0"/>
              <a:buChar char="•"/>
            </a:pPr>
            <a:r>
              <a:rPr lang="sv-SE" sz="1300" dirty="0">
                <a:solidFill>
                  <a:srgbClr val="4D4D4A"/>
                </a:solidFill>
              </a:rPr>
              <a:t>Hotade våtmarksarter har återhämtat sig och livsmiljöer har återställts.</a:t>
            </a:r>
          </a:p>
          <a:p>
            <a:pPr marL="0" indent="0"/>
            <a:endParaRPr lang="sv-SE" sz="1600" i="1" dirty="0">
              <a:solidFill>
                <a:srgbClr val="4D4D4A"/>
              </a:solidFill>
            </a:endParaRPr>
          </a:p>
        </p:txBody>
      </p:sp>
      <p:cxnSp>
        <p:nvCxnSpPr>
          <p:cNvPr id="2" name="Rak koppling 1">
            <a:extLst>
              <a:ext uri="{FF2B5EF4-FFF2-40B4-BE49-F238E27FC236}">
                <a16:creationId xmlns:a16="http://schemas.microsoft.com/office/drawing/2014/main" id="{334B8E5A-EEAA-4EC3-8EB6-21188C373A38}"/>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7" name="Platshållare för innehåll 6">
            <a:extLst>
              <a:ext uri="{FF2B5EF4-FFF2-40B4-BE49-F238E27FC236}">
                <a16:creationId xmlns:a16="http://schemas.microsoft.com/office/drawing/2014/main" id="{DE6C33C2-0E53-409C-9DA3-D24BF76F23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83162" y="1480293"/>
            <a:ext cx="3126658" cy="3126658"/>
          </a:xfrm>
        </p:spPr>
      </p:pic>
    </p:spTree>
    <p:extLst>
      <p:ext uri="{BB962C8B-B14F-4D97-AF65-F5344CB8AC3E}">
        <p14:creationId xmlns:p14="http://schemas.microsoft.com/office/powerpoint/2010/main" val="95141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72CD7E-BB9E-4C91-9975-7C7635D1DA48}"/>
              </a:ext>
            </a:extLst>
          </p:cNvPr>
          <p:cNvSpPr>
            <a:spLocks noGrp="1"/>
          </p:cNvSpPr>
          <p:nvPr>
            <p:ph type="title"/>
          </p:nvPr>
        </p:nvSpPr>
        <p:spPr/>
        <p:txBody>
          <a:bodyPr/>
          <a:lstStyle/>
          <a:p>
            <a:r>
              <a:rPr lang="sv-SE">
                <a:solidFill>
                  <a:srgbClr val="4D4D4A"/>
                </a:solidFill>
              </a:rPr>
              <a:t>Indikatorer visar om arbetet går åt rätt håll</a:t>
            </a:r>
          </a:p>
        </p:txBody>
      </p:sp>
      <p:sp>
        <p:nvSpPr>
          <p:cNvPr id="4" name="Platshållare för bildnummer 3">
            <a:extLst>
              <a:ext uri="{FF2B5EF4-FFF2-40B4-BE49-F238E27FC236}">
                <a16:creationId xmlns:a16="http://schemas.microsoft.com/office/drawing/2014/main" id="{F40CB531-80E4-40C7-9478-DD82CB545662}"/>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11" name="Platshållare för innehåll 10">
            <a:extLst>
              <a:ext uri="{FF2B5EF4-FFF2-40B4-BE49-F238E27FC236}">
                <a16:creationId xmlns:a16="http://schemas.microsoft.com/office/drawing/2014/main" id="{F9893237-14DA-47BE-B80C-8D674B01C6A8}"/>
              </a:ext>
            </a:extLst>
          </p:cNvPr>
          <p:cNvSpPr>
            <a:spLocks noGrp="1"/>
          </p:cNvSpPr>
          <p:nvPr>
            <p:ph sz="half" idx="13"/>
          </p:nvPr>
        </p:nvSpPr>
        <p:spPr/>
        <p:txBody>
          <a:bodyPr>
            <a:normAutofit fontScale="92500" lnSpcReduction="20000"/>
          </a:bodyPr>
          <a:lstStyle/>
          <a:p>
            <a:pPr marL="0" indent="0">
              <a:lnSpc>
                <a:spcPct val="110000"/>
              </a:lnSpc>
            </a:pPr>
            <a:endParaRPr lang="sv-SE"/>
          </a:p>
          <a:p>
            <a:pPr marL="0" indent="0">
              <a:lnSpc>
                <a:spcPct val="110000"/>
              </a:lnSpc>
            </a:pPr>
            <a:r>
              <a:rPr lang="sv-SE" sz="1700">
                <a:solidFill>
                  <a:srgbClr val="4D4D4A"/>
                </a:solidFill>
              </a:rPr>
              <a:t>För att visa hur miljöarbetet går används indikatorer.</a:t>
            </a:r>
          </a:p>
          <a:p>
            <a:pPr>
              <a:lnSpc>
                <a:spcPct val="110000"/>
              </a:lnSpc>
            </a:pPr>
            <a:endParaRPr lang="sv-SE" sz="1700">
              <a:solidFill>
                <a:srgbClr val="4D4D4A"/>
              </a:solidFill>
            </a:endParaRPr>
          </a:p>
          <a:p>
            <a:pPr marL="0" indent="0">
              <a:lnSpc>
                <a:spcPct val="110000"/>
              </a:lnSpc>
            </a:pPr>
            <a:r>
              <a:rPr lang="sv-SE" sz="1700">
                <a:solidFill>
                  <a:srgbClr val="4D4D4A"/>
                </a:solidFill>
              </a:rPr>
              <a:t>Indikatorerna ger en bild av utvecklingen mot miljömålen. </a:t>
            </a:r>
          </a:p>
          <a:p>
            <a:pPr marL="0" indent="0">
              <a:lnSpc>
                <a:spcPct val="110000"/>
              </a:lnSpc>
            </a:pPr>
            <a:endParaRPr lang="sv-SE" sz="1700">
              <a:solidFill>
                <a:srgbClr val="4D4D4A"/>
              </a:solidFill>
            </a:endParaRPr>
          </a:p>
          <a:p>
            <a:pPr marL="0" indent="0">
              <a:lnSpc>
                <a:spcPct val="110000"/>
              </a:lnSpc>
            </a:pPr>
            <a:r>
              <a:rPr lang="sv-SE" sz="1700">
                <a:solidFill>
                  <a:srgbClr val="4D4D4A"/>
                </a:solidFill>
              </a:rPr>
              <a:t>De visar om utvecklingen går i rätt riktning och rätt takt samt hur miljön mår.</a:t>
            </a:r>
          </a:p>
          <a:p>
            <a:pPr marL="0" indent="0">
              <a:lnSpc>
                <a:spcPct val="110000"/>
              </a:lnSpc>
            </a:pPr>
            <a:endParaRPr lang="sv-SE" sz="1700">
              <a:solidFill>
                <a:srgbClr val="4D4D4A"/>
              </a:solidFill>
            </a:endParaRPr>
          </a:p>
          <a:p>
            <a:pPr marL="0" indent="0">
              <a:lnSpc>
                <a:spcPct val="110000"/>
              </a:lnSpc>
            </a:pPr>
            <a:r>
              <a:rPr lang="sv-SE" sz="1700">
                <a:solidFill>
                  <a:srgbClr val="4D4D4A"/>
                </a:solidFill>
              </a:rPr>
              <a:t>Det ger underlag för åtgärder och beslut.</a:t>
            </a:r>
          </a:p>
          <a:p>
            <a:endParaRPr lang="sv-SE"/>
          </a:p>
        </p:txBody>
      </p:sp>
      <p:cxnSp>
        <p:nvCxnSpPr>
          <p:cNvPr id="3" name="Rak koppling 2">
            <a:extLst>
              <a:ext uri="{FF2B5EF4-FFF2-40B4-BE49-F238E27FC236}">
                <a16:creationId xmlns:a16="http://schemas.microsoft.com/office/drawing/2014/main" id="{EAED394E-F865-43CE-BD7B-F905321645AC}"/>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8" name="Platshållare för innehåll 7">
            <a:extLst>
              <a:ext uri="{FF2B5EF4-FFF2-40B4-BE49-F238E27FC236}">
                <a16:creationId xmlns:a16="http://schemas.microsoft.com/office/drawing/2014/main" id="{9E32724D-57D3-4C2F-BD6D-695678D2C9E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94671" y="1391802"/>
            <a:ext cx="3121203" cy="3121203"/>
          </a:xfrm>
        </p:spPr>
      </p:pic>
    </p:spTree>
    <p:extLst>
      <p:ext uri="{BB962C8B-B14F-4D97-AF65-F5344CB8AC3E}">
        <p14:creationId xmlns:p14="http://schemas.microsoft.com/office/powerpoint/2010/main" val="3089033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snö, himmel, skidåkning&#10;&#10;Automatiskt genererad beskrivning">
            <a:extLst>
              <a:ext uri="{FF2B5EF4-FFF2-40B4-BE49-F238E27FC236}">
                <a16:creationId xmlns:a16="http://schemas.microsoft.com/office/drawing/2014/main" id="{A315FECD-EC00-423B-BCDF-DA621B18862F}"/>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r="-249"/>
          <a:stretch/>
        </p:blipFill>
        <p:spPr>
          <a:xfrm>
            <a:off x="0" y="0"/>
            <a:ext cx="925252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Etappmålen</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996899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Etappmålen </a:t>
            </a:r>
            <a:r>
              <a:rPr lang="sv-SE">
                <a:solidFill>
                  <a:schemeClr val="tx1">
                    <a:lumMod val="75000"/>
                    <a:lumOff val="25000"/>
                  </a:schemeClr>
                </a:solidFill>
              </a:rPr>
              <a:t> </a:t>
            </a:r>
            <a:endParaRPr lang="sv-SE" sz="3600">
              <a:solidFill>
                <a:schemeClr val="tx1">
                  <a:lumMod val="75000"/>
                  <a:lumOff val="25000"/>
                </a:schemeClr>
              </a:solidFill>
            </a:endParaRP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14" name="Platshållare för text 13">
            <a:extLst>
              <a:ext uri="{FF2B5EF4-FFF2-40B4-BE49-F238E27FC236}">
                <a16:creationId xmlns:a16="http://schemas.microsoft.com/office/drawing/2014/main" id="{991C89C5-4E3F-8941-8FA9-20465130199B}"/>
              </a:ext>
            </a:extLst>
          </p:cNvPr>
          <p:cNvSpPr>
            <a:spLocks noGrp="1"/>
          </p:cNvSpPr>
          <p:nvPr>
            <p:ph sz="half" idx="13"/>
          </p:nvPr>
        </p:nvSpPr>
        <p:spPr/>
        <p:txBody>
          <a:bodyPr>
            <a:normAutofit/>
          </a:bodyPr>
          <a:lstStyle/>
          <a:p>
            <a:endParaRPr lang="sv-SE" dirty="0">
              <a:solidFill>
                <a:schemeClr val="tx1">
                  <a:lumMod val="75000"/>
                  <a:lumOff val="25000"/>
                </a:schemeClr>
              </a:solidFill>
            </a:endParaRPr>
          </a:p>
          <a:p>
            <a:pPr marL="0" indent="0">
              <a:lnSpc>
                <a:spcPct val="100000"/>
              </a:lnSpc>
            </a:pPr>
            <a:r>
              <a:rPr lang="sv-SE" sz="1600" dirty="0">
                <a:solidFill>
                  <a:srgbClr val="4D4D4A"/>
                </a:solidFill>
              </a:rPr>
              <a:t>Etappmålen tydliggör var insatser behöver göras, för att få den samhällsomställning som krävs, för att nå miljökvalitetsmålen och generationsmålet. </a:t>
            </a:r>
          </a:p>
          <a:p>
            <a:pPr marL="0" indent="0">
              <a:lnSpc>
                <a:spcPct val="100000"/>
              </a:lnSpc>
            </a:pPr>
            <a:endParaRPr lang="sv-SE" sz="1600" dirty="0">
              <a:solidFill>
                <a:srgbClr val="4D4D4A"/>
              </a:solidFill>
            </a:endParaRPr>
          </a:p>
          <a:p>
            <a:pPr marL="0" indent="0">
              <a:lnSpc>
                <a:spcPct val="100000"/>
              </a:lnSpc>
            </a:pPr>
            <a:r>
              <a:rPr lang="sv-SE" sz="1600" dirty="0">
                <a:solidFill>
                  <a:srgbClr val="4D4D4A"/>
                </a:solidFill>
              </a:rPr>
              <a:t>I varje etappmål beskrivs vad som ska ha skett och när för att målet ska vara uppnått. </a:t>
            </a:r>
          </a:p>
          <a:p>
            <a:endParaRPr lang="sv-SE" dirty="0"/>
          </a:p>
        </p:txBody>
      </p:sp>
      <p:pic>
        <p:nvPicPr>
          <p:cNvPr id="7" name="Platshållare för innehåll 6">
            <a:extLst>
              <a:ext uri="{FF2B5EF4-FFF2-40B4-BE49-F238E27FC236}">
                <a16:creationId xmlns:a16="http://schemas.microsoft.com/office/drawing/2014/main" id="{33E66E14-6239-4AD0-8C11-6EA41D48910D}"/>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4088" y="1390353"/>
            <a:ext cx="2952328" cy="2952328"/>
          </a:xfrm>
        </p:spPr>
      </p:pic>
      <p:cxnSp>
        <p:nvCxnSpPr>
          <p:cNvPr id="2" name="Rak koppling 1">
            <a:extLst>
              <a:ext uri="{FF2B5EF4-FFF2-40B4-BE49-F238E27FC236}">
                <a16:creationId xmlns:a16="http://schemas.microsoft.com/office/drawing/2014/main" id="{A6BABBF1-EE21-4851-B7DD-5735A3493736}"/>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659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sz="3600">
                <a:solidFill>
                  <a:srgbClr val="4D4D4A"/>
                </a:solidFill>
              </a:rPr>
              <a:t>Etappmålen visar vägen</a:t>
            </a:r>
            <a:br>
              <a:rPr lang="sv-SE">
                <a:solidFill>
                  <a:srgbClr val="4D4D4A"/>
                </a:solidFill>
              </a:rPr>
            </a:br>
            <a:endParaRPr lang="sv-SE">
              <a:solidFill>
                <a:srgbClr val="4D4D4A"/>
              </a:solidFill>
            </a:endParaRP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18</a:t>
            </a:fld>
            <a:endParaRPr lang="sv-SE"/>
          </a:p>
        </p:txBody>
      </p:sp>
      <p:pic>
        <p:nvPicPr>
          <p:cNvPr id="15" name="Platshållare för innehåll 14">
            <a:extLst>
              <a:ext uri="{FF2B5EF4-FFF2-40B4-BE49-F238E27FC236}">
                <a16:creationId xmlns:a16="http://schemas.microsoft.com/office/drawing/2014/main" id="{C534EC04-BF45-407A-AE0F-F9061DA49C37}"/>
              </a:ext>
            </a:extLst>
          </p:cNvPr>
          <p:cNvPicPr>
            <a:picLocks noGrp="1" noChangeAspect="1"/>
          </p:cNvPicPr>
          <p:nvPr>
            <p:ph sz="half" idx="13"/>
          </p:nvPr>
        </p:nvPicPr>
        <p:blipFill>
          <a:blip r:embed="rId2" cstate="screen">
            <a:extLst>
              <a:ext uri="{28A0092B-C50C-407E-A947-70E740481C1C}">
                <a14:useLocalDpi xmlns:a14="http://schemas.microsoft.com/office/drawing/2010/main" val="0"/>
              </a:ext>
            </a:extLst>
          </a:blip>
          <a:stretch>
            <a:fillRect/>
          </a:stretch>
        </p:blipFill>
        <p:spPr>
          <a:xfrm>
            <a:off x="323850" y="1556002"/>
            <a:ext cx="4176713" cy="2691896"/>
          </a:xfrm>
        </p:spPr>
      </p:pic>
      <p:sp>
        <p:nvSpPr>
          <p:cNvPr id="11" name="Platshållare för innehåll 10">
            <a:extLst>
              <a:ext uri="{FF2B5EF4-FFF2-40B4-BE49-F238E27FC236}">
                <a16:creationId xmlns:a16="http://schemas.microsoft.com/office/drawing/2014/main" id="{DBA6F78F-9ED2-47A2-AD00-19B4F031D51C}"/>
              </a:ext>
            </a:extLst>
          </p:cNvPr>
          <p:cNvSpPr>
            <a:spLocks noGrp="1"/>
          </p:cNvSpPr>
          <p:nvPr>
            <p:ph sz="half" idx="1"/>
          </p:nvPr>
        </p:nvSpPr>
        <p:spPr/>
        <p:txBody>
          <a:bodyPr>
            <a:normAutofit/>
          </a:bodyPr>
          <a:lstStyle/>
          <a:p>
            <a:pPr marL="0" indent="0"/>
            <a:endParaRPr lang="sv-SE" dirty="0">
              <a:solidFill>
                <a:schemeClr val="tx1">
                  <a:lumMod val="75000"/>
                  <a:lumOff val="25000"/>
                </a:schemeClr>
              </a:solidFill>
            </a:endParaRPr>
          </a:p>
          <a:p>
            <a:pPr marL="0" indent="0">
              <a:lnSpc>
                <a:spcPct val="100000"/>
              </a:lnSpc>
            </a:pPr>
            <a:r>
              <a:rPr lang="sv-SE" sz="1600" dirty="0">
                <a:solidFill>
                  <a:srgbClr val="4F4B4B"/>
                </a:solidFill>
              </a:rPr>
              <a:t>Det pågår kontinuerligt arbete med att ta fram fler etappmål och nya etappmål beslutas allt eftersom</a:t>
            </a:r>
            <a:r>
              <a:rPr lang="sv-SE" sz="1600" dirty="0">
                <a:solidFill>
                  <a:srgbClr val="4D4D4A"/>
                </a:solidFill>
              </a:rPr>
              <a:t>. När slutdatumet har passerat slutredovisas målet och det upphör att gälla. </a:t>
            </a:r>
          </a:p>
          <a:p>
            <a:pPr marL="0" indent="0">
              <a:lnSpc>
                <a:spcPct val="100000"/>
              </a:lnSpc>
            </a:pPr>
            <a:endParaRPr lang="sv-SE" sz="1600" dirty="0">
              <a:solidFill>
                <a:srgbClr val="4F4B4B"/>
              </a:solidFill>
            </a:endParaRPr>
          </a:p>
          <a:p>
            <a:pPr marL="0" indent="0">
              <a:lnSpc>
                <a:spcPct val="100000"/>
              </a:lnSpc>
            </a:pPr>
            <a:r>
              <a:rPr lang="sv-SE" sz="1600" dirty="0">
                <a:solidFill>
                  <a:srgbClr val="4F4B4B"/>
                </a:solidFill>
              </a:rPr>
              <a:t>Drygt 40 etappmål har hittills beslutats av riksdagen och regeringen. </a:t>
            </a:r>
            <a:r>
              <a:rPr lang="sv-SE" sz="1600" dirty="0">
                <a:solidFill>
                  <a:srgbClr val="4D4D4A"/>
                </a:solidFill>
              </a:rPr>
              <a:t>Det är 19 etappmål som är gällande just nu. </a:t>
            </a:r>
            <a:endParaRPr lang="sv-SE" sz="1700" dirty="0">
              <a:solidFill>
                <a:srgbClr val="4D4D4A"/>
              </a:solidFill>
            </a:endParaRPr>
          </a:p>
        </p:txBody>
      </p:sp>
      <p:cxnSp>
        <p:nvCxnSpPr>
          <p:cNvPr id="2" name="Rak koppling 1">
            <a:extLst>
              <a:ext uri="{FF2B5EF4-FFF2-40B4-BE49-F238E27FC236}">
                <a16:creationId xmlns:a16="http://schemas.microsoft.com/office/drawing/2014/main" id="{C379F1B7-A0AC-4549-BB5D-B58A66B0F549}"/>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27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776B0F0-1D92-4759-9FD3-132C31E3850B}"/>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1323439"/>
          </a:xfrm>
          <a:prstGeom prst="rect">
            <a:avLst/>
          </a:prstGeom>
        </p:spPr>
        <p:txBody>
          <a:bodyPr wrap="square" lIns="91440" tIns="45720" rIns="91440" bIns="45720" anchor="t">
            <a:spAutoFit/>
          </a:bodyPr>
          <a:lstStyle/>
          <a:p>
            <a:pPr algn="ctr">
              <a:spcBef>
                <a:spcPct val="0"/>
              </a:spcBef>
            </a:pPr>
            <a:r>
              <a:rPr lang="sv-SE" altLang="sv-SE" sz="4000" b="1" dirty="0">
                <a:solidFill>
                  <a:srgbClr val="4D4D4A"/>
                </a:solidFill>
                <a:latin typeface="+mj-lt"/>
                <a:ea typeface="Roboto Medium"/>
              </a:rPr>
              <a:t>Hur fungerar arbetet för att nå miljömålen?</a:t>
            </a:r>
            <a:endParaRPr lang="sv-SE" altLang="sv-SE" sz="1200" b="1" dirty="0">
              <a:solidFill>
                <a:srgbClr val="4D4D4A"/>
              </a:solidFill>
              <a:latin typeface="Roboto Medium"/>
              <a:ea typeface="Roboto Medium"/>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80806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porslin, tallrik, clipart&#10;&#10;Automatiskt genererad beskrivning">
            <a:extLst>
              <a:ext uri="{FF2B5EF4-FFF2-40B4-BE49-F238E27FC236}">
                <a16:creationId xmlns:a16="http://schemas.microsoft.com/office/drawing/2014/main" id="{EBE23656-485C-4181-8F4E-BEB394DF2A7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14658" y="1474199"/>
            <a:ext cx="4314683" cy="2195102"/>
          </a:xfrm>
          <a:prstGeom prst="rect">
            <a:avLst/>
          </a:prstGeom>
        </p:spPr>
      </p:pic>
    </p:spTree>
    <p:extLst>
      <p:ext uri="{BB962C8B-B14F-4D97-AF65-F5344CB8AC3E}">
        <p14:creationId xmlns:p14="http://schemas.microsoft.com/office/powerpoint/2010/main" val="521665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F7D1675-8972-4E24-AC4A-80774D398753}"/>
              </a:ext>
            </a:extLst>
          </p:cNvPr>
          <p:cNvSpPr>
            <a:spLocks noGrp="1"/>
          </p:cNvSpPr>
          <p:nvPr>
            <p:ph type="sldNum" sz="quarter" idx="12"/>
          </p:nvPr>
        </p:nvSpPr>
        <p:spPr/>
        <p:txBody>
          <a:bodyPr/>
          <a:lstStyle/>
          <a:p>
            <a:fld id="{1844E2AD-2CA4-4022-8F3B-D585D66E2E30}" type="slidenum">
              <a:rPr lang="sv-SE" smtClean="0"/>
              <a:pPr/>
              <a:t>20</a:t>
            </a:fld>
            <a:endParaRPr lang="sv-SE"/>
          </a:p>
        </p:txBody>
      </p:sp>
      <p:sp>
        <p:nvSpPr>
          <p:cNvPr id="4" name="Rubrik 3">
            <a:extLst>
              <a:ext uri="{FF2B5EF4-FFF2-40B4-BE49-F238E27FC236}">
                <a16:creationId xmlns:a16="http://schemas.microsoft.com/office/drawing/2014/main" id="{AAC4D3B9-E8A1-41FF-9325-A5C042219088}"/>
              </a:ext>
            </a:extLst>
          </p:cNvPr>
          <p:cNvSpPr>
            <a:spLocks noGrp="1"/>
          </p:cNvSpPr>
          <p:nvPr>
            <p:ph type="title"/>
          </p:nvPr>
        </p:nvSpPr>
        <p:spPr/>
        <p:txBody>
          <a:bodyPr/>
          <a:lstStyle/>
          <a:p>
            <a:r>
              <a:rPr lang="sv-SE">
                <a:solidFill>
                  <a:srgbClr val="4D4D4A"/>
                </a:solidFill>
              </a:rPr>
              <a:t>Konstant arbete för förbättring</a:t>
            </a:r>
          </a:p>
        </p:txBody>
      </p:sp>
      <p:sp>
        <p:nvSpPr>
          <p:cNvPr id="11" name="textruta 10">
            <a:extLst>
              <a:ext uri="{FF2B5EF4-FFF2-40B4-BE49-F238E27FC236}">
                <a16:creationId xmlns:a16="http://schemas.microsoft.com/office/drawing/2014/main" id="{8F5C235E-1027-472B-A574-985E3CF259F4}"/>
              </a:ext>
            </a:extLst>
          </p:cNvPr>
          <p:cNvSpPr txBox="1"/>
          <p:nvPr/>
        </p:nvSpPr>
        <p:spPr>
          <a:xfrm>
            <a:off x="4481312" y="3595274"/>
            <a:ext cx="1557390" cy="1015663"/>
          </a:xfrm>
          <a:prstGeom prst="rect">
            <a:avLst/>
          </a:prstGeom>
          <a:noFill/>
        </p:spPr>
        <p:txBody>
          <a:bodyPr wrap="square" rtlCol="0">
            <a:spAutoFit/>
          </a:bodyPr>
          <a:lstStyle/>
          <a:p>
            <a:pPr algn="ctr"/>
            <a:r>
              <a:rPr lang="sv-SE" sz="1200">
                <a:solidFill>
                  <a:srgbClr val="4D4D4A"/>
                </a:solidFill>
              </a:rPr>
              <a:t>Åtgärder skapar förändringar i samhället som leder till att etappmål uppnås.</a:t>
            </a:r>
          </a:p>
        </p:txBody>
      </p:sp>
      <p:pic>
        <p:nvPicPr>
          <p:cNvPr id="14" name="Bildobjekt 13">
            <a:extLst>
              <a:ext uri="{FF2B5EF4-FFF2-40B4-BE49-F238E27FC236}">
                <a16:creationId xmlns:a16="http://schemas.microsoft.com/office/drawing/2014/main" id="{4342C9E4-6BB2-4020-B1D7-2E71D19FB20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75050" y="1865090"/>
            <a:ext cx="956169" cy="979965"/>
          </a:xfrm>
          <a:prstGeom prst="rect">
            <a:avLst/>
          </a:prstGeom>
        </p:spPr>
      </p:pic>
      <p:pic>
        <p:nvPicPr>
          <p:cNvPr id="16" name="Bildobjekt 15">
            <a:extLst>
              <a:ext uri="{FF2B5EF4-FFF2-40B4-BE49-F238E27FC236}">
                <a16:creationId xmlns:a16="http://schemas.microsoft.com/office/drawing/2014/main" id="{11582C7A-2940-400D-8645-0076596A358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17764" y="1887534"/>
            <a:ext cx="900258" cy="934730"/>
          </a:xfrm>
          <a:prstGeom prst="rect">
            <a:avLst/>
          </a:prstGeom>
        </p:spPr>
      </p:pic>
      <p:graphicFrame>
        <p:nvGraphicFramePr>
          <p:cNvPr id="23" name="Diagram 22">
            <a:extLst>
              <a:ext uri="{FF2B5EF4-FFF2-40B4-BE49-F238E27FC236}">
                <a16:creationId xmlns:a16="http://schemas.microsoft.com/office/drawing/2014/main" id="{836004CB-BD63-4B68-9E43-3A4B8BA9F7C4}"/>
              </a:ext>
            </a:extLst>
          </p:cNvPr>
          <p:cNvGraphicFramePr/>
          <p:nvPr/>
        </p:nvGraphicFramePr>
        <p:xfrm>
          <a:off x="-395981" y="1549734"/>
          <a:ext cx="4794760" cy="2810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Bildobjekt 26">
            <a:extLst>
              <a:ext uri="{FF2B5EF4-FFF2-40B4-BE49-F238E27FC236}">
                <a16:creationId xmlns:a16="http://schemas.microsoft.com/office/drawing/2014/main" id="{203F2395-1DC7-48D0-8C7E-ABD9F355959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009403" y="3110497"/>
            <a:ext cx="473170" cy="484777"/>
          </a:xfrm>
          <a:prstGeom prst="rect">
            <a:avLst/>
          </a:prstGeom>
        </p:spPr>
      </p:pic>
      <p:sp>
        <p:nvSpPr>
          <p:cNvPr id="40" name="textruta 39">
            <a:extLst>
              <a:ext uri="{FF2B5EF4-FFF2-40B4-BE49-F238E27FC236}">
                <a16:creationId xmlns:a16="http://schemas.microsoft.com/office/drawing/2014/main" id="{C7A179B2-BA39-42D1-A101-5AE0B6D1B6C8}"/>
              </a:ext>
            </a:extLst>
          </p:cNvPr>
          <p:cNvSpPr txBox="1"/>
          <p:nvPr/>
        </p:nvSpPr>
        <p:spPr>
          <a:xfrm>
            <a:off x="5956620" y="2845055"/>
            <a:ext cx="3123420" cy="830997"/>
          </a:xfrm>
          <a:prstGeom prst="rect">
            <a:avLst/>
          </a:prstGeom>
          <a:noFill/>
        </p:spPr>
        <p:txBody>
          <a:bodyPr wrap="square" rtlCol="0">
            <a:spAutoFit/>
          </a:bodyPr>
          <a:lstStyle/>
          <a:p>
            <a:pPr algn="ctr"/>
            <a:r>
              <a:rPr lang="sv-SE" sz="1200">
                <a:solidFill>
                  <a:srgbClr val="4D4D4A"/>
                </a:solidFill>
              </a:rPr>
              <a:t>Uppnådda etappmål och andra förändringar i samhället leder i sin tur till att vi stärker förutsättningarna att nå miljökvalitetsmålen och generationsmålet.</a:t>
            </a:r>
          </a:p>
        </p:txBody>
      </p:sp>
      <p:cxnSp>
        <p:nvCxnSpPr>
          <p:cNvPr id="26" name="Rak koppling 25">
            <a:extLst>
              <a:ext uri="{FF2B5EF4-FFF2-40B4-BE49-F238E27FC236}">
                <a16:creationId xmlns:a16="http://schemas.microsoft.com/office/drawing/2014/main" id="{B787778D-F4D9-420E-8A0B-2F822351F3E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cxnSp>
        <p:nvCxnSpPr>
          <p:cNvPr id="21" name="Koppling: böjd 20">
            <a:extLst>
              <a:ext uri="{FF2B5EF4-FFF2-40B4-BE49-F238E27FC236}">
                <a16:creationId xmlns:a16="http://schemas.microsoft.com/office/drawing/2014/main" id="{F9DBD990-5B1A-436A-88A6-47C3E49CB4A3}"/>
              </a:ext>
            </a:extLst>
          </p:cNvPr>
          <p:cNvCxnSpPr>
            <a:cxnSpLocks/>
          </p:cNvCxnSpPr>
          <p:nvPr/>
        </p:nvCxnSpPr>
        <p:spPr>
          <a:xfrm flipV="1">
            <a:off x="3157370" y="1707554"/>
            <a:ext cx="1414439" cy="870688"/>
          </a:xfrm>
          <a:prstGeom prst="curvedConnector3">
            <a:avLst>
              <a:gd name="adj1" fmla="val 50000"/>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5" name="Bild 14">
            <a:extLst>
              <a:ext uri="{FF2B5EF4-FFF2-40B4-BE49-F238E27FC236}">
                <a16:creationId xmlns:a16="http://schemas.microsoft.com/office/drawing/2014/main" id="{D5A258E3-2F7C-4E7B-9AF8-0EA61D36E0E3}"/>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09403" y="1024480"/>
            <a:ext cx="484777" cy="484777"/>
          </a:xfrm>
          <a:prstGeom prst="rect">
            <a:avLst/>
          </a:prstGeom>
        </p:spPr>
      </p:pic>
      <p:sp>
        <p:nvSpPr>
          <p:cNvPr id="32" name="textruta 31">
            <a:extLst>
              <a:ext uri="{FF2B5EF4-FFF2-40B4-BE49-F238E27FC236}">
                <a16:creationId xmlns:a16="http://schemas.microsoft.com/office/drawing/2014/main" id="{F72559EF-2EC7-4BCD-9F43-ECF739FC42A1}"/>
              </a:ext>
            </a:extLst>
          </p:cNvPr>
          <p:cNvSpPr txBox="1"/>
          <p:nvPr/>
        </p:nvSpPr>
        <p:spPr>
          <a:xfrm>
            <a:off x="4495776" y="1507185"/>
            <a:ext cx="1557391" cy="646331"/>
          </a:xfrm>
          <a:prstGeom prst="rect">
            <a:avLst/>
          </a:prstGeom>
          <a:noFill/>
        </p:spPr>
        <p:txBody>
          <a:bodyPr wrap="square" rtlCol="0">
            <a:spAutoFit/>
          </a:bodyPr>
          <a:lstStyle/>
          <a:p>
            <a:pPr algn="ctr"/>
            <a:r>
              <a:rPr lang="sv-SE" sz="1200">
                <a:solidFill>
                  <a:srgbClr val="4D4D4A"/>
                </a:solidFill>
              </a:rPr>
              <a:t>Åtgärder skapar förändringar i samhället.</a:t>
            </a:r>
          </a:p>
        </p:txBody>
      </p:sp>
      <p:cxnSp>
        <p:nvCxnSpPr>
          <p:cNvPr id="33" name="Koppling: böjd 32">
            <a:extLst>
              <a:ext uri="{FF2B5EF4-FFF2-40B4-BE49-F238E27FC236}">
                <a16:creationId xmlns:a16="http://schemas.microsoft.com/office/drawing/2014/main" id="{D351EEE9-9183-47AE-80D0-AF4F1E8D74A8}"/>
              </a:ext>
            </a:extLst>
          </p:cNvPr>
          <p:cNvCxnSpPr>
            <a:cxnSpLocks/>
          </p:cNvCxnSpPr>
          <p:nvPr/>
        </p:nvCxnSpPr>
        <p:spPr>
          <a:xfrm>
            <a:off x="6038702" y="1585400"/>
            <a:ext cx="1638308" cy="204851"/>
          </a:xfrm>
          <a:prstGeom prst="curvedConnector2">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Koppling: böjd 121">
            <a:extLst>
              <a:ext uri="{FF2B5EF4-FFF2-40B4-BE49-F238E27FC236}">
                <a16:creationId xmlns:a16="http://schemas.microsoft.com/office/drawing/2014/main" id="{B38A3951-6D07-46AA-81FA-FFD49391AA88}"/>
              </a:ext>
            </a:extLst>
          </p:cNvPr>
          <p:cNvCxnSpPr>
            <a:cxnSpLocks/>
          </p:cNvCxnSpPr>
          <p:nvPr/>
        </p:nvCxnSpPr>
        <p:spPr>
          <a:xfrm>
            <a:off x="3157370" y="2578243"/>
            <a:ext cx="1459898" cy="954215"/>
          </a:xfrm>
          <a:prstGeom prst="curvedConnector3">
            <a:avLst>
              <a:gd name="adj1" fmla="val 50000"/>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Koppling: böjd 53">
            <a:extLst>
              <a:ext uri="{FF2B5EF4-FFF2-40B4-BE49-F238E27FC236}">
                <a16:creationId xmlns:a16="http://schemas.microsoft.com/office/drawing/2014/main" id="{B469750F-84F4-4902-A48B-A81228047176}"/>
              </a:ext>
            </a:extLst>
          </p:cNvPr>
          <p:cNvCxnSpPr>
            <a:cxnSpLocks/>
            <a:endCxn id="40" idx="2"/>
          </p:cNvCxnSpPr>
          <p:nvPr/>
        </p:nvCxnSpPr>
        <p:spPr>
          <a:xfrm flipV="1">
            <a:off x="6038702" y="3676052"/>
            <a:ext cx="1479628" cy="406258"/>
          </a:xfrm>
          <a:prstGeom prst="curvedConnector2">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42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utomhus, gräs, växt&#10;&#10;Automatiskt genererad beskrivning">
            <a:extLst>
              <a:ext uri="{FF2B5EF4-FFF2-40B4-BE49-F238E27FC236}">
                <a16:creationId xmlns:a16="http://schemas.microsoft.com/office/drawing/2014/main" id="{49CF2BEA-5557-43F2-AF32-DD62F8918598}"/>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a:spAutoFit/>
          </a:bodyPr>
          <a:lstStyle/>
          <a:p>
            <a:pPr algn="ctr">
              <a:spcBef>
                <a:spcPct val="0"/>
              </a:spcBef>
            </a:pPr>
            <a:r>
              <a:rPr lang="sv-SE" altLang="sv-SE" sz="4000" b="1">
                <a:solidFill>
                  <a:srgbClr val="4D4D4A"/>
                </a:solidFill>
                <a:latin typeface="+mj-lt"/>
                <a:ea typeface="Roboto Medium" panose="02000000000000000000" pitchFamily="2" charset="0"/>
              </a:rPr>
              <a:t>Hur har miljömålen vuxit fram?</a:t>
            </a:r>
            <a:endParaRPr lang="sv-SE" altLang="sv-SE" sz="1200" b="1">
              <a:solidFill>
                <a:srgbClr val="4D4D4A"/>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1620733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2A2138DC-C5E5-445C-A6A9-3D0C0C5B7290}"/>
              </a:ext>
            </a:extLst>
          </p:cNvPr>
          <p:cNvSpPr/>
          <p:nvPr/>
        </p:nvSpPr>
        <p:spPr>
          <a:xfrm>
            <a:off x="-15" y="1707655"/>
            <a:ext cx="9144000" cy="3168351"/>
          </a:xfrm>
          <a:prstGeom prst="rect">
            <a:avLst/>
          </a:prstGeom>
          <a:solidFill>
            <a:srgbClr val="F7D654">
              <a:alpha val="8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8" name="Grupp 37">
            <a:extLst>
              <a:ext uri="{FF2B5EF4-FFF2-40B4-BE49-F238E27FC236}">
                <a16:creationId xmlns:a16="http://schemas.microsoft.com/office/drawing/2014/main" id="{1F375103-AC5E-4F58-834F-1E0E7BE39BF9}"/>
              </a:ext>
            </a:extLst>
          </p:cNvPr>
          <p:cNvGrpSpPr/>
          <p:nvPr/>
        </p:nvGrpSpPr>
        <p:grpSpPr>
          <a:xfrm>
            <a:off x="155458" y="1923861"/>
            <a:ext cx="8931578" cy="2737523"/>
            <a:chOff x="644397" y="2335292"/>
            <a:chExt cx="11908771" cy="3650029"/>
          </a:xfrm>
        </p:grpSpPr>
        <p:sp>
          <p:nvSpPr>
            <p:cNvPr id="11" name="textruta 10">
              <a:extLst>
                <a:ext uri="{FF2B5EF4-FFF2-40B4-BE49-F238E27FC236}">
                  <a16:creationId xmlns:a16="http://schemas.microsoft.com/office/drawing/2014/main" id="{4BCCF6EC-4074-4348-B690-5984121B93AA}"/>
                </a:ext>
              </a:extLst>
            </p:cNvPr>
            <p:cNvSpPr txBox="1"/>
            <p:nvPr/>
          </p:nvSpPr>
          <p:spPr>
            <a:xfrm>
              <a:off x="644397" y="3361197"/>
              <a:ext cx="759183" cy="400109"/>
            </a:xfrm>
            <a:prstGeom prst="rect">
              <a:avLst/>
            </a:prstGeom>
            <a:noFill/>
          </p:spPr>
          <p:txBody>
            <a:bodyPr wrap="none" rtlCol="0">
              <a:spAutoFit/>
            </a:bodyPr>
            <a:lstStyle/>
            <a:p>
              <a:r>
                <a:rPr lang="sv-SE" sz="1350" b="1">
                  <a:solidFill>
                    <a:srgbClr val="4D4D4A"/>
                  </a:solidFill>
                  <a:latin typeface="Roboto"/>
                </a:rPr>
                <a:t>1999</a:t>
              </a:r>
            </a:p>
          </p:txBody>
        </p:sp>
        <p:sp>
          <p:nvSpPr>
            <p:cNvPr id="16" name="textruta 15">
              <a:extLst>
                <a:ext uri="{FF2B5EF4-FFF2-40B4-BE49-F238E27FC236}">
                  <a16:creationId xmlns:a16="http://schemas.microsoft.com/office/drawing/2014/main" id="{25A7A232-E76D-4B84-9293-E5BBACA4077E}"/>
                </a:ext>
              </a:extLst>
            </p:cNvPr>
            <p:cNvSpPr txBox="1"/>
            <p:nvPr/>
          </p:nvSpPr>
          <p:spPr>
            <a:xfrm>
              <a:off x="2308497" y="4047926"/>
              <a:ext cx="759183" cy="400109"/>
            </a:xfrm>
            <a:prstGeom prst="rect">
              <a:avLst/>
            </a:prstGeom>
            <a:noFill/>
          </p:spPr>
          <p:txBody>
            <a:bodyPr wrap="none" rtlCol="0">
              <a:spAutoFit/>
            </a:bodyPr>
            <a:lstStyle/>
            <a:p>
              <a:r>
                <a:rPr lang="sv-SE" sz="1350" b="1">
                  <a:solidFill>
                    <a:srgbClr val="4D4D4A"/>
                  </a:solidFill>
                  <a:latin typeface="Roboto"/>
                </a:rPr>
                <a:t>2005</a:t>
              </a:r>
            </a:p>
          </p:txBody>
        </p:sp>
        <p:sp>
          <p:nvSpPr>
            <p:cNvPr id="18" name="textruta 17">
              <a:extLst>
                <a:ext uri="{FF2B5EF4-FFF2-40B4-BE49-F238E27FC236}">
                  <a16:creationId xmlns:a16="http://schemas.microsoft.com/office/drawing/2014/main" id="{C13EFE14-00CA-47B9-AFBD-ECA1A976C1C3}"/>
                </a:ext>
              </a:extLst>
            </p:cNvPr>
            <p:cNvSpPr txBox="1"/>
            <p:nvPr/>
          </p:nvSpPr>
          <p:spPr>
            <a:xfrm>
              <a:off x="4086027" y="3361197"/>
              <a:ext cx="759183" cy="400109"/>
            </a:xfrm>
            <a:prstGeom prst="rect">
              <a:avLst/>
            </a:prstGeom>
            <a:noFill/>
          </p:spPr>
          <p:txBody>
            <a:bodyPr wrap="none" rtlCol="0">
              <a:spAutoFit/>
            </a:bodyPr>
            <a:lstStyle/>
            <a:p>
              <a:r>
                <a:rPr lang="sv-SE" sz="1350" b="1">
                  <a:solidFill>
                    <a:srgbClr val="4D4D4A"/>
                  </a:solidFill>
                  <a:latin typeface="Roboto"/>
                </a:rPr>
                <a:t>2010</a:t>
              </a:r>
            </a:p>
          </p:txBody>
        </p:sp>
        <p:sp>
          <p:nvSpPr>
            <p:cNvPr id="19" name="textruta 18">
              <a:extLst>
                <a:ext uri="{FF2B5EF4-FFF2-40B4-BE49-F238E27FC236}">
                  <a16:creationId xmlns:a16="http://schemas.microsoft.com/office/drawing/2014/main" id="{2F6F4E85-F488-472D-889B-266A31B6EADC}"/>
                </a:ext>
              </a:extLst>
            </p:cNvPr>
            <p:cNvSpPr txBox="1"/>
            <p:nvPr/>
          </p:nvSpPr>
          <p:spPr>
            <a:xfrm>
              <a:off x="5683246" y="4056798"/>
              <a:ext cx="1349087" cy="400109"/>
            </a:xfrm>
            <a:prstGeom prst="rect">
              <a:avLst/>
            </a:prstGeom>
            <a:noFill/>
          </p:spPr>
          <p:txBody>
            <a:bodyPr wrap="none" rtlCol="0">
              <a:spAutoFit/>
            </a:bodyPr>
            <a:lstStyle/>
            <a:p>
              <a:r>
                <a:rPr lang="sv-SE" sz="1350" b="1">
                  <a:solidFill>
                    <a:srgbClr val="4D4D4A"/>
                  </a:solidFill>
                  <a:latin typeface="Roboto"/>
                </a:rPr>
                <a:t>2012-2013</a:t>
              </a:r>
            </a:p>
          </p:txBody>
        </p:sp>
        <p:sp>
          <p:nvSpPr>
            <p:cNvPr id="23" name="textruta 22">
              <a:extLst>
                <a:ext uri="{FF2B5EF4-FFF2-40B4-BE49-F238E27FC236}">
                  <a16:creationId xmlns:a16="http://schemas.microsoft.com/office/drawing/2014/main" id="{76FA22CB-EFDA-4F5C-B113-5703AA1B4B17}"/>
                </a:ext>
              </a:extLst>
            </p:cNvPr>
            <p:cNvSpPr txBox="1"/>
            <p:nvPr/>
          </p:nvSpPr>
          <p:spPr>
            <a:xfrm>
              <a:off x="7479846" y="3361197"/>
              <a:ext cx="759183" cy="400109"/>
            </a:xfrm>
            <a:prstGeom prst="rect">
              <a:avLst/>
            </a:prstGeom>
            <a:noFill/>
          </p:spPr>
          <p:txBody>
            <a:bodyPr wrap="none" rtlCol="0">
              <a:spAutoFit/>
            </a:bodyPr>
            <a:lstStyle/>
            <a:p>
              <a:r>
                <a:rPr lang="sv-SE" sz="1350" b="1">
                  <a:solidFill>
                    <a:srgbClr val="4D4D4A"/>
                  </a:solidFill>
                  <a:latin typeface="Roboto"/>
                </a:rPr>
                <a:t>2014</a:t>
              </a:r>
            </a:p>
          </p:txBody>
        </p:sp>
        <p:sp>
          <p:nvSpPr>
            <p:cNvPr id="24" name="textruta 23">
              <a:extLst>
                <a:ext uri="{FF2B5EF4-FFF2-40B4-BE49-F238E27FC236}">
                  <a16:creationId xmlns:a16="http://schemas.microsoft.com/office/drawing/2014/main" id="{5B025830-23C0-4C50-8F34-BF126ECAFA99}"/>
                </a:ext>
              </a:extLst>
            </p:cNvPr>
            <p:cNvSpPr txBox="1"/>
            <p:nvPr/>
          </p:nvSpPr>
          <p:spPr>
            <a:xfrm>
              <a:off x="9131375" y="4050373"/>
              <a:ext cx="1349087" cy="400109"/>
            </a:xfrm>
            <a:prstGeom prst="rect">
              <a:avLst/>
            </a:prstGeom>
            <a:noFill/>
          </p:spPr>
          <p:txBody>
            <a:bodyPr wrap="none" rtlCol="0">
              <a:spAutoFit/>
            </a:bodyPr>
            <a:lstStyle/>
            <a:p>
              <a:r>
                <a:rPr lang="sv-SE" sz="1350" b="1">
                  <a:solidFill>
                    <a:srgbClr val="4D4D4A"/>
                  </a:solidFill>
                  <a:latin typeface="Roboto"/>
                </a:rPr>
                <a:t>2018-2020</a:t>
              </a:r>
            </a:p>
          </p:txBody>
        </p:sp>
        <p:sp>
          <p:nvSpPr>
            <p:cNvPr id="26" name="textruta 25">
              <a:extLst>
                <a:ext uri="{FF2B5EF4-FFF2-40B4-BE49-F238E27FC236}">
                  <a16:creationId xmlns:a16="http://schemas.microsoft.com/office/drawing/2014/main" id="{80D9854B-129A-4004-8571-2372B175E327}"/>
                </a:ext>
              </a:extLst>
            </p:cNvPr>
            <p:cNvSpPr txBox="1"/>
            <p:nvPr/>
          </p:nvSpPr>
          <p:spPr>
            <a:xfrm>
              <a:off x="10615626" y="3362405"/>
              <a:ext cx="1541448" cy="400109"/>
            </a:xfrm>
            <a:prstGeom prst="rect">
              <a:avLst/>
            </a:prstGeom>
            <a:noFill/>
          </p:spPr>
          <p:txBody>
            <a:bodyPr wrap="none" rtlCol="0">
              <a:spAutoFit/>
            </a:bodyPr>
            <a:lstStyle/>
            <a:p>
              <a:r>
                <a:rPr lang="sv-SE" sz="1350" b="1">
                  <a:solidFill>
                    <a:srgbClr val="4D4D4A"/>
                  </a:solidFill>
                  <a:latin typeface="Roboto"/>
                </a:rPr>
                <a:t>2021-framåt</a:t>
              </a:r>
            </a:p>
          </p:txBody>
        </p:sp>
        <p:grpSp>
          <p:nvGrpSpPr>
            <p:cNvPr id="37" name="Grupp 36">
              <a:extLst>
                <a:ext uri="{FF2B5EF4-FFF2-40B4-BE49-F238E27FC236}">
                  <a16:creationId xmlns:a16="http://schemas.microsoft.com/office/drawing/2014/main" id="{7662E6B5-799F-4776-A880-82783FBD7A59}"/>
                </a:ext>
              </a:extLst>
            </p:cNvPr>
            <p:cNvGrpSpPr/>
            <p:nvPr/>
          </p:nvGrpSpPr>
          <p:grpSpPr>
            <a:xfrm>
              <a:off x="666610" y="2335292"/>
              <a:ext cx="11886558" cy="3650029"/>
              <a:chOff x="666610" y="2335292"/>
              <a:chExt cx="11886558" cy="3650029"/>
            </a:xfrm>
          </p:grpSpPr>
          <p:cxnSp>
            <p:nvCxnSpPr>
              <p:cNvPr id="10" name="Rak pilkoppling 9">
                <a:extLst>
                  <a:ext uri="{FF2B5EF4-FFF2-40B4-BE49-F238E27FC236}">
                    <a16:creationId xmlns:a16="http://schemas.microsoft.com/office/drawing/2014/main" id="{05610238-7D28-46C9-9B08-088F8759B4C1}"/>
                  </a:ext>
                </a:extLst>
              </p:cNvPr>
              <p:cNvCxnSpPr>
                <a:cxnSpLocks/>
              </p:cNvCxnSpPr>
              <p:nvPr/>
            </p:nvCxnSpPr>
            <p:spPr>
              <a:xfrm>
                <a:off x="969697" y="3929798"/>
                <a:ext cx="11330130" cy="24366"/>
              </a:xfrm>
              <a:prstGeom prst="straightConnector1">
                <a:avLst/>
              </a:prstGeom>
              <a:ln w="57150">
                <a:solidFill>
                  <a:srgbClr val="4D4D4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9696ACC6-D171-47F7-A82E-F7FBACFC987A}"/>
                  </a:ext>
                </a:extLst>
              </p:cNvPr>
              <p:cNvCxnSpPr>
                <a:cxnSpLocks/>
              </p:cNvCxnSpPr>
              <p:nvPr/>
            </p:nvCxnSpPr>
            <p:spPr>
              <a:xfrm>
                <a:off x="986437" y="3801330"/>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E23F3453-4D7E-4C68-A45B-401D9E696F62}"/>
                  </a:ext>
                </a:extLst>
              </p:cNvPr>
              <p:cNvCxnSpPr>
                <a:cxnSpLocks/>
              </p:cNvCxnSpPr>
              <p:nvPr/>
            </p:nvCxnSpPr>
            <p:spPr>
              <a:xfrm>
                <a:off x="2688088" y="3807965"/>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DD023849-5AD5-4F9E-B348-974DCE2D62E3}"/>
                  </a:ext>
                </a:extLst>
              </p:cNvPr>
              <p:cNvCxnSpPr>
                <a:cxnSpLocks/>
              </p:cNvCxnSpPr>
              <p:nvPr/>
            </p:nvCxnSpPr>
            <p:spPr>
              <a:xfrm>
                <a:off x="4434842" y="3801331"/>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DD31496D-AA76-43F8-9973-7E29CFC457EF}"/>
                  </a:ext>
                </a:extLst>
              </p:cNvPr>
              <p:cNvCxnSpPr>
                <a:cxnSpLocks/>
              </p:cNvCxnSpPr>
              <p:nvPr/>
            </p:nvCxnSpPr>
            <p:spPr>
              <a:xfrm>
                <a:off x="6341098" y="3801332"/>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802FC82F-87D6-4C9D-850E-9E0A71218124}"/>
                  </a:ext>
                </a:extLst>
              </p:cNvPr>
              <p:cNvCxnSpPr>
                <a:cxnSpLocks/>
              </p:cNvCxnSpPr>
              <p:nvPr/>
            </p:nvCxnSpPr>
            <p:spPr>
              <a:xfrm>
                <a:off x="7843788" y="3801331"/>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4C0425CB-6D04-4F50-82D7-07931AB555FB}"/>
                  </a:ext>
                </a:extLst>
              </p:cNvPr>
              <p:cNvCxnSpPr>
                <a:cxnSpLocks/>
              </p:cNvCxnSpPr>
              <p:nvPr/>
            </p:nvCxnSpPr>
            <p:spPr>
              <a:xfrm>
                <a:off x="9797482" y="3801332"/>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D2AEF325-67FE-43A5-86AC-5584D0BAB630}"/>
                  </a:ext>
                </a:extLst>
              </p:cNvPr>
              <p:cNvCxnSpPr>
                <a:cxnSpLocks/>
              </p:cNvCxnSpPr>
              <p:nvPr/>
            </p:nvCxnSpPr>
            <p:spPr>
              <a:xfrm>
                <a:off x="11277074" y="3792717"/>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DF1D1CEA-8A33-49C1-ACD7-5E7C38AF4E98}"/>
                  </a:ext>
                </a:extLst>
              </p:cNvPr>
              <p:cNvSpPr txBox="1"/>
              <p:nvPr/>
            </p:nvSpPr>
            <p:spPr>
              <a:xfrm>
                <a:off x="666610" y="4132898"/>
                <a:ext cx="1735259" cy="1600438"/>
              </a:xfrm>
              <a:prstGeom prst="rect">
                <a:avLst/>
              </a:prstGeom>
              <a:noFill/>
            </p:spPr>
            <p:txBody>
              <a:bodyPr wrap="square" rtlCol="0">
                <a:spAutoFit/>
              </a:bodyPr>
              <a:lstStyle/>
              <a:p>
                <a:r>
                  <a:rPr lang="sv-SE" sz="1200">
                    <a:solidFill>
                      <a:srgbClr val="4D4D4A"/>
                    </a:solidFill>
                    <a:latin typeface="+mj-lt"/>
                  </a:rPr>
                  <a:t>Riksdagen beslutade om 15 miljökvalitetsmål som anger det tillstånd som ska uppnås.</a:t>
                </a:r>
              </a:p>
            </p:txBody>
          </p:sp>
          <p:sp>
            <p:nvSpPr>
              <p:cNvPr id="29" name="textruta 28">
                <a:extLst>
                  <a:ext uri="{FF2B5EF4-FFF2-40B4-BE49-F238E27FC236}">
                    <a16:creationId xmlns:a16="http://schemas.microsoft.com/office/drawing/2014/main" id="{3422E11E-7A2E-4F42-8DE4-861FA0910B03}"/>
                  </a:ext>
                </a:extLst>
              </p:cNvPr>
              <p:cNvSpPr txBox="1"/>
              <p:nvPr/>
            </p:nvSpPr>
            <p:spPr>
              <a:xfrm>
                <a:off x="1943767" y="2335292"/>
                <a:ext cx="2013464" cy="1354217"/>
              </a:xfrm>
              <a:prstGeom prst="rect">
                <a:avLst/>
              </a:prstGeom>
              <a:noFill/>
            </p:spPr>
            <p:txBody>
              <a:bodyPr wrap="square" rtlCol="0">
                <a:spAutoFit/>
              </a:bodyPr>
              <a:lstStyle/>
              <a:p>
                <a:r>
                  <a:rPr lang="sv-SE" sz="1200">
                    <a:solidFill>
                      <a:srgbClr val="4D4D4A"/>
                    </a:solidFill>
                    <a:latin typeface="+mj-lt"/>
                    <a:cs typeface="Times New Roman" panose="02020603050405020304" pitchFamily="18" charset="0"/>
                  </a:rPr>
                  <a:t>Riksdagen beslutade om ett 16:e  miljökvalitetsmål</a:t>
                </a:r>
              </a:p>
              <a:p>
                <a:r>
                  <a:rPr lang="sv-SE" sz="1200">
                    <a:solidFill>
                      <a:srgbClr val="4D4D4A"/>
                    </a:solidFill>
                    <a:latin typeface="+mj-lt"/>
                    <a:cs typeface="Times New Roman" panose="02020603050405020304" pitchFamily="18" charset="0"/>
                  </a:rPr>
                  <a:t> – Ett rikt växt- och djurliv.</a:t>
                </a:r>
              </a:p>
            </p:txBody>
          </p:sp>
          <p:sp>
            <p:nvSpPr>
              <p:cNvPr id="30" name="textruta 29">
                <a:extLst>
                  <a:ext uri="{FF2B5EF4-FFF2-40B4-BE49-F238E27FC236}">
                    <a16:creationId xmlns:a16="http://schemas.microsoft.com/office/drawing/2014/main" id="{50D4FAA0-D8A6-4036-8954-DDF1FBC8C8E4}"/>
                  </a:ext>
                </a:extLst>
              </p:cNvPr>
              <p:cNvSpPr txBox="1"/>
              <p:nvPr/>
            </p:nvSpPr>
            <p:spPr>
              <a:xfrm>
                <a:off x="3435789" y="4138662"/>
                <a:ext cx="2349785" cy="1846659"/>
              </a:xfrm>
              <a:prstGeom prst="rect">
                <a:avLst/>
              </a:prstGeom>
              <a:noFill/>
            </p:spPr>
            <p:txBody>
              <a:bodyPr wrap="square" rtlCol="0">
                <a:spAutoFit/>
              </a:bodyPr>
              <a:lstStyle/>
              <a:p>
                <a:r>
                  <a:rPr lang="sv-SE" sz="1200">
                    <a:solidFill>
                      <a:srgbClr val="4D4D4A"/>
                    </a:solidFill>
                    <a:latin typeface="+mj-lt"/>
                  </a:rPr>
                  <a:t>Riksdagen beslutade om en ny målstruktur för miljöarbete. Miljöarbetet ska vara strukturerat med generationsmålet, </a:t>
                </a:r>
              </a:p>
              <a:p>
                <a:r>
                  <a:rPr lang="sv-SE" sz="1200">
                    <a:solidFill>
                      <a:srgbClr val="4D4D4A"/>
                    </a:solidFill>
                    <a:latin typeface="+mj-lt"/>
                  </a:rPr>
                  <a:t>16 miljökvalitetsmål och etappmål.</a:t>
                </a:r>
              </a:p>
            </p:txBody>
          </p:sp>
          <p:sp>
            <p:nvSpPr>
              <p:cNvPr id="31" name="textruta 30">
                <a:extLst>
                  <a:ext uri="{FF2B5EF4-FFF2-40B4-BE49-F238E27FC236}">
                    <a16:creationId xmlns:a16="http://schemas.microsoft.com/office/drawing/2014/main" id="{C22CDE52-E133-43C1-8500-0DECA6B75C1B}"/>
                  </a:ext>
                </a:extLst>
              </p:cNvPr>
              <p:cNvSpPr txBox="1"/>
              <p:nvPr/>
            </p:nvSpPr>
            <p:spPr>
              <a:xfrm>
                <a:off x="5518641" y="3055364"/>
                <a:ext cx="2211777" cy="615553"/>
              </a:xfrm>
              <a:prstGeom prst="rect">
                <a:avLst/>
              </a:prstGeom>
              <a:noFill/>
            </p:spPr>
            <p:txBody>
              <a:bodyPr wrap="square" rtlCol="0">
                <a:spAutoFit/>
              </a:bodyPr>
              <a:lstStyle/>
              <a:p>
                <a:r>
                  <a:rPr lang="sv-SE" sz="1200">
                    <a:solidFill>
                      <a:srgbClr val="4D4D4A"/>
                    </a:solidFill>
                    <a:latin typeface="+mj-lt"/>
                  </a:rPr>
                  <a:t>Regeringen beslutade 18 etappmål.</a:t>
                </a:r>
              </a:p>
            </p:txBody>
          </p:sp>
          <p:sp>
            <p:nvSpPr>
              <p:cNvPr id="33" name="textruta 32">
                <a:extLst>
                  <a:ext uri="{FF2B5EF4-FFF2-40B4-BE49-F238E27FC236}">
                    <a16:creationId xmlns:a16="http://schemas.microsoft.com/office/drawing/2014/main" id="{88CC68B8-E1D4-43E0-AEC4-7DB46DCD9087}"/>
                  </a:ext>
                </a:extLst>
              </p:cNvPr>
              <p:cNvSpPr txBox="1"/>
              <p:nvPr/>
            </p:nvSpPr>
            <p:spPr>
              <a:xfrm>
                <a:off x="10528809" y="4132898"/>
                <a:ext cx="2024359" cy="1354217"/>
              </a:xfrm>
              <a:prstGeom prst="rect">
                <a:avLst/>
              </a:prstGeom>
              <a:noFill/>
            </p:spPr>
            <p:txBody>
              <a:bodyPr wrap="square" rtlCol="0">
                <a:spAutoFit/>
              </a:bodyPr>
              <a:lstStyle/>
              <a:p>
                <a:r>
                  <a:rPr lang="sv-SE" sz="1200">
                    <a:solidFill>
                      <a:srgbClr val="4D4D4A"/>
                    </a:solidFill>
                    <a:latin typeface="+mj-lt"/>
                  </a:rPr>
                  <a:t>Regeringen fattade under 2021 beslut om 8 nya etappmål och fler etappmål tas fram kontinuerligt.</a:t>
                </a:r>
              </a:p>
            </p:txBody>
          </p:sp>
          <p:sp>
            <p:nvSpPr>
              <p:cNvPr id="34" name="textruta 33">
                <a:extLst>
                  <a:ext uri="{FF2B5EF4-FFF2-40B4-BE49-F238E27FC236}">
                    <a16:creationId xmlns:a16="http://schemas.microsoft.com/office/drawing/2014/main" id="{68A092A7-C453-40DB-8968-DEEBE36D558F}"/>
                  </a:ext>
                </a:extLst>
              </p:cNvPr>
              <p:cNvSpPr txBox="1"/>
              <p:nvPr/>
            </p:nvSpPr>
            <p:spPr>
              <a:xfrm>
                <a:off x="8918722" y="3055364"/>
                <a:ext cx="2013461" cy="615553"/>
              </a:xfrm>
              <a:prstGeom prst="rect">
                <a:avLst/>
              </a:prstGeom>
              <a:noFill/>
            </p:spPr>
            <p:txBody>
              <a:bodyPr wrap="square" rtlCol="0">
                <a:spAutoFit/>
              </a:bodyPr>
              <a:lstStyle/>
              <a:p>
                <a:r>
                  <a:rPr lang="sv-SE" sz="1200">
                    <a:solidFill>
                      <a:srgbClr val="4D4D4A"/>
                    </a:solidFill>
                    <a:latin typeface="+mj-lt"/>
                  </a:rPr>
                  <a:t>Regeringen beslutade 8  etappmål.</a:t>
                </a:r>
              </a:p>
            </p:txBody>
          </p:sp>
          <p:sp>
            <p:nvSpPr>
              <p:cNvPr id="35" name="textruta 34">
                <a:extLst>
                  <a:ext uri="{FF2B5EF4-FFF2-40B4-BE49-F238E27FC236}">
                    <a16:creationId xmlns:a16="http://schemas.microsoft.com/office/drawing/2014/main" id="{2913864A-E82C-46F9-88FB-C3F07FA994C1}"/>
                  </a:ext>
                </a:extLst>
              </p:cNvPr>
              <p:cNvSpPr txBox="1"/>
              <p:nvPr/>
            </p:nvSpPr>
            <p:spPr>
              <a:xfrm>
                <a:off x="7114930" y="4132898"/>
                <a:ext cx="2331611" cy="1354217"/>
              </a:xfrm>
              <a:prstGeom prst="rect">
                <a:avLst/>
              </a:prstGeom>
              <a:noFill/>
            </p:spPr>
            <p:txBody>
              <a:bodyPr wrap="square" rtlCol="0">
                <a:spAutoFit/>
              </a:bodyPr>
              <a:lstStyle/>
              <a:p>
                <a:r>
                  <a:rPr lang="sv-SE" sz="1200">
                    <a:solidFill>
                      <a:srgbClr val="4D4D4A"/>
                    </a:solidFill>
                    <a:latin typeface="+mj-lt"/>
                  </a:rPr>
                  <a:t>Regeringen inrättar Miljömålsrådet som </a:t>
                </a:r>
              </a:p>
              <a:p>
                <a:r>
                  <a:rPr lang="sv-SE" sz="1200">
                    <a:solidFill>
                      <a:srgbClr val="4D4D4A"/>
                    </a:solidFill>
                    <a:latin typeface="+mj-lt"/>
                  </a:rPr>
                  <a:t>en plattform för myndigheter. Ytterligare 5 etappmål beslutades.</a:t>
                </a:r>
              </a:p>
            </p:txBody>
          </p:sp>
        </p:grpSp>
      </p:grpSp>
      <p:sp>
        <p:nvSpPr>
          <p:cNvPr id="2" name="Rubrik 1">
            <a:extLst>
              <a:ext uri="{FF2B5EF4-FFF2-40B4-BE49-F238E27FC236}">
                <a16:creationId xmlns:a16="http://schemas.microsoft.com/office/drawing/2014/main" id="{8AB6B9A2-0F99-452B-98A8-B4C373EE6A2B}"/>
              </a:ext>
            </a:extLst>
          </p:cNvPr>
          <p:cNvSpPr>
            <a:spLocks noGrp="1"/>
          </p:cNvSpPr>
          <p:nvPr>
            <p:ph type="title"/>
          </p:nvPr>
        </p:nvSpPr>
        <p:spPr/>
        <p:txBody>
          <a:bodyPr/>
          <a:lstStyle/>
          <a:p>
            <a:r>
              <a:rPr lang="sv-SE">
                <a:solidFill>
                  <a:srgbClr val="4D4D4A"/>
                </a:solidFill>
              </a:rPr>
              <a:t>Miljömålens historia</a:t>
            </a:r>
          </a:p>
        </p:txBody>
      </p:sp>
      <p:cxnSp>
        <p:nvCxnSpPr>
          <p:cNvPr id="3" name="Rak koppling 2">
            <a:extLst>
              <a:ext uri="{FF2B5EF4-FFF2-40B4-BE49-F238E27FC236}">
                <a16:creationId xmlns:a16="http://schemas.microsoft.com/office/drawing/2014/main" id="{9646A319-9D02-4DB2-AC63-21511CDC363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55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inomhus, blomma, växt&#10;&#10;Automatiskt genererad beskrivning">
            <a:extLst>
              <a:ext uri="{FF2B5EF4-FFF2-40B4-BE49-F238E27FC236}">
                <a16:creationId xmlns:a16="http://schemas.microsoft.com/office/drawing/2014/main" id="{34B50EAE-6238-4DD7-8C61-BFDDDD0F04E6}"/>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1758296"/>
            <a:ext cx="7456878" cy="2123658"/>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förhåller sig miljömålen till de globala hållbarhetsmålen i Agenda 2030?</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964506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a:solidFill>
                  <a:srgbClr val="4D4D4A"/>
                </a:solidFill>
              </a:rPr>
              <a:t>Miljömässiga dimensionen av Agenda 2030</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24</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p:txBody>
          <a:bodyPr>
            <a:normAutofit/>
          </a:bodyPr>
          <a:lstStyle/>
          <a:p>
            <a:pPr marL="0" indent="0">
              <a:lnSpc>
                <a:spcPct val="110000"/>
              </a:lnSpc>
            </a:pPr>
            <a:endParaRPr lang="sv-SE" sz="2400" dirty="0">
              <a:solidFill>
                <a:schemeClr val="tx1">
                  <a:lumMod val="75000"/>
                  <a:lumOff val="25000"/>
                </a:schemeClr>
              </a:solidFill>
            </a:endParaRPr>
          </a:p>
          <a:p>
            <a:pPr marL="0" lvl="0" indent="0" defTabSz="914400" eaLnBrk="0" fontAlgn="base" hangingPunct="0">
              <a:lnSpc>
                <a:spcPct val="110000"/>
              </a:lnSpc>
              <a:spcBef>
                <a:spcPct val="0"/>
              </a:spcBef>
              <a:spcAft>
                <a:spcPct val="0"/>
              </a:spcAft>
            </a:pPr>
            <a:r>
              <a:rPr lang="sv-SE" altLang="sv-SE" sz="1600" dirty="0">
                <a:solidFill>
                  <a:srgbClr val="4F4B4B"/>
                </a:solidFill>
                <a:cs typeface="Times New Roman" panose="02020603050405020304" pitchFamily="18" charset="0"/>
              </a:rPr>
              <a:t>Miljömålen utgör den miljömässiga dimensionen av de globala hållarhetsmålen i Agenda 2030. </a:t>
            </a:r>
          </a:p>
          <a:p>
            <a:pPr marL="0" lvl="0" indent="0" defTabSz="914400" eaLnBrk="0" fontAlgn="base" hangingPunct="0">
              <a:lnSpc>
                <a:spcPct val="110000"/>
              </a:lnSpc>
              <a:spcBef>
                <a:spcPct val="0"/>
              </a:spcBef>
              <a:spcAft>
                <a:spcPct val="0"/>
              </a:spcAft>
            </a:pPr>
            <a:endParaRPr lang="sv-SE" altLang="sv-SE" sz="1600" dirty="0">
              <a:solidFill>
                <a:srgbClr val="4F4B4B"/>
              </a:solidFill>
              <a:cs typeface="Times New Roman" panose="02020603050405020304" pitchFamily="18" charset="0"/>
            </a:endParaRPr>
          </a:p>
          <a:p>
            <a:pPr marL="0" lvl="0" indent="0" defTabSz="914400" eaLnBrk="0" fontAlgn="base" hangingPunct="0">
              <a:lnSpc>
                <a:spcPct val="110000"/>
              </a:lnSpc>
              <a:spcBef>
                <a:spcPct val="0"/>
              </a:spcBef>
              <a:spcAft>
                <a:spcPct val="0"/>
              </a:spcAft>
            </a:pPr>
            <a:r>
              <a:rPr lang="sv-SE" altLang="sv-SE" sz="1600" dirty="0">
                <a:solidFill>
                  <a:srgbClr val="4F4B4B"/>
                </a:solidFill>
                <a:cs typeface="Times New Roman" panose="02020603050405020304" pitchFamily="18" charset="0"/>
              </a:rPr>
              <a:t>Miljömålen är därför en viktig utgångspunkt för Sveriges</a:t>
            </a:r>
            <a:r>
              <a:rPr lang="sv-SE" altLang="sv-SE" sz="1600" dirty="0">
                <a:solidFill>
                  <a:srgbClr val="4F4B4B"/>
                </a:solidFill>
              </a:rPr>
              <a:t> </a:t>
            </a:r>
            <a:r>
              <a:rPr lang="sv-SE" altLang="sv-SE" sz="1600" dirty="0">
                <a:solidFill>
                  <a:srgbClr val="4F4B4B"/>
                </a:solidFill>
                <a:cs typeface="Times New Roman" panose="02020603050405020304" pitchFamily="18" charset="0"/>
              </a:rPr>
              <a:t>genomförande av Agenda 2030 med sina 17 globala mål för hållbar utveckling. </a:t>
            </a:r>
            <a:endParaRPr lang="sv-SE" altLang="sv-SE" sz="1600" dirty="0">
              <a:solidFill>
                <a:srgbClr val="4F4B4B"/>
              </a:solidFill>
            </a:endParaRPr>
          </a:p>
          <a:p>
            <a:pPr marL="0" indent="0" defTabSz="914400" eaLnBrk="0" fontAlgn="base" hangingPunct="0">
              <a:lnSpc>
                <a:spcPct val="110000"/>
              </a:lnSpc>
              <a:spcBef>
                <a:spcPct val="0"/>
              </a:spcBef>
              <a:spcAft>
                <a:spcPct val="0"/>
              </a:spcAft>
            </a:pPr>
            <a:endParaRPr lang="sv-SE" altLang="sv-SE" sz="1600" dirty="0">
              <a:solidFill>
                <a:srgbClr val="4F4B4B"/>
              </a:solidFill>
              <a:cs typeface="Times New Roman" panose="02020603050405020304" pitchFamily="18" charset="0"/>
            </a:endParaRPr>
          </a:p>
        </p:txBody>
      </p:sp>
      <p:pic>
        <p:nvPicPr>
          <p:cNvPr id="9" name="Platshållare för innehåll 8">
            <a:extLst>
              <a:ext uri="{FF2B5EF4-FFF2-40B4-BE49-F238E27FC236}">
                <a16:creationId xmlns:a16="http://schemas.microsoft.com/office/drawing/2014/main" id="{998601E0-A3B6-4822-84B5-FDC5FA393DC8}"/>
              </a:ext>
            </a:extLst>
          </p:cNvPr>
          <p:cNvPicPr>
            <a:picLocks noGrp="1" noChangeAspect="1"/>
          </p:cNvPicPr>
          <p:nvPr>
            <p:ph sz="half" idx="13"/>
          </p:nvPr>
        </p:nvPicPr>
        <p:blipFill>
          <a:blip r:embed="rId2" cstate="screen">
            <a:extLst>
              <a:ext uri="{28A0092B-C50C-407E-A947-70E740481C1C}">
                <a14:useLocalDpi xmlns:a14="http://schemas.microsoft.com/office/drawing/2010/main" val="0"/>
              </a:ext>
            </a:extLst>
          </a:blip>
          <a:stretch>
            <a:fillRect/>
          </a:stretch>
        </p:blipFill>
        <p:spPr>
          <a:xfrm>
            <a:off x="323850" y="1874629"/>
            <a:ext cx="4176713" cy="2054641"/>
          </a:xfrm>
        </p:spPr>
      </p:pic>
      <p:cxnSp>
        <p:nvCxnSpPr>
          <p:cNvPr id="2" name="Rak koppling 1">
            <a:extLst>
              <a:ext uri="{FF2B5EF4-FFF2-40B4-BE49-F238E27FC236}">
                <a16:creationId xmlns:a16="http://schemas.microsoft.com/office/drawing/2014/main" id="{95AA2120-F985-4729-B67C-85C84047E0D3}"/>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55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12BDF969-2CB1-4E16-917D-1A81B84DDF9E}"/>
              </a:ext>
            </a:extLst>
          </p:cNvPr>
          <p:cNvSpPr/>
          <p:nvPr/>
        </p:nvSpPr>
        <p:spPr>
          <a:xfrm>
            <a:off x="-7145" y="2026851"/>
            <a:ext cx="9158290" cy="2849155"/>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a:solidFill>
                  <a:srgbClr val="4D4D4A"/>
                </a:solidFill>
              </a:rPr>
              <a:t>Målsystemen kompletterar varandra</a:t>
            </a:r>
          </a:p>
        </p:txBody>
      </p:sp>
      <p:sp>
        <p:nvSpPr>
          <p:cNvPr id="3" name="Platshållare för innehåll 2">
            <a:extLst>
              <a:ext uri="{FF2B5EF4-FFF2-40B4-BE49-F238E27FC236}">
                <a16:creationId xmlns:a16="http://schemas.microsoft.com/office/drawing/2014/main" id="{0A48B251-4F8F-44FA-81BD-AC9A8AAB37AE}"/>
              </a:ext>
            </a:extLst>
          </p:cNvPr>
          <p:cNvSpPr>
            <a:spLocks noGrp="1"/>
          </p:cNvSpPr>
          <p:nvPr>
            <p:ph sz="half" idx="1"/>
          </p:nvPr>
        </p:nvSpPr>
        <p:spPr>
          <a:xfrm>
            <a:off x="4730530" y="1072090"/>
            <a:ext cx="4320480" cy="3396832"/>
          </a:xfrm>
        </p:spPr>
        <p:txBody>
          <a:bodyPr vert="horz" lIns="91440" tIns="45720" rIns="91440" bIns="45720" rtlCol="0" anchor="t">
            <a:normAutofit fontScale="25000" lnSpcReduction="20000"/>
          </a:bodyPr>
          <a:lstStyle/>
          <a:p>
            <a:pPr marL="0" indent="0">
              <a:spcAft>
                <a:spcPts val="300"/>
              </a:spcAft>
              <a:defRPr/>
            </a:pPr>
            <a:endParaRPr lang="sv-SE" sz="4300" b="1" dirty="0">
              <a:solidFill>
                <a:schemeClr val="tx1">
                  <a:lumMod val="85000"/>
                  <a:lumOff val="15000"/>
                </a:schemeClr>
              </a:solidFill>
            </a:endParaRPr>
          </a:p>
          <a:p>
            <a:pPr marL="0" indent="0">
              <a:spcAft>
                <a:spcPts val="300"/>
              </a:spcAft>
              <a:defRPr/>
            </a:pPr>
            <a:endParaRPr lang="sv-SE" sz="4300" b="1" dirty="0">
              <a:solidFill>
                <a:schemeClr val="tx1">
                  <a:lumMod val="85000"/>
                  <a:lumOff val="15000"/>
                </a:schemeClr>
              </a:solidFill>
            </a:endParaRPr>
          </a:p>
          <a:p>
            <a:pPr marL="0" indent="0">
              <a:spcAft>
                <a:spcPts val="300"/>
              </a:spcAft>
              <a:defRPr/>
            </a:pPr>
            <a:endParaRPr lang="sv-SE" sz="4300" b="1" dirty="0">
              <a:solidFill>
                <a:schemeClr val="tx1">
                  <a:lumMod val="85000"/>
                  <a:lumOff val="15000"/>
                </a:schemeClr>
              </a:solidFill>
            </a:endParaRPr>
          </a:p>
          <a:p>
            <a:pPr marL="0" indent="0">
              <a:spcAft>
                <a:spcPts val="300"/>
              </a:spcAft>
              <a:defRPr/>
            </a:pPr>
            <a:endParaRPr lang="sv-SE" sz="5600" b="1" dirty="0">
              <a:solidFill>
                <a:schemeClr val="tx1">
                  <a:lumMod val="85000"/>
                  <a:lumOff val="15000"/>
                </a:schemeClr>
              </a:solidFill>
            </a:endParaRPr>
          </a:p>
          <a:p>
            <a:pPr marL="0" indent="0">
              <a:lnSpc>
                <a:spcPct val="120000"/>
              </a:lnSpc>
              <a:spcBef>
                <a:spcPts val="0"/>
              </a:spcBef>
              <a:spcAft>
                <a:spcPts val="600"/>
              </a:spcAft>
              <a:defRPr/>
            </a:pPr>
            <a:r>
              <a:rPr lang="sv-SE" sz="6400" b="1" dirty="0">
                <a:solidFill>
                  <a:srgbClr val="4D4D4A"/>
                </a:solidFill>
              </a:rPr>
              <a:t>De globala hållbarhetsmålen</a:t>
            </a:r>
            <a:endParaRPr lang="sv-SE" sz="6400" b="1" dirty="0">
              <a:solidFill>
                <a:srgbClr val="4D4D4A"/>
              </a:solidFill>
              <a:cs typeface="Arial"/>
            </a:endParaRPr>
          </a:p>
          <a:p>
            <a:pPr marL="285750" indent="-285750">
              <a:lnSpc>
                <a:spcPct val="120000"/>
              </a:lnSpc>
              <a:spcBef>
                <a:spcPts val="0"/>
              </a:spcBef>
              <a:buFont typeface="Arial" panose="020B0604020202020204" pitchFamily="34" charset="0"/>
              <a:buChar char="•"/>
              <a:defRPr/>
            </a:pPr>
            <a:r>
              <a:rPr lang="sv-SE" sz="5600" dirty="0">
                <a:solidFill>
                  <a:srgbClr val="4D4D4A"/>
                </a:solidFill>
                <a:ea typeface="+mn-lt"/>
                <a:cs typeface="+mn-lt"/>
              </a:rPr>
              <a:t>Beslutade av FN.</a:t>
            </a:r>
            <a:endParaRPr lang="sv-SE" sz="5600" dirty="0">
              <a:solidFill>
                <a:srgbClr val="4D4D4A"/>
              </a:solidFill>
              <a:cs typeface="Arial"/>
            </a:endParaRPr>
          </a:p>
          <a:p>
            <a:pPr marL="285750" lvl="0" indent="-285750">
              <a:lnSpc>
                <a:spcPct val="120000"/>
              </a:lnSpc>
              <a:spcBef>
                <a:spcPts val="0"/>
              </a:spcBef>
              <a:buFont typeface="Arial" panose="020B0604020202020204" pitchFamily="34" charset="0"/>
              <a:buChar char="•"/>
              <a:defRPr/>
            </a:pPr>
            <a:endParaRPr lang="sv-SE" sz="5600" dirty="0">
              <a:solidFill>
                <a:srgbClr val="4D4D4A"/>
              </a:solidFill>
            </a:endParaRPr>
          </a:p>
          <a:p>
            <a:pPr marL="285750" lvl="0" indent="-285750">
              <a:lnSpc>
                <a:spcPct val="120000"/>
              </a:lnSpc>
              <a:spcBef>
                <a:spcPts val="0"/>
              </a:spcBef>
              <a:buFont typeface="Arial" panose="020B0604020202020204" pitchFamily="34" charset="0"/>
              <a:buChar char="•"/>
              <a:defRPr/>
            </a:pPr>
            <a:r>
              <a:rPr lang="sv-SE" sz="5600" dirty="0">
                <a:solidFill>
                  <a:srgbClr val="4D4D4A"/>
                </a:solidFill>
              </a:rPr>
              <a:t>Omfattar alla tre dimensioner av hållbarhet; social, miljömässig, ekonomisk.</a:t>
            </a:r>
            <a:endParaRPr lang="sv-SE" sz="5600" dirty="0">
              <a:solidFill>
                <a:srgbClr val="4D4D4A"/>
              </a:solidFill>
              <a:cs typeface="Arial"/>
            </a:endParaRPr>
          </a:p>
          <a:p>
            <a:pPr marL="285750" indent="-285750">
              <a:lnSpc>
                <a:spcPct val="120000"/>
              </a:lnSpc>
              <a:spcBef>
                <a:spcPts val="0"/>
              </a:spcBef>
              <a:buFont typeface="Arial" panose="020B0604020202020204" pitchFamily="34" charset="0"/>
              <a:buChar char="•"/>
              <a:defRPr/>
            </a:pPr>
            <a:endParaRPr lang="sv-SE" sz="5600" dirty="0">
              <a:solidFill>
                <a:srgbClr val="4D4D4A"/>
              </a:solidFill>
            </a:endParaRPr>
          </a:p>
          <a:p>
            <a:pPr marL="285750" indent="-285750">
              <a:lnSpc>
                <a:spcPct val="120000"/>
              </a:lnSpc>
              <a:spcBef>
                <a:spcPts val="0"/>
              </a:spcBef>
              <a:buFont typeface="Arial" panose="020B0604020202020204" pitchFamily="34" charset="0"/>
              <a:buChar char="•"/>
              <a:defRPr/>
            </a:pPr>
            <a:r>
              <a:rPr lang="sv-SE" sz="5600" dirty="0">
                <a:solidFill>
                  <a:srgbClr val="4D4D4A"/>
                </a:solidFill>
              </a:rPr>
              <a:t>Delmålen har fokus på handling och behöver nationella åtgärder.</a:t>
            </a:r>
          </a:p>
          <a:p>
            <a:pPr marL="0" indent="0">
              <a:lnSpc>
                <a:spcPct val="120000"/>
              </a:lnSpc>
              <a:spcBef>
                <a:spcPts val="0"/>
              </a:spcBef>
              <a:defRPr/>
            </a:pPr>
            <a:endParaRPr lang="sv-SE" sz="5600" dirty="0">
              <a:solidFill>
                <a:srgbClr val="4D4D4A"/>
              </a:solidFill>
              <a:cs typeface="Arial"/>
            </a:endParaRPr>
          </a:p>
          <a:p>
            <a:pPr marL="0" indent="0">
              <a:lnSpc>
                <a:spcPct val="120000"/>
              </a:lnSpc>
              <a:spcBef>
                <a:spcPts val="0"/>
              </a:spcBef>
              <a:defRPr/>
            </a:pPr>
            <a:r>
              <a:rPr lang="sv-SE" sz="5600" dirty="0">
                <a:solidFill>
                  <a:srgbClr val="4D4D4A"/>
                </a:solidFill>
                <a:cs typeface="Arial"/>
              </a:rPr>
              <a:t>De globala målen genomförs i Sverige genom miljömålen och andra samhällsmål och ska präglas av principen att inte lämna någon utanför. </a:t>
            </a:r>
          </a:p>
        </p:txBody>
      </p:sp>
      <p:sp>
        <p:nvSpPr>
          <p:cNvPr id="5" name="Platshållare för innehåll 4">
            <a:extLst>
              <a:ext uri="{FF2B5EF4-FFF2-40B4-BE49-F238E27FC236}">
                <a16:creationId xmlns:a16="http://schemas.microsoft.com/office/drawing/2014/main" id="{97BCECDE-FA0C-414D-BEFE-39F649479FD6}"/>
              </a:ext>
            </a:extLst>
          </p:cNvPr>
          <p:cNvSpPr>
            <a:spLocks noGrp="1"/>
          </p:cNvSpPr>
          <p:nvPr>
            <p:ph sz="half" idx="13"/>
          </p:nvPr>
        </p:nvSpPr>
        <p:spPr>
          <a:xfrm>
            <a:off x="323528" y="965561"/>
            <a:ext cx="4176464" cy="3396832"/>
          </a:xfrm>
        </p:spPr>
        <p:txBody>
          <a:bodyPr vert="horz" lIns="91440" tIns="45720" rIns="91440" bIns="45720" rtlCol="0" anchor="t">
            <a:normAutofit/>
          </a:bodyPr>
          <a:lstStyle/>
          <a:p>
            <a:pPr marL="0" lvl="0" indent="0" defTabSz="914400">
              <a:lnSpc>
                <a:spcPct val="100000"/>
              </a:lnSpc>
              <a:spcBef>
                <a:spcPts val="0"/>
              </a:spcBef>
              <a:spcAft>
                <a:spcPts val="300"/>
              </a:spcAft>
              <a:defRPr/>
            </a:pPr>
            <a:endParaRPr lang="sv-SE" sz="1400" b="1" dirty="0">
              <a:solidFill>
                <a:schemeClr val="tx1">
                  <a:lumMod val="85000"/>
                  <a:lumOff val="15000"/>
                </a:schemeClr>
              </a:solidFill>
            </a:endParaRPr>
          </a:p>
          <a:p>
            <a:pPr marL="0" lvl="0" indent="0" defTabSz="914400">
              <a:lnSpc>
                <a:spcPct val="100000"/>
              </a:lnSpc>
              <a:spcBef>
                <a:spcPts val="0"/>
              </a:spcBef>
              <a:spcAft>
                <a:spcPts val="300"/>
              </a:spcAft>
              <a:defRPr/>
            </a:pPr>
            <a:endParaRPr lang="sv-SE" sz="1400" b="1" dirty="0">
              <a:solidFill>
                <a:schemeClr val="tx1">
                  <a:lumMod val="85000"/>
                  <a:lumOff val="15000"/>
                </a:schemeClr>
              </a:solidFill>
            </a:endParaRPr>
          </a:p>
          <a:p>
            <a:pPr marL="0" lvl="0" indent="0" defTabSz="914400">
              <a:lnSpc>
                <a:spcPct val="120000"/>
              </a:lnSpc>
              <a:spcBef>
                <a:spcPts val="0"/>
              </a:spcBef>
              <a:spcAft>
                <a:spcPts val="300"/>
              </a:spcAft>
              <a:defRPr/>
            </a:pPr>
            <a:endParaRPr lang="sv-SE" sz="1400" b="1" dirty="0">
              <a:solidFill>
                <a:schemeClr val="tx1">
                  <a:lumMod val="85000"/>
                  <a:lumOff val="15000"/>
                </a:schemeClr>
              </a:solidFill>
            </a:endParaRPr>
          </a:p>
          <a:p>
            <a:pPr marL="0" lvl="0" indent="0" defTabSz="914400">
              <a:lnSpc>
                <a:spcPct val="120000"/>
              </a:lnSpc>
              <a:spcBef>
                <a:spcPts val="0"/>
              </a:spcBef>
              <a:spcAft>
                <a:spcPts val="300"/>
              </a:spcAft>
              <a:defRPr/>
            </a:pPr>
            <a:endParaRPr lang="sv-SE" sz="1400" b="1" dirty="0">
              <a:solidFill>
                <a:schemeClr val="tx1">
                  <a:lumMod val="85000"/>
                  <a:lumOff val="15000"/>
                </a:schemeClr>
              </a:solidFill>
            </a:endParaRPr>
          </a:p>
          <a:p>
            <a:pPr marL="0" lvl="0" indent="0" defTabSz="914400">
              <a:lnSpc>
                <a:spcPct val="100000"/>
              </a:lnSpc>
              <a:spcBef>
                <a:spcPts val="0"/>
              </a:spcBef>
              <a:spcAft>
                <a:spcPts val="600"/>
              </a:spcAft>
              <a:defRPr/>
            </a:pPr>
            <a:r>
              <a:rPr lang="sv-SE" sz="1600" b="1" dirty="0">
                <a:solidFill>
                  <a:srgbClr val="4D4D4A"/>
                </a:solidFill>
              </a:rPr>
              <a:t>Miljömålen</a:t>
            </a:r>
            <a:endParaRPr lang="sv-SE" sz="1600" dirty="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dirty="0">
                <a:solidFill>
                  <a:srgbClr val="4D4D4A"/>
                </a:solidFill>
              </a:rPr>
              <a:t>Beslutade av riksdagen.</a:t>
            </a:r>
          </a:p>
          <a:p>
            <a:pPr marL="285750" lvl="0" indent="-285750" defTabSz="914400">
              <a:lnSpc>
                <a:spcPct val="100000"/>
              </a:lnSpc>
              <a:spcBef>
                <a:spcPts val="0"/>
              </a:spcBef>
              <a:buFont typeface="Arial" panose="020B0604020202020204" pitchFamily="34" charset="0"/>
              <a:buChar char="•"/>
              <a:defRPr/>
            </a:pPr>
            <a:endParaRPr lang="sv-SE" sz="1400" dirty="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dirty="0">
                <a:solidFill>
                  <a:srgbClr val="4D4D4A"/>
                </a:solidFill>
              </a:rPr>
              <a:t>Fokus på den miljömässiga dimensionen av hållbarhet.</a:t>
            </a:r>
          </a:p>
          <a:p>
            <a:pPr marL="285750" lvl="0" indent="-285750" defTabSz="914400">
              <a:lnSpc>
                <a:spcPct val="100000"/>
              </a:lnSpc>
              <a:spcBef>
                <a:spcPts val="0"/>
              </a:spcBef>
              <a:buFont typeface="Arial" panose="020B0604020202020204" pitchFamily="34" charset="0"/>
              <a:buChar char="•"/>
              <a:defRPr/>
            </a:pPr>
            <a:endParaRPr lang="sv-SE" sz="1400" dirty="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dirty="0">
                <a:solidFill>
                  <a:srgbClr val="4D4D4A"/>
                </a:solidFill>
              </a:rPr>
              <a:t>Fokus på miljökvalitet och visar vägen för en hållbar utveckling.</a:t>
            </a:r>
          </a:p>
          <a:p>
            <a:endParaRPr lang="sv-SE" dirty="0"/>
          </a:p>
        </p:txBody>
      </p:sp>
      <p:pic>
        <p:nvPicPr>
          <p:cNvPr id="11" name="Bildobjekt 10" descr="En bild som visar text, porslin, tallrik, clipart&#10;&#10;Automatiskt genererad beskrivning">
            <a:extLst>
              <a:ext uri="{FF2B5EF4-FFF2-40B4-BE49-F238E27FC236}">
                <a16:creationId xmlns:a16="http://schemas.microsoft.com/office/drawing/2014/main" id="{BC4EF464-622E-4839-A71B-EA7A8EC5EAB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6105" y="1369648"/>
            <a:ext cx="1221325" cy="606404"/>
          </a:xfrm>
          <a:prstGeom prst="rect">
            <a:avLst/>
          </a:prstGeom>
        </p:spPr>
      </p:pic>
      <p:pic>
        <p:nvPicPr>
          <p:cNvPr id="7" name="Bildobjekt 8">
            <a:extLst>
              <a:ext uri="{FF2B5EF4-FFF2-40B4-BE49-F238E27FC236}">
                <a16:creationId xmlns:a16="http://schemas.microsoft.com/office/drawing/2014/main" id="{3D1CD949-AF21-4BB3-9626-89E8C3DFCA05}"/>
              </a:ext>
            </a:extLst>
          </p:cNvPr>
          <p:cNvPicPr>
            <a:picLocks noChangeAspect="1"/>
          </p:cNvPicPr>
          <p:nvPr/>
        </p:nvPicPr>
        <p:blipFill>
          <a:blip r:embed="rId3"/>
          <a:stretch>
            <a:fillRect/>
          </a:stretch>
        </p:blipFill>
        <p:spPr>
          <a:xfrm>
            <a:off x="4787533" y="1057245"/>
            <a:ext cx="832253" cy="954477"/>
          </a:xfrm>
          <a:prstGeom prst="rect">
            <a:avLst/>
          </a:prstGeom>
        </p:spPr>
      </p:pic>
      <p:cxnSp>
        <p:nvCxnSpPr>
          <p:cNvPr id="6" name="Rak koppling 5">
            <a:extLst>
              <a:ext uri="{FF2B5EF4-FFF2-40B4-BE49-F238E27FC236}">
                <a16:creationId xmlns:a16="http://schemas.microsoft.com/office/drawing/2014/main" id="{85A356A5-8D58-46F4-B850-66412C498A5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384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6" name="Bildobjekt 5" descr="En bild som visar vatten, natur, damm, full av färg&#10;&#10;Automatiskt genererad beskrivning">
            <a:extLst>
              <a:ext uri="{FF2B5EF4-FFF2-40B4-BE49-F238E27FC236}">
                <a16:creationId xmlns:a16="http://schemas.microsoft.com/office/drawing/2014/main" id="{55A20F1E-410F-48DD-900F-07A8BF4569D9}"/>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1508105"/>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Vem gör vad för att Sverige ska nå miljömålen?</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9886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0CE398B-7B92-41F1-A3F2-422080610C20}"/>
              </a:ext>
            </a:extLst>
          </p:cNvPr>
          <p:cNvSpPr/>
          <p:nvPr/>
        </p:nvSpPr>
        <p:spPr>
          <a:xfrm>
            <a:off x="0" y="1347878"/>
            <a:ext cx="9158290" cy="3521778"/>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6D61CE11-9D50-4D14-8459-1608B361A175}"/>
              </a:ext>
            </a:extLst>
          </p:cNvPr>
          <p:cNvSpPr>
            <a:spLocks noGrp="1"/>
          </p:cNvSpPr>
          <p:nvPr>
            <p:ph type="title"/>
          </p:nvPr>
        </p:nvSpPr>
        <p:spPr/>
        <p:txBody>
          <a:bodyPr/>
          <a:lstStyle/>
          <a:p>
            <a:r>
              <a:rPr lang="sv-SE">
                <a:solidFill>
                  <a:srgbClr val="4D4D4A"/>
                </a:solidFill>
              </a:rPr>
              <a:t>Många aktörer med olika ansvar</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27</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a:xfrm>
            <a:off x="4716016" y="1203563"/>
            <a:ext cx="4176464" cy="3666092"/>
          </a:xfrm>
        </p:spPr>
        <p:txBody>
          <a:bodyPr>
            <a:normAutofit/>
          </a:bodyPr>
          <a:lstStyle/>
          <a:p>
            <a:pPr marL="0" indent="0">
              <a:lnSpc>
                <a:spcPct val="100000"/>
              </a:lnSpc>
              <a:spcBef>
                <a:spcPts val="0"/>
              </a:spcBef>
            </a:pPr>
            <a:endParaRPr lang="sv-SE" sz="1100" b="1" dirty="0">
              <a:solidFill>
                <a:srgbClr val="4D4D4A"/>
              </a:solidFill>
            </a:endParaRPr>
          </a:p>
          <a:p>
            <a:pPr marL="0" indent="0">
              <a:lnSpc>
                <a:spcPct val="100000"/>
              </a:lnSpc>
              <a:spcBef>
                <a:spcPts val="0"/>
              </a:spcBef>
              <a:spcAft>
                <a:spcPts val="600"/>
              </a:spcAft>
            </a:pPr>
            <a:r>
              <a:rPr lang="sv-SE" sz="1000" b="1" dirty="0">
                <a:solidFill>
                  <a:srgbClr val="4D4D4A"/>
                </a:solidFill>
              </a:rPr>
              <a:t>Nationella myndigheter</a:t>
            </a:r>
          </a:p>
          <a:p>
            <a:pPr marL="0" indent="0">
              <a:lnSpc>
                <a:spcPct val="100000"/>
              </a:lnSpc>
              <a:spcBef>
                <a:spcPts val="0"/>
              </a:spcBef>
            </a:pPr>
            <a:r>
              <a:rPr lang="sv-SE" sz="1000" dirty="0">
                <a:solidFill>
                  <a:srgbClr val="4D4D4A"/>
                </a:solidFill>
              </a:rPr>
              <a:t>8 myndigheter ansvarar för uppföljning och utvärdering av miljökvalitetsmålen. 26 myndigheter har som ansvar att verka för att miljömålen ska nås och föreslå åtgärder. Totalt 188 myndigheter är en del av miljöledning i staten och har som ansvar att integrera miljöarbetet i sin verksamhet för att bidra till att miljömålen kan nås.</a:t>
            </a:r>
          </a:p>
          <a:p>
            <a:pPr marL="0" indent="0">
              <a:lnSpc>
                <a:spcPct val="100000"/>
              </a:lnSpc>
              <a:spcBef>
                <a:spcPts val="0"/>
              </a:spcBef>
            </a:pPr>
            <a:endParaRPr lang="sv-SE" sz="1000" b="1" dirty="0">
              <a:solidFill>
                <a:srgbClr val="4D4D4A"/>
              </a:solidFill>
            </a:endParaRPr>
          </a:p>
          <a:p>
            <a:pPr marL="0" indent="0">
              <a:lnSpc>
                <a:spcPct val="100000"/>
              </a:lnSpc>
              <a:spcBef>
                <a:spcPts val="0"/>
              </a:spcBef>
            </a:pPr>
            <a:endParaRPr lang="sv-SE" sz="1000" b="1" dirty="0">
              <a:solidFill>
                <a:srgbClr val="4D4D4A"/>
              </a:solidFill>
            </a:endParaRPr>
          </a:p>
          <a:p>
            <a:pPr marL="0" indent="0">
              <a:lnSpc>
                <a:spcPct val="100000"/>
              </a:lnSpc>
              <a:spcBef>
                <a:spcPts val="0"/>
              </a:spcBef>
              <a:spcAft>
                <a:spcPts val="600"/>
              </a:spcAft>
            </a:pPr>
            <a:r>
              <a:rPr lang="sv-SE" sz="1000" b="1" dirty="0">
                <a:solidFill>
                  <a:srgbClr val="4D4D4A"/>
                </a:solidFill>
              </a:rPr>
              <a:t>Länsstyrelserna</a:t>
            </a:r>
          </a:p>
          <a:p>
            <a:pPr marL="0" indent="0">
              <a:lnSpc>
                <a:spcPct val="100000"/>
              </a:lnSpc>
              <a:spcBef>
                <a:spcPts val="0"/>
              </a:spcBef>
            </a:pPr>
            <a:r>
              <a:rPr lang="sv-SE" sz="1000" dirty="0">
                <a:solidFill>
                  <a:srgbClr val="4D4D4A"/>
                </a:solidFill>
              </a:rPr>
              <a:t>Länsstyrelserna har en övergripande och samordnande roll som regionala miljömyndigheter och följer upp miljöarbetet på </a:t>
            </a:r>
            <a:r>
              <a:rPr lang="sv-SE" sz="1000">
                <a:solidFill>
                  <a:srgbClr val="4D4D4A"/>
                </a:solidFill>
              </a:rPr>
              <a:t>regional nivå. </a:t>
            </a:r>
            <a:r>
              <a:rPr lang="sv-SE" sz="1000" dirty="0">
                <a:solidFill>
                  <a:srgbClr val="4D4D4A"/>
                </a:solidFill>
              </a:rPr>
              <a:t>Myndigheterna arbetar tillsammans med andra regionala myndigheter, i dialog med kommuner, näringsliv och frivilliga organisationer.</a:t>
            </a:r>
          </a:p>
        </p:txBody>
      </p:sp>
      <p:sp>
        <p:nvSpPr>
          <p:cNvPr id="7" name="Platshållare för innehåll 6">
            <a:extLst>
              <a:ext uri="{FF2B5EF4-FFF2-40B4-BE49-F238E27FC236}">
                <a16:creationId xmlns:a16="http://schemas.microsoft.com/office/drawing/2014/main" id="{DD8C5E5E-E3CD-400F-9FF7-A8176B596A97}"/>
              </a:ext>
            </a:extLst>
          </p:cNvPr>
          <p:cNvSpPr>
            <a:spLocks noGrp="1"/>
          </p:cNvSpPr>
          <p:nvPr>
            <p:ph sz="half" idx="13"/>
          </p:nvPr>
        </p:nvSpPr>
        <p:spPr>
          <a:xfrm>
            <a:off x="323528" y="1203562"/>
            <a:ext cx="4176464" cy="3666093"/>
          </a:xfrm>
        </p:spPr>
        <p:txBody>
          <a:bodyPr>
            <a:normAutofit fontScale="25000" lnSpcReduction="20000"/>
          </a:bodyPr>
          <a:lstStyle/>
          <a:p>
            <a:pPr marL="0" indent="0">
              <a:lnSpc>
                <a:spcPct val="120000"/>
              </a:lnSpc>
              <a:spcBef>
                <a:spcPts val="0"/>
              </a:spcBef>
            </a:pPr>
            <a:endParaRPr lang="sv-SE" sz="4000" b="1" dirty="0">
              <a:solidFill>
                <a:schemeClr val="tx1">
                  <a:lumMod val="75000"/>
                  <a:lumOff val="25000"/>
                </a:schemeClr>
              </a:solidFill>
            </a:endParaRPr>
          </a:p>
          <a:p>
            <a:pPr marL="0" indent="0">
              <a:lnSpc>
                <a:spcPct val="120000"/>
              </a:lnSpc>
              <a:spcBef>
                <a:spcPts val="0"/>
              </a:spcBef>
              <a:spcAft>
                <a:spcPts val="600"/>
              </a:spcAft>
            </a:pPr>
            <a:r>
              <a:rPr lang="sv-SE" sz="4000" b="1" dirty="0">
                <a:solidFill>
                  <a:srgbClr val="4D4D4A"/>
                </a:solidFill>
              </a:rPr>
              <a:t>Riksdagen och regeringen</a:t>
            </a:r>
          </a:p>
          <a:p>
            <a:pPr marL="0" indent="0">
              <a:lnSpc>
                <a:spcPct val="120000"/>
              </a:lnSpc>
              <a:spcBef>
                <a:spcPts val="0"/>
              </a:spcBef>
            </a:pPr>
            <a:r>
              <a:rPr lang="sv-SE" sz="4000" dirty="0">
                <a:solidFill>
                  <a:srgbClr val="4D4D4A"/>
                </a:solidFill>
              </a:rPr>
              <a:t>Riksdagen har fastställt miljömålen. Regeringen har det övergripande ansvaret för miljömålen och beslutar om nya etappmål. Det är klimat- och miljöministern och miljödepartementet som ansvarar för miljöfrågorna men för att målen ska kunna nås behöver klimat- och miljöfrågorna integreras i alla politikområden.</a:t>
            </a:r>
          </a:p>
          <a:p>
            <a:pPr>
              <a:lnSpc>
                <a:spcPct val="120000"/>
              </a:lnSpc>
              <a:spcBef>
                <a:spcPts val="0"/>
              </a:spcBef>
            </a:pPr>
            <a:endParaRPr lang="sv-SE" sz="4000" dirty="0">
              <a:solidFill>
                <a:srgbClr val="4D4D4A"/>
              </a:solidFill>
            </a:endParaRPr>
          </a:p>
          <a:p>
            <a:pPr marL="0" indent="0">
              <a:lnSpc>
                <a:spcPct val="120000"/>
              </a:lnSpc>
              <a:spcBef>
                <a:spcPts val="0"/>
              </a:spcBef>
            </a:pPr>
            <a:endParaRPr lang="sv-SE" sz="4000" b="1" dirty="0">
              <a:solidFill>
                <a:srgbClr val="4D4D4A"/>
              </a:solidFill>
            </a:endParaRPr>
          </a:p>
          <a:p>
            <a:pPr marL="0" indent="0">
              <a:lnSpc>
                <a:spcPct val="120000"/>
              </a:lnSpc>
              <a:spcBef>
                <a:spcPts val="0"/>
              </a:spcBef>
              <a:spcAft>
                <a:spcPts val="600"/>
              </a:spcAft>
            </a:pPr>
            <a:r>
              <a:rPr lang="sv-SE" sz="4000" b="1" dirty="0">
                <a:solidFill>
                  <a:srgbClr val="4D4D4A"/>
                </a:solidFill>
              </a:rPr>
              <a:t>Miljömålsberedningen</a:t>
            </a:r>
          </a:p>
          <a:p>
            <a:pPr marL="0" indent="0">
              <a:lnSpc>
                <a:spcPct val="120000"/>
              </a:lnSpc>
              <a:spcBef>
                <a:spcPts val="0"/>
              </a:spcBef>
            </a:pPr>
            <a:r>
              <a:rPr lang="sv-SE" sz="4000" dirty="0">
                <a:solidFill>
                  <a:srgbClr val="4D4D4A"/>
                </a:solidFill>
              </a:rPr>
              <a:t>Miljömålsberedningen inrättades för att nå bred politisk samsyn kring miljöfrågor. Beredningen föreslår hur miljökvalitetsmålen kan nås genom politiskt förankrade förslag.  </a:t>
            </a:r>
          </a:p>
          <a:p>
            <a:pPr marL="342900" indent="-342900">
              <a:lnSpc>
                <a:spcPct val="120000"/>
              </a:lnSpc>
              <a:spcBef>
                <a:spcPts val="0"/>
              </a:spcBef>
              <a:buFont typeface="Arial" panose="020B0604020202020204" pitchFamily="34" charset="0"/>
              <a:buChar char="•"/>
            </a:pPr>
            <a:endParaRPr lang="sv-SE" sz="4000" b="1" dirty="0">
              <a:solidFill>
                <a:srgbClr val="4D4D4A"/>
              </a:solidFill>
            </a:endParaRPr>
          </a:p>
          <a:p>
            <a:pPr marL="0" indent="0">
              <a:lnSpc>
                <a:spcPct val="120000"/>
              </a:lnSpc>
              <a:spcBef>
                <a:spcPts val="0"/>
              </a:spcBef>
            </a:pPr>
            <a:endParaRPr lang="sv-SE" sz="4000" b="1" dirty="0">
              <a:solidFill>
                <a:srgbClr val="4D4D4A"/>
              </a:solidFill>
            </a:endParaRPr>
          </a:p>
          <a:p>
            <a:pPr marL="0" indent="0">
              <a:lnSpc>
                <a:spcPct val="120000"/>
              </a:lnSpc>
              <a:spcBef>
                <a:spcPts val="0"/>
              </a:spcBef>
              <a:spcAft>
                <a:spcPts val="600"/>
              </a:spcAft>
            </a:pPr>
            <a:r>
              <a:rPr lang="sv-SE" sz="4000" b="1" dirty="0">
                <a:solidFill>
                  <a:srgbClr val="4D4D4A"/>
                </a:solidFill>
              </a:rPr>
              <a:t>Miljömålsrådet</a:t>
            </a:r>
          </a:p>
          <a:p>
            <a:pPr marL="0" indent="0">
              <a:lnSpc>
                <a:spcPct val="120000"/>
              </a:lnSpc>
              <a:spcBef>
                <a:spcPts val="0"/>
              </a:spcBef>
            </a:pPr>
            <a:r>
              <a:rPr lang="sv-SE" sz="4000" dirty="0">
                <a:solidFill>
                  <a:srgbClr val="4D4D4A"/>
                </a:solidFill>
              </a:rPr>
              <a:t>Miljömålsrådet är inrättat av regeringen och består av chefer för 18 myndigheter som är strategiskt viktiga för att nå Sveriges miljömål. Rådet ska verka för att öka takten i arbetet med att nå miljömålen. </a:t>
            </a:r>
            <a:endParaRPr lang="sv-SE" dirty="0"/>
          </a:p>
        </p:txBody>
      </p:sp>
      <p:sp>
        <p:nvSpPr>
          <p:cNvPr id="18" name="Rektangel 17">
            <a:extLst>
              <a:ext uri="{FF2B5EF4-FFF2-40B4-BE49-F238E27FC236}">
                <a16:creationId xmlns:a16="http://schemas.microsoft.com/office/drawing/2014/main" id="{8716453E-54F6-43A0-BCFE-B3842AE88FDA}"/>
              </a:ext>
            </a:extLst>
          </p:cNvPr>
          <p:cNvSpPr/>
          <p:nvPr/>
        </p:nvSpPr>
        <p:spPr>
          <a:xfrm>
            <a:off x="220688" y="1076340"/>
            <a:ext cx="4088297" cy="392415"/>
          </a:xfrm>
          <a:prstGeom prst="rect">
            <a:avLst/>
          </a:prstGeom>
        </p:spPr>
        <p:txBody>
          <a:bodyPr wrap="square">
            <a:spAutoFit/>
          </a:bodyPr>
          <a:lstStyle/>
          <a:p>
            <a:endParaRPr lang="sv-SE" sz="900" b="1">
              <a:latin typeface="+mj-lt"/>
            </a:endParaRPr>
          </a:p>
          <a:p>
            <a:endParaRPr lang="sv-SE" sz="1050">
              <a:latin typeface="+mj-lt"/>
            </a:endParaRPr>
          </a:p>
        </p:txBody>
      </p:sp>
      <p:cxnSp>
        <p:nvCxnSpPr>
          <p:cNvPr id="6" name="Rak koppling 5">
            <a:extLst>
              <a:ext uri="{FF2B5EF4-FFF2-40B4-BE49-F238E27FC236}">
                <a16:creationId xmlns:a16="http://schemas.microsoft.com/office/drawing/2014/main" id="{DF0E009E-4DF6-470A-8B74-1119B5EF378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3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0CE398B-7B92-41F1-A3F2-422080610C20}"/>
              </a:ext>
            </a:extLst>
          </p:cNvPr>
          <p:cNvSpPr/>
          <p:nvPr/>
        </p:nvSpPr>
        <p:spPr>
          <a:xfrm>
            <a:off x="0" y="1347878"/>
            <a:ext cx="9158290" cy="3521778"/>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6D61CE11-9D50-4D14-8459-1608B361A175}"/>
              </a:ext>
            </a:extLst>
          </p:cNvPr>
          <p:cNvSpPr>
            <a:spLocks noGrp="1"/>
          </p:cNvSpPr>
          <p:nvPr>
            <p:ph type="title"/>
          </p:nvPr>
        </p:nvSpPr>
        <p:spPr/>
        <p:txBody>
          <a:bodyPr/>
          <a:lstStyle/>
          <a:p>
            <a:r>
              <a:rPr lang="sv-SE">
                <a:solidFill>
                  <a:schemeClr val="tx1">
                    <a:lumMod val="75000"/>
                    <a:lumOff val="25000"/>
                  </a:schemeClr>
                </a:solidFill>
              </a:rPr>
              <a:t>Fler viktiga aktörer i samhället</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28</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p:txBody>
          <a:bodyPr>
            <a:normAutofit fontScale="47500" lnSpcReduction="20000"/>
          </a:bodyPr>
          <a:lstStyle/>
          <a:p>
            <a:pPr marL="0" indent="0">
              <a:lnSpc>
                <a:spcPct val="120000"/>
              </a:lnSpc>
              <a:spcBef>
                <a:spcPts val="0"/>
              </a:spcBef>
            </a:pPr>
            <a:endParaRPr lang="sv-SE" sz="2400" b="1" dirty="0"/>
          </a:p>
          <a:p>
            <a:pPr marL="0" indent="0">
              <a:lnSpc>
                <a:spcPct val="120000"/>
              </a:lnSpc>
              <a:spcBef>
                <a:spcPts val="0"/>
              </a:spcBef>
              <a:spcAft>
                <a:spcPts val="600"/>
              </a:spcAft>
            </a:pPr>
            <a:r>
              <a:rPr lang="sv-SE" b="1" dirty="0">
                <a:solidFill>
                  <a:srgbClr val="4D4D4A"/>
                </a:solidFill>
              </a:rPr>
              <a:t>Näringslivet</a:t>
            </a:r>
          </a:p>
          <a:p>
            <a:pPr marL="0" indent="0">
              <a:lnSpc>
                <a:spcPct val="120000"/>
              </a:lnSpc>
              <a:spcBef>
                <a:spcPts val="0"/>
              </a:spcBef>
            </a:pPr>
            <a:r>
              <a:rPr lang="sv-SE" dirty="0">
                <a:solidFill>
                  <a:srgbClr val="4D4D4A"/>
                </a:solidFill>
              </a:rPr>
              <a:t>Näringslivet har en betydande roll för att miljömålen ska uppnås. Genom ett strukturerat miljöarbete och innovativa lösningar kan företag bidra till bättre miljö. </a:t>
            </a:r>
          </a:p>
          <a:p>
            <a:pPr marL="0" indent="0">
              <a:lnSpc>
                <a:spcPct val="120000"/>
              </a:lnSpc>
              <a:spcBef>
                <a:spcPts val="0"/>
              </a:spcBef>
            </a:pPr>
            <a:endParaRPr lang="sv-SE" b="1" dirty="0">
              <a:solidFill>
                <a:srgbClr val="4D4D4A"/>
              </a:solidFill>
            </a:endParaRPr>
          </a:p>
          <a:p>
            <a:pPr marL="0" indent="0">
              <a:lnSpc>
                <a:spcPct val="120000"/>
              </a:lnSpc>
              <a:spcBef>
                <a:spcPts val="0"/>
              </a:spcBef>
            </a:pPr>
            <a:endParaRPr lang="sv-SE" b="1" dirty="0">
              <a:solidFill>
                <a:srgbClr val="4D4D4A"/>
              </a:solidFill>
            </a:endParaRPr>
          </a:p>
          <a:p>
            <a:pPr marL="0" indent="0">
              <a:lnSpc>
                <a:spcPct val="120000"/>
              </a:lnSpc>
              <a:spcBef>
                <a:spcPts val="0"/>
              </a:spcBef>
              <a:spcAft>
                <a:spcPts val="600"/>
              </a:spcAft>
            </a:pPr>
            <a:r>
              <a:rPr lang="sv-SE" b="1" dirty="0">
                <a:solidFill>
                  <a:srgbClr val="4D4D4A"/>
                </a:solidFill>
              </a:rPr>
              <a:t>Skolan</a:t>
            </a:r>
          </a:p>
          <a:p>
            <a:pPr marL="0" indent="0">
              <a:lnSpc>
                <a:spcPct val="120000"/>
              </a:lnSpc>
              <a:spcBef>
                <a:spcPts val="0"/>
              </a:spcBef>
            </a:pPr>
            <a:r>
              <a:rPr lang="sv-SE" dirty="0">
                <a:solidFill>
                  <a:srgbClr val="4D4D4A"/>
                </a:solidFill>
              </a:rPr>
              <a:t>Skolan har i uppdrag att bidra till hållbar utveckling. Kunskap och utbildning är centralt i arbetet för att nå Sveriges miljömål. </a:t>
            </a:r>
          </a:p>
          <a:p>
            <a:pPr marL="0" indent="0">
              <a:lnSpc>
                <a:spcPct val="120000"/>
              </a:lnSpc>
              <a:spcBef>
                <a:spcPts val="0"/>
              </a:spcBef>
            </a:pPr>
            <a:endParaRPr lang="sv-SE" b="1" dirty="0">
              <a:solidFill>
                <a:srgbClr val="4D4D4A"/>
              </a:solidFill>
            </a:endParaRPr>
          </a:p>
          <a:p>
            <a:pPr marL="0" indent="0">
              <a:lnSpc>
                <a:spcPct val="120000"/>
              </a:lnSpc>
              <a:spcBef>
                <a:spcPts val="0"/>
              </a:spcBef>
            </a:pPr>
            <a:endParaRPr lang="sv-SE" b="1" dirty="0">
              <a:solidFill>
                <a:srgbClr val="4D4D4A"/>
              </a:solidFill>
            </a:endParaRPr>
          </a:p>
          <a:p>
            <a:pPr marL="0" indent="0">
              <a:lnSpc>
                <a:spcPct val="120000"/>
              </a:lnSpc>
              <a:spcBef>
                <a:spcPts val="0"/>
              </a:spcBef>
              <a:spcAft>
                <a:spcPts val="600"/>
              </a:spcAft>
            </a:pPr>
            <a:r>
              <a:rPr lang="sv-SE" b="1" dirty="0">
                <a:solidFill>
                  <a:srgbClr val="4D4D4A"/>
                </a:solidFill>
              </a:rPr>
              <a:t>Miljöorganisationer</a:t>
            </a:r>
          </a:p>
          <a:p>
            <a:pPr marL="0" indent="0">
              <a:lnSpc>
                <a:spcPct val="120000"/>
              </a:lnSpc>
              <a:spcBef>
                <a:spcPts val="0"/>
              </a:spcBef>
            </a:pPr>
            <a:r>
              <a:rPr lang="sv-SE" dirty="0">
                <a:solidFill>
                  <a:srgbClr val="4D4D4A"/>
                </a:solidFill>
              </a:rPr>
              <a:t>Miljöorganisationerna arbetar för att Sveriges miljömål ska nås genom att driva miljöfrågor på lokal, nationell och global nivå.  </a:t>
            </a:r>
          </a:p>
        </p:txBody>
      </p:sp>
      <p:sp>
        <p:nvSpPr>
          <p:cNvPr id="6" name="Platshållare för innehåll 5">
            <a:extLst>
              <a:ext uri="{FF2B5EF4-FFF2-40B4-BE49-F238E27FC236}">
                <a16:creationId xmlns:a16="http://schemas.microsoft.com/office/drawing/2014/main" id="{BD9B9F93-FD36-44D8-A02E-7B0EAB4F200F}"/>
              </a:ext>
            </a:extLst>
          </p:cNvPr>
          <p:cNvSpPr>
            <a:spLocks noGrp="1"/>
          </p:cNvSpPr>
          <p:nvPr>
            <p:ph sz="half" idx="13"/>
          </p:nvPr>
        </p:nvSpPr>
        <p:spPr/>
        <p:txBody>
          <a:bodyPr>
            <a:normAutofit/>
          </a:bodyPr>
          <a:lstStyle/>
          <a:p>
            <a:pPr marL="0" indent="0">
              <a:lnSpc>
                <a:spcPct val="100000"/>
              </a:lnSpc>
              <a:spcBef>
                <a:spcPts val="0"/>
              </a:spcBef>
            </a:pPr>
            <a:endParaRPr lang="sv-SE" sz="800" b="1" dirty="0"/>
          </a:p>
          <a:p>
            <a:pPr marL="0" indent="0">
              <a:lnSpc>
                <a:spcPct val="100000"/>
              </a:lnSpc>
              <a:spcBef>
                <a:spcPts val="0"/>
              </a:spcBef>
              <a:spcAft>
                <a:spcPts val="600"/>
              </a:spcAft>
            </a:pPr>
            <a:r>
              <a:rPr lang="sv-SE" sz="1000" b="1" dirty="0">
                <a:solidFill>
                  <a:srgbClr val="4D4D4A"/>
                </a:solidFill>
              </a:rPr>
              <a:t>Regionerna</a:t>
            </a:r>
          </a:p>
          <a:p>
            <a:pPr marL="0" indent="0">
              <a:lnSpc>
                <a:spcPct val="100000"/>
              </a:lnSpc>
              <a:spcBef>
                <a:spcPts val="0"/>
              </a:spcBef>
            </a:pPr>
            <a:r>
              <a:rPr lang="sv-SE" sz="1000" dirty="0">
                <a:solidFill>
                  <a:srgbClr val="4D4D4A"/>
                </a:solidFill>
              </a:rPr>
              <a:t>Regionerna har ingen formell roll i miljömålssystemet men är viktiga aktörer i arbetet med miljömålen, exempelvis i arbetet med kollektivtrafik och vården. Regionerna är också regionalt utvecklingsansvariga och tar fram regionala utvecklingsstrategier för att möta utmaningar som miljöproblem och klimatförändringar. </a:t>
            </a:r>
          </a:p>
          <a:p>
            <a:pPr>
              <a:lnSpc>
                <a:spcPct val="100000"/>
              </a:lnSpc>
              <a:spcBef>
                <a:spcPts val="0"/>
              </a:spcBef>
            </a:pPr>
            <a:endParaRPr lang="sv-SE" sz="1000" b="1" dirty="0">
              <a:solidFill>
                <a:srgbClr val="4D4D4A"/>
              </a:solidFill>
            </a:endParaRPr>
          </a:p>
          <a:p>
            <a:pPr marL="0" indent="0">
              <a:lnSpc>
                <a:spcPct val="100000"/>
              </a:lnSpc>
              <a:spcBef>
                <a:spcPts val="0"/>
              </a:spcBef>
            </a:pPr>
            <a:endParaRPr lang="sv-SE" sz="1000" b="1" dirty="0">
              <a:solidFill>
                <a:srgbClr val="4D4D4A"/>
              </a:solidFill>
            </a:endParaRPr>
          </a:p>
          <a:p>
            <a:pPr marL="0" indent="0">
              <a:lnSpc>
                <a:spcPct val="100000"/>
              </a:lnSpc>
              <a:spcBef>
                <a:spcPts val="0"/>
              </a:spcBef>
              <a:spcAft>
                <a:spcPts val="600"/>
              </a:spcAft>
            </a:pPr>
            <a:r>
              <a:rPr lang="sv-SE" sz="1000" b="1" dirty="0">
                <a:solidFill>
                  <a:srgbClr val="4D4D4A"/>
                </a:solidFill>
              </a:rPr>
              <a:t>Kommunerna</a:t>
            </a:r>
          </a:p>
          <a:p>
            <a:pPr marL="0" indent="0">
              <a:lnSpc>
                <a:spcPct val="100000"/>
              </a:lnSpc>
              <a:spcBef>
                <a:spcPts val="0"/>
              </a:spcBef>
            </a:pPr>
            <a:r>
              <a:rPr lang="sv-SE" sz="1000" dirty="0">
                <a:solidFill>
                  <a:srgbClr val="4D4D4A"/>
                </a:solidFill>
              </a:rPr>
              <a:t>Kommunerna har en viktig roll i det lokala arbetet med miljömålen. Exempelvis i översiktsplanering, detaljplanering, tillsynsplaner, avfallsplanering, energiprogram och klimatstrategier. Kommunerna har också ansvar för stora delar av den tillsyn som bedrivs enligt miljöbalken. </a:t>
            </a:r>
          </a:p>
          <a:p>
            <a:pPr marL="0" indent="0">
              <a:lnSpc>
                <a:spcPct val="100000"/>
              </a:lnSpc>
              <a:spcBef>
                <a:spcPts val="0"/>
              </a:spcBef>
            </a:pPr>
            <a:endParaRPr lang="sv-SE" sz="2400" b="1" dirty="0"/>
          </a:p>
          <a:p>
            <a:endParaRPr lang="sv-SE" dirty="0"/>
          </a:p>
        </p:txBody>
      </p:sp>
      <p:sp>
        <p:nvSpPr>
          <p:cNvPr id="18" name="Rektangel 17">
            <a:extLst>
              <a:ext uri="{FF2B5EF4-FFF2-40B4-BE49-F238E27FC236}">
                <a16:creationId xmlns:a16="http://schemas.microsoft.com/office/drawing/2014/main" id="{8716453E-54F6-43A0-BCFE-B3842AE88FDA}"/>
              </a:ext>
            </a:extLst>
          </p:cNvPr>
          <p:cNvSpPr/>
          <p:nvPr/>
        </p:nvSpPr>
        <p:spPr>
          <a:xfrm>
            <a:off x="220688" y="1076340"/>
            <a:ext cx="4088297" cy="392415"/>
          </a:xfrm>
          <a:prstGeom prst="rect">
            <a:avLst/>
          </a:prstGeom>
        </p:spPr>
        <p:txBody>
          <a:bodyPr wrap="square">
            <a:spAutoFit/>
          </a:bodyPr>
          <a:lstStyle/>
          <a:p>
            <a:endParaRPr lang="sv-SE" sz="900" b="1">
              <a:latin typeface="+mj-lt"/>
            </a:endParaRPr>
          </a:p>
          <a:p>
            <a:endParaRPr lang="sv-SE" sz="1050">
              <a:latin typeface="+mj-lt"/>
            </a:endParaRPr>
          </a:p>
        </p:txBody>
      </p:sp>
      <p:cxnSp>
        <p:nvCxnSpPr>
          <p:cNvPr id="7" name="Rak koppling 6">
            <a:extLst>
              <a:ext uri="{FF2B5EF4-FFF2-40B4-BE49-F238E27FC236}">
                <a16:creationId xmlns:a16="http://schemas.microsoft.com/office/drawing/2014/main" id="{1A6D4273-44CF-4A25-B08C-8635C7277D09}"/>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95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4" name="Bildobjekt 3" descr="En bild som visar utomhus, himmel, gräs, växt&#10;&#10;Automatiskt genererad beskrivning">
            <a:extLst>
              <a:ext uri="{FF2B5EF4-FFF2-40B4-BE49-F238E27FC236}">
                <a16:creationId xmlns:a16="http://schemas.microsoft.com/office/drawing/2014/main" id="{8140DA63-E93A-4747-8A91-52B7FA8A6049}"/>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ser nuläget ut? </a:t>
            </a:r>
            <a:endParaRPr lang="sv-SE" altLang="sv-SE" sz="4000" b="1">
              <a:solidFill>
                <a:srgbClr val="4D4D4A"/>
              </a:solidFill>
              <a:latin typeface="+mj-lt"/>
              <a:ea typeface="Roboto Medium" panose="02000000000000000000" pitchFamily="2" charset="0"/>
              <a:cs typeface="Times New Roman"/>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9793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gräs, himmel, utomhus, fält&#10;&#10;Automatiskt genererad beskrivning">
            <a:extLst>
              <a:ext uri="{FF2B5EF4-FFF2-40B4-BE49-F238E27FC236}">
                <a16:creationId xmlns:a16="http://schemas.microsoft.com/office/drawing/2014/main" id="{B375FB95-8D1F-41C9-A049-6EC60EA6EF40}"/>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690713" y="2305083"/>
            <a:ext cx="7776864"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Vad är Sveriges miljömål?</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1534129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30</a:t>
            </a:fld>
            <a:endParaRPr lang="sv-SE"/>
          </a:p>
        </p:txBody>
      </p:sp>
      <p:sp>
        <p:nvSpPr>
          <p:cNvPr id="6" name="Rubrik 5">
            <a:extLst>
              <a:ext uri="{FF2B5EF4-FFF2-40B4-BE49-F238E27FC236}">
                <a16:creationId xmlns:a16="http://schemas.microsoft.com/office/drawing/2014/main" id="{7FD98C64-83DF-42C3-855C-44EBA343019B}"/>
              </a:ext>
            </a:extLst>
          </p:cNvPr>
          <p:cNvSpPr>
            <a:spLocks noGrp="1"/>
          </p:cNvSpPr>
          <p:nvPr>
            <p:ph type="title"/>
          </p:nvPr>
        </p:nvSpPr>
        <p:spPr/>
        <p:txBody>
          <a:bodyPr/>
          <a:lstStyle/>
          <a:p>
            <a:r>
              <a:rPr lang="sv-SE" sz="2800">
                <a:solidFill>
                  <a:srgbClr val="4D4D4A"/>
                </a:solidFill>
              </a:rPr>
              <a:t>Bedömning av möjligheten att nå miljökvalitetsmålen</a:t>
            </a:r>
          </a:p>
        </p:txBody>
      </p:sp>
      <p:cxnSp>
        <p:nvCxnSpPr>
          <p:cNvPr id="2" name="Rak koppling 1">
            <a:extLst>
              <a:ext uri="{FF2B5EF4-FFF2-40B4-BE49-F238E27FC236}">
                <a16:creationId xmlns:a16="http://schemas.microsoft.com/office/drawing/2014/main" id="{8CA84ABC-11B9-4E9C-9536-C8FCB013282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21A4D981-C62D-42F0-81C3-551288D7FB1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37195" y="4097131"/>
            <a:ext cx="584849" cy="584849"/>
          </a:xfrm>
          <a:prstGeom prst="rect">
            <a:avLst/>
          </a:prstGeom>
        </p:spPr>
      </p:pic>
      <p:pic>
        <p:nvPicPr>
          <p:cNvPr id="10" name="Bildobjekt 9">
            <a:extLst>
              <a:ext uri="{FF2B5EF4-FFF2-40B4-BE49-F238E27FC236}">
                <a16:creationId xmlns:a16="http://schemas.microsoft.com/office/drawing/2014/main" id="{2708A696-AA0D-4E97-A281-9E59D9270E7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4063" y="3365290"/>
            <a:ext cx="584849" cy="584849"/>
          </a:xfrm>
          <a:prstGeom prst="rect">
            <a:avLst/>
          </a:prstGeom>
        </p:spPr>
      </p:pic>
      <p:pic>
        <p:nvPicPr>
          <p:cNvPr id="12" name="Bildobjekt 11">
            <a:extLst>
              <a:ext uri="{FF2B5EF4-FFF2-40B4-BE49-F238E27FC236}">
                <a16:creationId xmlns:a16="http://schemas.microsoft.com/office/drawing/2014/main" id="{0438D371-1F38-4AD6-A73B-64E9213B769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92042" y="4061726"/>
            <a:ext cx="584849" cy="584849"/>
          </a:xfrm>
          <a:prstGeom prst="rect">
            <a:avLst/>
          </a:prstGeom>
        </p:spPr>
      </p:pic>
      <p:pic>
        <p:nvPicPr>
          <p:cNvPr id="14" name="Bildobjekt 13">
            <a:extLst>
              <a:ext uri="{FF2B5EF4-FFF2-40B4-BE49-F238E27FC236}">
                <a16:creationId xmlns:a16="http://schemas.microsoft.com/office/drawing/2014/main" id="{1010068A-FF78-41F3-96F9-9A01FA081AA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954159" y="4068395"/>
            <a:ext cx="585517" cy="585517"/>
          </a:xfrm>
          <a:prstGeom prst="rect">
            <a:avLst/>
          </a:prstGeom>
        </p:spPr>
      </p:pic>
      <p:pic>
        <p:nvPicPr>
          <p:cNvPr id="16" name="Bildobjekt 15">
            <a:extLst>
              <a:ext uri="{FF2B5EF4-FFF2-40B4-BE49-F238E27FC236}">
                <a16:creationId xmlns:a16="http://schemas.microsoft.com/office/drawing/2014/main" id="{EED086C1-9C0F-4EA9-99A1-353B34FD5D4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614237" y="4062286"/>
            <a:ext cx="584849" cy="584849"/>
          </a:xfrm>
          <a:prstGeom prst="rect">
            <a:avLst/>
          </a:prstGeom>
        </p:spPr>
      </p:pic>
      <p:pic>
        <p:nvPicPr>
          <p:cNvPr id="18" name="Bildobjekt 17">
            <a:extLst>
              <a:ext uri="{FF2B5EF4-FFF2-40B4-BE49-F238E27FC236}">
                <a16:creationId xmlns:a16="http://schemas.microsoft.com/office/drawing/2014/main" id="{36B9B5D2-9277-44D4-811E-867F2F2DC2C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284237" y="4061725"/>
            <a:ext cx="584849" cy="584849"/>
          </a:xfrm>
          <a:prstGeom prst="rect">
            <a:avLst/>
          </a:prstGeom>
        </p:spPr>
      </p:pic>
      <p:pic>
        <p:nvPicPr>
          <p:cNvPr id="24" name="Bildobjekt 23">
            <a:extLst>
              <a:ext uri="{FF2B5EF4-FFF2-40B4-BE49-F238E27FC236}">
                <a16:creationId xmlns:a16="http://schemas.microsoft.com/office/drawing/2014/main" id="{B5C9EF63-ADE1-4306-8C79-A443B37BCBD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625622" y="3365290"/>
            <a:ext cx="584849" cy="584849"/>
          </a:xfrm>
          <a:prstGeom prst="rect">
            <a:avLst/>
          </a:prstGeom>
        </p:spPr>
      </p:pic>
      <p:pic>
        <p:nvPicPr>
          <p:cNvPr id="26" name="Bildobjekt 25">
            <a:extLst>
              <a:ext uri="{FF2B5EF4-FFF2-40B4-BE49-F238E27FC236}">
                <a16:creationId xmlns:a16="http://schemas.microsoft.com/office/drawing/2014/main" id="{E4BFE03E-5837-4BF0-A9EA-E2CF853FAFC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92041" y="3365290"/>
            <a:ext cx="584850" cy="584850"/>
          </a:xfrm>
          <a:prstGeom prst="rect">
            <a:avLst/>
          </a:prstGeom>
        </p:spPr>
      </p:pic>
      <p:pic>
        <p:nvPicPr>
          <p:cNvPr id="20" name="Bildobjekt 19" descr="En bild som visar valv&#10;&#10;Automatiskt genererad beskrivning">
            <a:extLst>
              <a:ext uri="{FF2B5EF4-FFF2-40B4-BE49-F238E27FC236}">
                <a16:creationId xmlns:a16="http://schemas.microsoft.com/office/drawing/2014/main" id="{DB2E62C3-D22F-4CBF-9BF9-E8BCC1E0892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54061" y="2036994"/>
            <a:ext cx="584849" cy="584849"/>
          </a:xfrm>
          <a:prstGeom prst="rect">
            <a:avLst/>
          </a:prstGeom>
        </p:spPr>
      </p:pic>
      <p:pic>
        <p:nvPicPr>
          <p:cNvPr id="22" name="Bildobjekt 21" descr="En bild som visar text&#10;&#10;Automatiskt genererad beskrivning">
            <a:extLst>
              <a:ext uri="{FF2B5EF4-FFF2-40B4-BE49-F238E27FC236}">
                <a16:creationId xmlns:a16="http://schemas.microsoft.com/office/drawing/2014/main" id="{C83AB757-8EC0-485E-89E3-B792CF58314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625622" y="2038141"/>
            <a:ext cx="584849" cy="584849"/>
          </a:xfrm>
          <a:prstGeom prst="rect">
            <a:avLst/>
          </a:prstGeom>
        </p:spPr>
      </p:pic>
      <p:sp>
        <p:nvSpPr>
          <p:cNvPr id="34" name="textruta 33">
            <a:extLst>
              <a:ext uri="{FF2B5EF4-FFF2-40B4-BE49-F238E27FC236}">
                <a16:creationId xmlns:a16="http://schemas.microsoft.com/office/drawing/2014/main" id="{E04C10F2-6D08-4AE9-91D3-EF2285D21446}"/>
              </a:ext>
            </a:extLst>
          </p:cNvPr>
          <p:cNvSpPr txBox="1"/>
          <p:nvPr/>
        </p:nvSpPr>
        <p:spPr>
          <a:xfrm>
            <a:off x="728512" y="1436925"/>
            <a:ext cx="7758983" cy="492443"/>
          </a:xfrm>
          <a:prstGeom prst="rect">
            <a:avLst/>
          </a:prstGeom>
          <a:noFill/>
        </p:spPr>
        <p:txBody>
          <a:bodyPr wrap="square" lIns="91440" tIns="45720" rIns="91440" bIns="45720" rtlCol="0" anchor="t">
            <a:spAutoFit/>
          </a:bodyPr>
          <a:lstStyle/>
          <a:p>
            <a:r>
              <a:rPr lang="sv-SE" sz="1400">
                <a:solidFill>
                  <a:srgbClr val="453F3F"/>
                </a:solidFill>
              </a:rPr>
              <a:t>I dagsläget bedöms </a:t>
            </a:r>
            <a:r>
              <a:rPr lang="sv-SE" sz="1400" b="1">
                <a:solidFill>
                  <a:srgbClr val="453F3F"/>
                </a:solidFill>
              </a:rPr>
              <a:t>2 av 16 mål kunna nås </a:t>
            </a:r>
            <a:r>
              <a:rPr lang="sv-SE" sz="1400">
                <a:solidFill>
                  <a:srgbClr val="453F3F"/>
                </a:solidFill>
              </a:rPr>
              <a:t>eller vara </a:t>
            </a:r>
            <a:r>
              <a:rPr lang="sv-SE" sz="1400" b="1">
                <a:solidFill>
                  <a:srgbClr val="453F3F"/>
                </a:solidFill>
              </a:rPr>
              <a:t>nära att nås. </a:t>
            </a:r>
          </a:p>
          <a:p>
            <a:r>
              <a:rPr lang="sv-SE" sz="1200">
                <a:solidFill>
                  <a:srgbClr val="453F3F"/>
                </a:solidFill>
              </a:rPr>
              <a:t>(Skyddande ozonskikt samt Säker strålmiljö) </a:t>
            </a:r>
            <a:endParaRPr lang="sv-SE" sz="1600"/>
          </a:p>
        </p:txBody>
      </p:sp>
      <p:pic>
        <p:nvPicPr>
          <p:cNvPr id="5" name="Bildobjekt 4">
            <a:extLst>
              <a:ext uri="{FF2B5EF4-FFF2-40B4-BE49-F238E27FC236}">
                <a16:creationId xmlns:a16="http://schemas.microsoft.com/office/drawing/2014/main" id="{7F521663-775D-4D74-8591-2D1C0D46021D}"/>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954159" y="3365289"/>
            <a:ext cx="584849" cy="584849"/>
          </a:xfrm>
          <a:prstGeom prst="rect">
            <a:avLst/>
          </a:prstGeom>
        </p:spPr>
      </p:pic>
      <p:pic>
        <p:nvPicPr>
          <p:cNvPr id="9" name="Bildobjekt 8">
            <a:extLst>
              <a:ext uri="{FF2B5EF4-FFF2-40B4-BE49-F238E27FC236}">
                <a16:creationId xmlns:a16="http://schemas.microsoft.com/office/drawing/2014/main" id="{40574587-E1CE-4E9C-9325-873A852D30D8}"/>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3616276" y="3365289"/>
            <a:ext cx="580772" cy="580772"/>
          </a:xfrm>
          <a:prstGeom prst="rect">
            <a:avLst/>
          </a:prstGeom>
        </p:spPr>
      </p:pic>
      <p:pic>
        <p:nvPicPr>
          <p:cNvPr id="13" name="Bildobjekt 12" descr="En bild som visar text, växt&#10;&#10;Automatiskt genererad beskrivning">
            <a:extLst>
              <a:ext uri="{FF2B5EF4-FFF2-40B4-BE49-F238E27FC236}">
                <a16:creationId xmlns:a16="http://schemas.microsoft.com/office/drawing/2014/main" id="{84B58C28-CF96-4772-8FF7-AFAE488AB19B}"/>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278114" y="3358761"/>
            <a:ext cx="584849" cy="584849"/>
          </a:xfrm>
          <a:prstGeom prst="rect">
            <a:avLst/>
          </a:prstGeom>
        </p:spPr>
      </p:pic>
      <p:pic>
        <p:nvPicPr>
          <p:cNvPr id="17" name="Bildobjekt 16">
            <a:extLst>
              <a:ext uri="{FF2B5EF4-FFF2-40B4-BE49-F238E27FC236}">
                <a16:creationId xmlns:a16="http://schemas.microsoft.com/office/drawing/2014/main" id="{6A9E98FD-094D-41FB-847F-2CF28BEA839B}"/>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954062" y="4063883"/>
            <a:ext cx="584849" cy="584849"/>
          </a:xfrm>
          <a:prstGeom prst="rect">
            <a:avLst/>
          </a:prstGeom>
        </p:spPr>
      </p:pic>
      <p:pic>
        <p:nvPicPr>
          <p:cNvPr id="21" name="Bildobjekt 20">
            <a:extLst>
              <a:ext uri="{FF2B5EF4-FFF2-40B4-BE49-F238E27FC236}">
                <a16:creationId xmlns:a16="http://schemas.microsoft.com/office/drawing/2014/main" id="{43E5F963-BE46-40A3-A81C-7C97E57C419A}"/>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625622" y="4061726"/>
            <a:ext cx="584849" cy="584849"/>
          </a:xfrm>
          <a:prstGeom prst="rect">
            <a:avLst/>
          </a:prstGeom>
        </p:spPr>
      </p:pic>
      <p:pic>
        <p:nvPicPr>
          <p:cNvPr id="25" name="Bildobjekt 24">
            <a:extLst>
              <a:ext uri="{FF2B5EF4-FFF2-40B4-BE49-F238E27FC236}">
                <a16:creationId xmlns:a16="http://schemas.microsoft.com/office/drawing/2014/main" id="{DB5F7C90-418B-4272-8726-79050B84528F}"/>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936090" y="3381034"/>
            <a:ext cx="584849" cy="584849"/>
          </a:xfrm>
          <a:prstGeom prst="rect">
            <a:avLst/>
          </a:prstGeom>
        </p:spPr>
      </p:pic>
      <p:sp>
        <p:nvSpPr>
          <p:cNvPr id="3" name="textruta 2">
            <a:extLst>
              <a:ext uri="{FF2B5EF4-FFF2-40B4-BE49-F238E27FC236}">
                <a16:creationId xmlns:a16="http://schemas.microsoft.com/office/drawing/2014/main" id="{8F68872A-3AAD-4763-8FE5-B06FEBCF0BB3}"/>
              </a:ext>
            </a:extLst>
          </p:cNvPr>
          <p:cNvSpPr txBox="1"/>
          <p:nvPr/>
        </p:nvSpPr>
        <p:spPr>
          <a:xfrm>
            <a:off x="728512" y="2954644"/>
            <a:ext cx="6894836" cy="584775"/>
          </a:xfrm>
          <a:prstGeom prst="rect">
            <a:avLst/>
          </a:prstGeom>
          <a:noFill/>
        </p:spPr>
        <p:txBody>
          <a:bodyPr wrap="none" rtlCol="0">
            <a:spAutoFit/>
          </a:bodyPr>
          <a:lstStyle/>
          <a:p>
            <a:r>
              <a:rPr lang="sv-SE" sz="1400" b="1">
                <a:solidFill>
                  <a:srgbClr val="453F3F"/>
                </a:solidFill>
              </a:rPr>
              <a:t>14 av 16 mål </a:t>
            </a:r>
            <a:r>
              <a:rPr lang="sv-SE" sz="1400">
                <a:solidFill>
                  <a:srgbClr val="453F3F"/>
                </a:solidFill>
              </a:rPr>
              <a:t>bedöms </a:t>
            </a:r>
            <a:r>
              <a:rPr lang="sv-SE" sz="1400" b="1">
                <a:solidFill>
                  <a:srgbClr val="453F3F"/>
                </a:solidFill>
              </a:rPr>
              <a:t>inte kunna nås </a:t>
            </a:r>
            <a:r>
              <a:rPr lang="sv-SE" sz="1400">
                <a:solidFill>
                  <a:srgbClr val="453F3F"/>
                </a:solidFill>
              </a:rPr>
              <a:t>med de medel och insatser som är beslutade.</a:t>
            </a:r>
            <a:endParaRPr lang="sv-SE" sz="1400">
              <a:solidFill>
                <a:srgbClr val="453F3F"/>
              </a:solidFill>
              <a:cs typeface="Arial"/>
            </a:endParaRPr>
          </a:p>
          <a:p>
            <a:endParaRPr lang="sv-SE"/>
          </a:p>
        </p:txBody>
      </p:sp>
    </p:spTree>
    <p:extLst>
      <p:ext uri="{BB962C8B-B14F-4D97-AF65-F5344CB8AC3E}">
        <p14:creationId xmlns:p14="http://schemas.microsoft.com/office/powerpoint/2010/main" val="1829484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31</a:t>
            </a:fld>
            <a:endParaRPr lang="sv-SE"/>
          </a:p>
        </p:txBody>
      </p:sp>
      <p:sp>
        <p:nvSpPr>
          <p:cNvPr id="6" name="Rubrik 5">
            <a:extLst>
              <a:ext uri="{FF2B5EF4-FFF2-40B4-BE49-F238E27FC236}">
                <a16:creationId xmlns:a16="http://schemas.microsoft.com/office/drawing/2014/main" id="{7FD98C64-83DF-42C3-855C-44EBA343019B}"/>
              </a:ext>
            </a:extLst>
          </p:cNvPr>
          <p:cNvSpPr>
            <a:spLocks noGrp="1"/>
          </p:cNvSpPr>
          <p:nvPr>
            <p:ph type="title"/>
          </p:nvPr>
        </p:nvSpPr>
        <p:spPr/>
        <p:txBody>
          <a:bodyPr/>
          <a:lstStyle/>
          <a:p>
            <a:r>
              <a:rPr lang="sv-SE" sz="3200">
                <a:solidFill>
                  <a:srgbClr val="4D4D4A"/>
                </a:solidFill>
              </a:rPr>
              <a:t>Trenden för de mål som i dagsläget inte kan nås</a:t>
            </a:r>
          </a:p>
        </p:txBody>
      </p:sp>
      <p:cxnSp>
        <p:nvCxnSpPr>
          <p:cNvPr id="2" name="Rak koppling 1">
            <a:extLst>
              <a:ext uri="{FF2B5EF4-FFF2-40B4-BE49-F238E27FC236}">
                <a16:creationId xmlns:a16="http://schemas.microsoft.com/office/drawing/2014/main" id="{8CA84ABC-11B9-4E9C-9536-C8FCB013282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21A4D981-C62D-42F0-81C3-551288D7FB1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82439" y="2813756"/>
            <a:ext cx="584849" cy="584849"/>
          </a:xfrm>
          <a:prstGeom prst="rect">
            <a:avLst/>
          </a:prstGeom>
        </p:spPr>
      </p:pic>
      <p:pic>
        <p:nvPicPr>
          <p:cNvPr id="10" name="Bildobjekt 9">
            <a:extLst>
              <a:ext uri="{FF2B5EF4-FFF2-40B4-BE49-F238E27FC236}">
                <a16:creationId xmlns:a16="http://schemas.microsoft.com/office/drawing/2014/main" id="{2708A696-AA0D-4E97-A281-9E59D9270E7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62727" y="2813756"/>
            <a:ext cx="584849" cy="584849"/>
          </a:xfrm>
          <a:prstGeom prst="rect">
            <a:avLst/>
          </a:prstGeom>
        </p:spPr>
      </p:pic>
      <p:pic>
        <p:nvPicPr>
          <p:cNvPr id="12" name="Bildobjekt 11">
            <a:extLst>
              <a:ext uri="{FF2B5EF4-FFF2-40B4-BE49-F238E27FC236}">
                <a16:creationId xmlns:a16="http://schemas.microsoft.com/office/drawing/2014/main" id="{0438D371-1F38-4AD6-A73B-64E9213B769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71603" y="2818055"/>
            <a:ext cx="584849" cy="584849"/>
          </a:xfrm>
          <a:prstGeom prst="rect">
            <a:avLst/>
          </a:prstGeom>
        </p:spPr>
      </p:pic>
      <p:pic>
        <p:nvPicPr>
          <p:cNvPr id="14" name="Bildobjekt 13">
            <a:extLst>
              <a:ext uri="{FF2B5EF4-FFF2-40B4-BE49-F238E27FC236}">
                <a16:creationId xmlns:a16="http://schemas.microsoft.com/office/drawing/2014/main" id="{1010068A-FF78-41F3-96F9-9A01FA081AA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75731" y="2817386"/>
            <a:ext cx="585517" cy="585517"/>
          </a:xfrm>
          <a:prstGeom prst="rect">
            <a:avLst/>
          </a:prstGeom>
        </p:spPr>
      </p:pic>
      <p:pic>
        <p:nvPicPr>
          <p:cNvPr id="16" name="Bildobjekt 15">
            <a:extLst>
              <a:ext uri="{FF2B5EF4-FFF2-40B4-BE49-F238E27FC236}">
                <a16:creationId xmlns:a16="http://schemas.microsoft.com/office/drawing/2014/main" id="{EED086C1-9C0F-4EA9-99A1-353B34FD5D4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69785" y="2818053"/>
            <a:ext cx="584849" cy="584849"/>
          </a:xfrm>
          <a:prstGeom prst="rect">
            <a:avLst/>
          </a:prstGeom>
        </p:spPr>
      </p:pic>
      <p:pic>
        <p:nvPicPr>
          <p:cNvPr id="18" name="Bildobjekt 17">
            <a:extLst>
              <a:ext uri="{FF2B5EF4-FFF2-40B4-BE49-F238E27FC236}">
                <a16:creationId xmlns:a16="http://schemas.microsoft.com/office/drawing/2014/main" id="{36B9B5D2-9277-44D4-811E-867F2F2DC2C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481954" y="2818053"/>
            <a:ext cx="584849" cy="584849"/>
          </a:xfrm>
          <a:prstGeom prst="rect">
            <a:avLst/>
          </a:prstGeom>
        </p:spPr>
      </p:pic>
      <p:pic>
        <p:nvPicPr>
          <p:cNvPr id="24" name="Bildobjekt 23">
            <a:extLst>
              <a:ext uri="{FF2B5EF4-FFF2-40B4-BE49-F238E27FC236}">
                <a16:creationId xmlns:a16="http://schemas.microsoft.com/office/drawing/2014/main" id="{B5C9EF63-ADE1-4306-8C79-A443B37BCBD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286930" y="2817386"/>
            <a:ext cx="584849" cy="584849"/>
          </a:xfrm>
          <a:prstGeom prst="rect">
            <a:avLst/>
          </a:prstGeom>
        </p:spPr>
      </p:pic>
      <p:pic>
        <p:nvPicPr>
          <p:cNvPr id="26" name="Bildobjekt 25">
            <a:extLst>
              <a:ext uri="{FF2B5EF4-FFF2-40B4-BE49-F238E27FC236}">
                <a16:creationId xmlns:a16="http://schemas.microsoft.com/office/drawing/2014/main" id="{E4BFE03E-5837-4BF0-A9EA-E2CF853FAFC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995562" y="2813755"/>
            <a:ext cx="584850" cy="584850"/>
          </a:xfrm>
          <a:prstGeom prst="rect">
            <a:avLst/>
          </a:prstGeom>
        </p:spPr>
      </p:pic>
      <p:sp>
        <p:nvSpPr>
          <p:cNvPr id="37" name="textruta 36">
            <a:extLst>
              <a:ext uri="{FF2B5EF4-FFF2-40B4-BE49-F238E27FC236}">
                <a16:creationId xmlns:a16="http://schemas.microsoft.com/office/drawing/2014/main" id="{3EEC4547-5532-4E58-99CF-F6C7ED6EACE9}"/>
              </a:ext>
            </a:extLst>
          </p:cNvPr>
          <p:cNvSpPr txBox="1"/>
          <p:nvPr/>
        </p:nvSpPr>
        <p:spPr>
          <a:xfrm>
            <a:off x="415051" y="1492190"/>
            <a:ext cx="6160330" cy="800219"/>
          </a:xfrm>
          <a:prstGeom prst="rect">
            <a:avLst/>
          </a:prstGeom>
          <a:noFill/>
        </p:spPr>
        <p:txBody>
          <a:bodyPr wrap="square" rtlCol="0">
            <a:spAutoFit/>
          </a:bodyPr>
          <a:lstStyle/>
          <a:p>
            <a:r>
              <a:rPr lang="sv-SE" sz="1400" dirty="0">
                <a:solidFill>
                  <a:srgbClr val="453F3F"/>
                </a:solidFill>
              </a:rPr>
              <a:t>Trenden bedöms </a:t>
            </a:r>
            <a:r>
              <a:rPr lang="sv-SE" sz="1400" b="1" dirty="0">
                <a:solidFill>
                  <a:srgbClr val="4D4D4A"/>
                </a:solidFill>
              </a:rPr>
              <a:t>positiv för 2 </a:t>
            </a:r>
            <a:r>
              <a:rPr lang="sv-SE" sz="1400" dirty="0">
                <a:solidFill>
                  <a:srgbClr val="453F3F"/>
                </a:solidFill>
              </a:rPr>
              <a:t>av målen och </a:t>
            </a:r>
            <a:r>
              <a:rPr lang="sv-SE" sz="1400" b="1" dirty="0">
                <a:solidFill>
                  <a:srgbClr val="4D4D4A"/>
                </a:solidFill>
              </a:rPr>
              <a:t>negativ för 6 </a:t>
            </a:r>
            <a:r>
              <a:rPr lang="sv-SE" sz="1400" dirty="0">
                <a:solidFill>
                  <a:srgbClr val="453F3F"/>
                </a:solidFill>
              </a:rPr>
              <a:t>av målen. </a:t>
            </a:r>
          </a:p>
          <a:p>
            <a:r>
              <a:rPr lang="sv-SE" sz="1400" dirty="0">
                <a:solidFill>
                  <a:srgbClr val="453F3F"/>
                </a:solidFill>
              </a:rPr>
              <a:t>För 6 av målen kan man inte se någon tydlig utveckling i miljön.</a:t>
            </a:r>
          </a:p>
          <a:p>
            <a:endParaRPr lang="sv-SE" dirty="0"/>
          </a:p>
        </p:txBody>
      </p:sp>
      <p:sp>
        <p:nvSpPr>
          <p:cNvPr id="40" name="textruta 39">
            <a:extLst>
              <a:ext uri="{FF2B5EF4-FFF2-40B4-BE49-F238E27FC236}">
                <a16:creationId xmlns:a16="http://schemas.microsoft.com/office/drawing/2014/main" id="{E0C8F742-8799-4A09-9263-E2DB0E63EF24}"/>
              </a:ext>
            </a:extLst>
          </p:cNvPr>
          <p:cNvSpPr txBox="1"/>
          <p:nvPr/>
        </p:nvSpPr>
        <p:spPr>
          <a:xfrm>
            <a:off x="1201891" y="2602016"/>
            <a:ext cx="620683" cy="230832"/>
          </a:xfrm>
          <a:prstGeom prst="rect">
            <a:avLst/>
          </a:prstGeom>
          <a:noFill/>
        </p:spPr>
        <p:txBody>
          <a:bodyPr wrap="none" rtlCol="0">
            <a:spAutoFit/>
          </a:bodyPr>
          <a:lstStyle/>
          <a:p>
            <a:r>
              <a:rPr lang="sv-SE" sz="900"/>
              <a:t>Frisk luft</a:t>
            </a:r>
          </a:p>
        </p:txBody>
      </p:sp>
      <p:sp>
        <p:nvSpPr>
          <p:cNvPr id="41" name="textruta 40">
            <a:extLst>
              <a:ext uri="{FF2B5EF4-FFF2-40B4-BE49-F238E27FC236}">
                <a16:creationId xmlns:a16="http://schemas.microsoft.com/office/drawing/2014/main" id="{7F6F9A0F-7F25-49E0-B0FC-C8C381D4C2B6}"/>
              </a:ext>
            </a:extLst>
          </p:cNvPr>
          <p:cNvSpPr txBox="1"/>
          <p:nvPr/>
        </p:nvSpPr>
        <p:spPr>
          <a:xfrm>
            <a:off x="1928482" y="2455462"/>
            <a:ext cx="1001683" cy="369332"/>
          </a:xfrm>
          <a:prstGeom prst="rect">
            <a:avLst/>
          </a:prstGeom>
          <a:noFill/>
        </p:spPr>
        <p:txBody>
          <a:bodyPr wrap="square" rtlCol="0">
            <a:spAutoFit/>
          </a:bodyPr>
          <a:lstStyle/>
          <a:p>
            <a:r>
              <a:rPr lang="sv-SE" sz="900"/>
              <a:t>Bara naturlig försurning</a:t>
            </a:r>
          </a:p>
        </p:txBody>
      </p:sp>
      <p:sp>
        <p:nvSpPr>
          <p:cNvPr id="43" name="textruta 42">
            <a:extLst>
              <a:ext uri="{FF2B5EF4-FFF2-40B4-BE49-F238E27FC236}">
                <a16:creationId xmlns:a16="http://schemas.microsoft.com/office/drawing/2014/main" id="{32B9A4D0-B663-4EA7-9E23-442E4066FC3B}"/>
              </a:ext>
            </a:extLst>
          </p:cNvPr>
          <p:cNvSpPr txBox="1"/>
          <p:nvPr/>
        </p:nvSpPr>
        <p:spPr>
          <a:xfrm>
            <a:off x="3595646" y="2291319"/>
            <a:ext cx="774571" cy="507831"/>
          </a:xfrm>
          <a:prstGeom prst="rect">
            <a:avLst/>
          </a:prstGeom>
          <a:noFill/>
        </p:spPr>
        <p:txBody>
          <a:bodyPr wrap="none" rtlCol="0">
            <a:spAutoFit/>
          </a:bodyPr>
          <a:lstStyle/>
          <a:p>
            <a:r>
              <a:rPr lang="sv-SE" sz="900"/>
              <a:t>Begränsad </a:t>
            </a:r>
          </a:p>
          <a:p>
            <a:r>
              <a:rPr lang="sv-SE" sz="900"/>
              <a:t>klimat-</a:t>
            </a:r>
          </a:p>
          <a:p>
            <a:r>
              <a:rPr lang="sv-SE" sz="900"/>
              <a:t>påverkan</a:t>
            </a:r>
          </a:p>
        </p:txBody>
      </p:sp>
      <p:sp>
        <p:nvSpPr>
          <p:cNvPr id="44" name="textruta 43">
            <a:extLst>
              <a:ext uri="{FF2B5EF4-FFF2-40B4-BE49-F238E27FC236}">
                <a16:creationId xmlns:a16="http://schemas.microsoft.com/office/drawing/2014/main" id="{36014726-F079-4B37-9E45-DFDE435B5228}"/>
              </a:ext>
            </a:extLst>
          </p:cNvPr>
          <p:cNvSpPr txBox="1"/>
          <p:nvPr/>
        </p:nvSpPr>
        <p:spPr>
          <a:xfrm>
            <a:off x="4305394" y="2462141"/>
            <a:ext cx="716863" cy="369332"/>
          </a:xfrm>
          <a:prstGeom prst="rect">
            <a:avLst/>
          </a:prstGeom>
          <a:noFill/>
        </p:spPr>
        <p:txBody>
          <a:bodyPr wrap="none" rtlCol="0">
            <a:spAutoFit/>
          </a:bodyPr>
          <a:lstStyle/>
          <a:p>
            <a:r>
              <a:rPr lang="sv-SE" sz="900"/>
              <a:t>Myllrande </a:t>
            </a:r>
          </a:p>
          <a:p>
            <a:r>
              <a:rPr lang="sv-SE" sz="900"/>
              <a:t>våtmarker</a:t>
            </a:r>
          </a:p>
        </p:txBody>
      </p:sp>
      <p:sp>
        <p:nvSpPr>
          <p:cNvPr id="45" name="textruta 44">
            <a:extLst>
              <a:ext uri="{FF2B5EF4-FFF2-40B4-BE49-F238E27FC236}">
                <a16:creationId xmlns:a16="http://schemas.microsoft.com/office/drawing/2014/main" id="{A4E47200-1179-4073-87FD-348FD22EB5CB}"/>
              </a:ext>
            </a:extLst>
          </p:cNvPr>
          <p:cNvSpPr txBox="1"/>
          <p:nvPr/>
        </p:nvSpPr>
        <p:spPr>
          <a:xfrm>
            <a:off x="5005654" y="2292441"/>
            <a:ext cx="646331" cy="507831"/>
          </a:xfrm>
          <a:prstGeom prst="rect">
            <a:avLst/>
          </a:prstGeom>
          <a:noFill/>
        </p:spPr>
        <p:txBody>
          <a:bodyPr wrap="none" rtlCol="0">
            <a:spAutoFit/>
          </a:bodyPr>
          <a:lstStyle/>
          <a:p>
            <a:r>
              <a:rPr lang="sv-SE" sz="900"/>
              <a:t>Ett rikt </a:t>
            </a:r>
          </a:p>
          <a:p>
            <a:r>
              <a:rPr lang="sv-SE" sz="900"/>
              <a:t>odlings-</a:t>
            </a:r>
          </a:p>
          <a:p>
            <a:r>
              <a:rPr lang="sv-SE" sz="900"/>
              <a:t>landskap</a:t>
            </a:r>
          </a:p>
        </p:txBody>
      </p:sp>
      <p:sp>
        <p:nvSpPr>
          <p:cNvPr id="46" name="textruta 45">
            <a:extLst>
              <a:ext uri="{FF2B5EF4-FFF2-40B4-BE49-F238E27FC236}">
                <a16:creationId xmlns:a16="http://schemas.microsoft.com/office/drawing/2014/main" id="{AF17FAEF-9FBD-47AC-A2E8-D834B539671C}"/>
              </a:ext>
            </a:extLst>
          </p:cNvPr>
          <p:cNvSpPr txBox="1"/>
          <p:nvPr/>
        </p:nvSpPr>
        <p:spPr>
          <a:xfrm>
            <a:off x="5708542" y="2435422"/>
            <a:ext cx="694421" cy="369332"/>
          </a:xfrm>
          <a:prstGeom prst="rect">
            <a:avLst/>
          </a:prstGeom>
          <a:noFill/>
        </p:spPr>
        <p:txBody>
          <a:bodyPr wrap="square" rtlCol="0">
            <a:spAutoFit/>
          </a:bodyPr>
          <a:lstStyle/>
          <a:p>
            <a:r>
              <a:rPr lang="sv-SE" sz="900"/>
              <a:t>Levande skogar</a:t>
            </a:r>
          </a:p>
        </p:txBody>
      </p:sp>
      <p:sp>
        <p:nvSpPr>
          <p:cNvPr id="47" name="textruta 46">
            <a:extLst>
              <a:ext uri="{FF2B5EF4-FFF2-40B4-BE49-F238E27FC236}">
                <a16:creationId xmlns:a16="http://schemas.microsoft.com/office/drawing/2014/main" id="{F801E396-0104-4808-98FE-A0F80EBEDF60}"/>
              </a:ext>
            </a:extLst>
          </p:cNvPr>
          <p:cNvSpPr txBox="1"/>
          <p:nvPr/>
        </p:nvSpPr>
        <p:spPr>
          <a:xfrm>
            <a:off x="6414097" y="2445591"/>
            <a:ext cx="807449" cy="369332"/>
          </a:xfrm>
          <a:prstGeom prst="rect">
            <a:avLst/>
          </a:prstGeom>
          <a:noFill/>
        </p:spPr>
        <p:txBody>
          <a:bodyPr wrap="square" rtlCol="0">
            <a:spAutoFit/>
          </a:bodyPr>
          <a:lstStyle/>
          <a:p>
            <a:r>
              <a:rPr lang="sv-SE" sz="900"/>
              <a:t>Storslagen fjällmiljö</a:t>
            </a:r>
          </a:p>
        </p:txBody>
      </p:sp>
      <p:sp>
        <p:nvSpPr>
          <p:cNvPr id="48" name="textruta 47">
            <a:extLst>
              <a:ext uri="{FF2B5EF4-FFF2-40B4-BE49-F238E27FC236}">
                <a16:creationId xmlns:a16="http://schemas.microsoft.com/office/drawing/2014/main" id="{66A33E78-8C8D-49C9-A1E9-9F373A471342}"/>
              </a:ext>
            </a:extLst>
          </p:cNvPr>
          <p:cNvSpPr txBox="1"/>
          <p:nvPr/>
        </p:nvSpPr>
        <p:spPr>
          <a:xfrm>
            <a:off x="7134660" y="2308657"/>
            <a:ext cx="807449" cy="507831"/>
          </a:xfrm>
          <a:prstGeom prst="rect">
            <a:avLst/>
          </a:prstGeom>
          <a:noFill/>
        </p:spPr>
        <p:txBody>
          <a:bodyPr wrap="square" rtlCol="0">
            <a:spAutoFit/>
          </a:bodyPr>
          <a:lstStyle/>
          <a:p>
            <a:r>
              <a:rPr lang="sv-SE" sz="900"/>
              <a:t>Ett rikt </a:t>
            </a:r>
          </a:p>
          <a:p>
            <a:r>
              <a:rPr lang="sv-SE" sz="900"/>
              <a:t>växt- och djurliv</a:t>
            </a:r>
          </a:p>
        </p:txBody>
      </p:sp>
      <p:pic>
        <p:nvPicPr>
          <p:cNvPr id="55" name="Bildobjekt 54">
            <a:extLst>
              <a:ext uri="{FF2B5EF4-FFF2-40B4-BE49-F238E27FC236}">
                <a16:creationId xmlns:a16="http://schemas.microsoft.com/office/drawing/2014/main" id="{DF5D4748-5943-4210-A656-DC290D86BDB6}"/>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284260" y="4125357"/>
            <a:ext cx="584849" cy="584849"/>
          </a:xfrm>
          <a:prstGeom prst="rect">
            <a:avLst/>
          </a:prstGeom>
        </p:spPr>
      </p:pic>
      <p:pic>
        <p:nvPicPr>
          <p:cNvPr id="56" name="Bildobjekt 55">
            <a:extLst>
              <a:ext uri="{FF2B5EF4-FFF2-40B4-BE49-F238E27FC236}">
                <a16:creationId xmlns:a16="http://schemas.microsoft.com/office/drawing/2014/main" id="{C9EECB8C-E274-44B8-B6F5-94082684078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978615" y="4125357"/>
            <a:ext cx="580772" cy="580772"/>
          </a:xfrm>
          <a:prstGeom prst="rect">
            <a:avLst/>
          </a:prstGeom>
        </p:spPr>
      </p:pic>
      <p:pic>
        <p:nvPicPr>
          <p:cNvPr id="57" name="Bildobjekt 56" descr="En bild som visar text, växt&#10;&#10;Automatiskt genererad beskrivning">
            <a:extLst>
              <a:ext uri="{FF2B5EF4-FFF2-40B4-BE49-F238E27FC236}">
                <a16:creationId xmlns:a16="http://schemas.microsoft.com/office/drawing/2014/main" id="{3A5F0A15-77C7-44EB-9664-C5B58F7F4768}"/>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668893" y="4121280"/>
            <a:ext cx="584849" cy="584849"/>
          </a:xfrm>
          <a:prstGeom prst="rect">
            <a:avLst/>
          </a:prstGeom>
        </p:spPr>
      </p:pic>
      <p:pic>
        <p:nvPicPr>
          <p:cNvPr id="58" name="Bildobjekt 57">
            <a:extLst>
              <a:ext uri="{FF2B5EF4-FFF2-40B4-BE49-F238E27FC236}">
                <a16:creationId xmlns:a16="http://schemas.microsoft.com/office/drawing/2014/main" id="{18D7E428-D572-4F50-A2A7-09A4ACCDD4D0}"/>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359171" y="4121277"/>
            <a:ext cx="584849" cy="584849"/>
          </a:xfrm>
          <a:prstGeom prst="rect">
            <a:avLst/>
          </a:prstGeom>
        </p:spPr>
      </p:pic>
      <p:pic>
        <p:nvPicPr>
          <p:cNvPr id="59" name="Bildobjekt 58">
            <a:extLst>
              <a:ext uri="{FF2B5EF4-FFF2-40B4-BE49-F238E27FC236}">
                <a16:creationId xmlns:a16="http://schemas.microsoft.com/office/drawing/2014/main" id="{1A337573-5EA6-4B26-8D38-F4FF1CF52222}"/>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049449" y="4121276"/>
            <a:ext cx="584849" cy="584849"/>
          </a:xfrm>
          <a:prstGeom prst="rect">
            <a:avLst/>
          </a:prstGeom>
        </p:spPr>
      </p:pic>
      <p:pic>
        <p:nvPicPr>
          <p:cNvPr id="60" name="Bildobjekt 59">
            <a:extLst>
              <a:ext uri="{FF2B5EF4-FFF2-40B4-BE49-F238E27FC236}">
                <a16:creationId xmlns:a16="http://schemas.microsoft.com/office/drawing/2014/main" id="{83C441B4-4A93-4BC2-9639-9A6A552CCA7D}"/>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739727" y="4121275"/>
            <a:ext cx="584849" cy="584849"/>
          </a:xfrm>
          <a:prstGeom prst="rect">
            <a:avLst/>
          </a:prstGeom>
        </p:spPr>
      </p:pic>
      <p:sp>
        <p:nvSpPr>
          <p:cNvPr id="61" name="textruta 60">
            <a:extLst>
              <a:ext uri="{FF2B5EF4-FFF2-40B4-BE49-F238E27FC236}">
                <a16:creationId xmlns:a16="http://schemas.microsoft.com/office/drawing/2014/main" id="{DE159431-EACA-490A-A064-D0E8157B650F}"/>
              </a:ext>
            </a:extLst>
          </p:cNvPr>
          <p:cNvSpPr txBox="1"/>
          <p:nvPr/>
        </p:nvSpPr>
        <p:spPr>
          <a:xfrm>
            <a:off x="2217178" y="3761194"/>
            <a:ext cx="1001683" cy="369332"/>
          </a:xfrm>
          <a:prstGeom prst="rect">
            <a:avLst/>
          </a:prstGeom>
          <a:noFill/>
        </p:spPr>
        <p:txBody>
          <a:bodyPr wrap="square" rtlCol="0">
            <a:spAutoFit/>
          </a:bodyPr>
          <a:lstStyle/>
          <a:p>
            <a:r>
              <a:rPr lang="sv-SE" sz="900"/>
              <a:t>Giftfri</a:t>
            </a:r>
          </a:p>
          <a:p>
            <a:r>
              <a:rPr lang="sv-SE" sz="900"/>
              <a:t>miljö</a:t>
            </a:r>
          </a:p>
        </p:txBody>
      </p:sp>
      <p:sp>
        <p:nvSpPr>
          <p:cNvPr id="62" name="textruta 61">
            <a:extLst>
              <a:ext uri="{FF2B5EF4-FFF2-40B4-BE49-F238E27FC236}">
                <a16:creationId xmlns:a16="http://schemas.microsoft.com/office/drawing/2014/main" id="{F94BD51F-0456-412B-AB38-F1BFDA7DDFB4}"/>
              </a:ext>
            </a:extLst>
          </p:cNvPr>
          <p:cNvSpPr txBox="1"/>
          <p:nvPr/>
        </p:nvSpPr>
        <p:spPr>
          <a:xfrm>
            <a:off x="2894834" y="3628208"/>
            <a:ext cx="1001683" cy="507831"/>
          </a:xfrm>
          <a:prstGeom prst="rect">
            <a:avLst/>
          </a:prstGeom>
          <a:noFill/>
        </p:spPr>
        <p:txBody>
          <a:bodyPr wrap="square" rtlCol="0">
            <a:spAutoFit/>
          </a:bodyPr>
          <a:lstStyle/>
          <a:p>
            <a:r>
              <a:rPr lang="sv-SE" sz="900"/>
              <a:t>Ingen </a:t>
            </a:r>
          </a:p>
          <a:p>
            <a:r>
              <a:rPr lang="sv-SE" sz="900"/>
              <a:t>över-</a:t>
            </a:r>
          </a:p>
          <a:p>
            <a:r>
              <a:rPr lang="sv-SE" sz="900"/>
              <a:t>gödning</a:t>
            </a:r>
          </a:p>
        </p:txBody>
      </p:sp>
      <p:sp>
        <p:nvSpPr>
          <p:cNvPr id="63" name="textruta 62">
            <a:extLst>
              <a:ext uri="{FF2B5EF4-FFF2-40B4-BE49-F238E27FC236}">
                <a16:creationId xmlns:a16="http://schemas.microsoft.com/office/drawing/2014/main" id="{1377B33E-9A1F-48F6-AD95-9BCDB0DDA8EF}"/>
              </a:ext>
            </a:extLst>
          </p:cNvPr>
          <p:cNvSpPr txBox="1"/>
          <p:nvPr/>
        </p:nvSpPr>
        <p:spPr>
          <a:xfrm>
            <a:off x="3595646" y="3634887"/>
            <a:ext cx="1001683" cy="507831"/>
          </a:xfrm>
          <a:prstGeom prst="rect">
            <a:avLst/>
          </a:prstGeom>
          <a:noFill/>
        </p:spPr>
        <p:txBody>
          <a:bodyPr wrap="square" rtlCol="0">
            <a:spAutoFit/>
          </a:bodyPr>
          <a:lstStyle/>
          <a:p>
            <a:r>
              <a:rPr lang="sv-SE" sz="900"/>
              <a:t>Levande</a:t>
            </a:r>
          </a:p>
          <a:p>
            <a:r>
              <a:rPr lang="sv-SE" sz="900"/>
              <a:t>sjöar och </a:t>
            </a:r>
          </a:p>
          <a:p>
            <a:r>
              <a:rPr lang="sv-SE" sz="900"/>
              <a:t>vattendrag</a:t>
            </a:r>
          </a:p>
        </p:txBody>
      </p:sp>
      <p:sp>
        <p:nvSpPr>
          <p:cNvPr id="64" name="textruta 63">
            <a:extLst>
              <a:ext uri="{FF2B5EF4-FFF2-40B4-BE49-F238E27FC236}">
                <a16:creationId xmlns:a16="http://schemas.microsoft.com/office/drawing/2014/main" id="{DF47EEB3-4D49-483A-884E-B1BC12EA258C}"/>
              </a:ext>
            </a:extLst>
          </p:cNvPr>
          <p:cNvSpPr txBox="1"/>
          <p:nvPr/>
        </p:nvSpPr>
        <p:spPr>
          <a:xfrm>
            <a:off x="4281995" y="3489708"/>
            <a:ext cx="1001683" cy="646331"/>
          </a:xfrm>
          <a:prstGeom prst="rect">
            <a:avLst/>
          </a:prstGeom>
          <a:noFill/>
        </p:spPr>
        <p:txBody>
          <a:bodyPr wrap="square" rtlCol="0">
            <a:spAutoFit/>
          </a:bodyPr>
          <a:lstStyle/>
          <a:p>
            <a:r>
              <a:rPr lang="sv-SE" sz="900"/>
              <a:t>Grund-</a:t>
            </a:r>
          </a:p>
          <a:p>
            <a:r>
              <a:rPr lang="sv-SE" sz="900"/>
              <a:t>vatten</a:t>
            </a:r>
          </a:p>
          <a:p>
            <a:r>
              <a:rPr lang="sv-SE" sz="900"/>
              <a:t>av god</a:t>
            </a:r>
          </a:p>
          <a:p>
            <a:r>
              <a:rPr lang="sv-SE" sz="900"/>
              <a:t>kvalitet</a:t>
            </a:r>
          </a:p>
        </p:txBody>
      </p:sp>
      <p:sp>
        <p:nvSpPr>
          <p:cNvPr id="67" name="textruta 66">
            <a:extLst>
              <a:ext uri="{FF2B5EF4-FFF2-40B4-BE49-F238E27FC236}">
                <a16:creationId xmlns:a16="http://schemas.microsoft.com/office/drawing/2014/main" id="{214BB074-2D2C-4F58-895D-7C7B2DD629F9}"/>
              </a:ext>
            </a:extLst>
          </p:cNvPr>
          <p:cNvSpPr txBox="1"/>
          <p:nvPr/>
        </p:nvSpPr>
        <p:spPr>
          <a:xfrm>
            <a:off x="4917267" y="3497301"/>
            <a:ext cx="1001683" cy="646331"/>
          </a:xfrm>
          <a:prstGeom prst="rect">
            <a:avLst/>
          </a:prstGeom>
          <a:noFill/>
        </p:spPr>
        <p:txBody>
          <a:bodyPr wrap="square" rtlCol="0">
            <a:spAutoFit/>
          </a:bodyPr>
          <a:lstStyle/>
          <a:p>
            <a:r>
              <a:rPr lang="sv-SE" sz="900"/>
              <a:t>Hav i balans samt levande kust och skärgård</a:t>
            </a:r>
          </a:p>
        </p:txBody>
      </p:sp>
      <p:sp>
        <p:nvSpPr>
          <p:cNvPr id="68" name="textruta 67">
            <a:extLst>
              <a:ext uri="{FF2B5EF4-FFF2-40B4-BE49-F238E27FC236}">
                <a16:creationId xmlns:a16="http://schemas.microsoft.com/office/drawing/2014/main" id="{F06F0BA1-92C5-437F-AF34-4AF8F750E44D}"/>
              </a:ext>
            </a:extLst>
          </p:cNvPr>
          <p:cNvSpPr txBox="1"/>
          <p:nvPr/>
        </p:nvSpPr>
        <p:spPr>
          <a:xfrm>
            <a:off x="5689977" y="3637173"/>
            <a:ext cx="1001683" cy="507831"/>
          </a:xfrm>
          <a:prstGeom prst="rect">
            <a:avLst/>
          </a:prstGeom>
          <a:noFill/>
        </p:spPr>
        <p:txBody>
          <a:bodyPr wrap="square" rtlCol="0">
            <a:spAutoFit/>
          </a:bodyPr>
          <a:lstStyle/>
          <a:p>
            <a:r>
              <a:rPr lang="sv-SE" sz="900"/>
              <a:t>God </a:t>
            </a:r>
          </a:p>
          <a:p>
            <a:r>
              <a:rPr lang="sv-SE" sz="900"/>
              <a:t>bebyggd </a:t>
            </a:r>
          </a:p>
          <a:p>
            <a:r>
              <a:rPr lang="sv-SE" sz="900"/>
              <a:t>miljö</a:t>
            </a:r>
          </a:p>
        </p:txBody>
      </p:sp>
      <p:cxnSp>
        <p:nvCxnSpPr>
          <p:cNvPr id="20" name="Rak pilkoppling 19">
            <a:extLst>
              <a:ext uri="{FF2B5EF4-FFF2-40B4-BE49-F238E27FC236}">
                <a16:creationId xmlns:a16="http://schemas.microsoft.com/office/drawing/2014/main" id="{41EFF464-2649-4D4B-982B-F798898B08DD}"/>
              </a:ext>
            </a:extLst>
          </p:cNvPr>
          <p:cNvCxnSpPr/>
          <p:nvPr/>
        </p:nvCxnSpPr>
        <p:spPr>
          <a:xfrm flipV="1">
            <a:off x="736979" y="2934269"/>
            <a:ext cx="272955" cy="320722"/>
          </a:xfrm>
          <a:prstGeom prst="straightConnector1">
            <a:avLst/>
          </a:prstGeom>
          <a:ln w="28575">
            <a:solidFill>
              <a:srgbClr val="4D4D4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Rak pilkoppling 48">
            <a:extLst>
              <a:ext uri="{FF2B5EF4-FFF2-40B4-BE49-F238E27FC236}">
                <a16:creationId xmlns:a16="http://schemas.microsoft.com/office/drawing/2014/main" id="{51B9A009-8842-4099-8E7F-85AB55927723}"/>
              </a:ext>
            </a:extLst>
          </p:cNvPr>
          <p:cNvCxnSpPr>
            <a:cxnSpLocks/>
          </p:cNvCxnSpPr>
          <p:nvPr/>
        </p:nvCxnSpPr>
        <p:spPr>
          <a:xfrm>
            <a:off x="8009966" y="2922738"/>
            <a:ext cx="301521" cy="332253"/>
          </a:xfrm>
          <a:prstGeom prst="straightConnector1">
            <a:avLst/>
          </a:prstGeom>
          <a:ln w="28575">
            <a:solidFill>
              <a:srgbClr val="4D4D4A"/>
            </a:solidFill>
            <a:tailEnd type="triangle"/>
          </a:ln>
        </p:spPr>
        <p:style>
          <a:lnRef idx="1">
            <a:schemeClr val="accent1"/>
          </a:lnRef>
          <a:fillRef idx="0">
            <a:schemeClr val="accent1"/>
          </a:fillRef>
          <a:effectRef idx="0">
            <a:schemeClr val="accent1"/>
          </a:effectRef>
          <a:fontRef idx="minor">
            <a:schemeClr val="tx1"/>
          </a:fontRef>
        </p:style>
      </p:cxnSp>
      <p:cxnSp>
        <p:nvCxnSpPr>
          <p:cNvPr id="50" name="Rak pilkoppling 49">
            <a:extLst>
              <a:ext uri="{FF2B5EF4-FFF2-40B4-BE49-F238E27FC236}">
                <a16:creationId xmlns:a16="http://schemas.microsoft.com/office/drawing/2014/main" id="{00A1DE20-10B5-46A4-BBCD-B21B96A8A571}"/>
              </a:ext>
            </a:extLst>
          </p:cNvPr>
          <p:cNvCxnSpPr>
            <a:cxnSpLocks/>
          </p:cNvCxnSpPr>
          <p:nvPr/>
        </p:nvCxnSpPr>
        <p:spPr>
          <a:xfrm>
            <a:off x="1600342" y="4432276"/>
            <a:ext cx="444464" cy="0"/>
          </a:xfrm>
          <a:prstGeom prst="straightConnector1">
            <a:avLst/>
          </a:prstGeom>
          <a:ln w="28575">
            <a:solidFill>
              <a:srgbClr val="4D4D4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343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FD98C64-83DF-42C3-855C-44EBA343019B}"/>
              </a:ext>
            </a:extLst>
          </p:cNvPr>
          <p:cNvSpPr>
            <a:spLocks noGrp="1"/>
          </p:cNvSpPr>
          <p:nvPr>
            <p:ph type="title"/>
          </p:nvPr>
        </p:nvSpPr>
        <p:spPr/>
        <p:txBody>
          <a:bodyPr/>
          <a:lstStyle/>
          <a:p>
            <a:r>
              <a:rPr lang="sv-SE">
                <a:solidFill>
                  <a:srgbClr val="4D4D4A"/>
                </a:solidFill>
              </a:rPr>
              <a:t>Hur ser nuläget ut för etappmålen?</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32</a:t>
            </a:fld>
            <a:endParaRPr lang="sv-SE"/>
          </a:p>
        </p:txBody>
      </p:sp>
      <p:sp>
        <p:nvSpPr>
          <p:cNvPr id="7" name="Platshållare för innehåll 6">
            <a:extLst>
              <a:ext uri="{FF2B5EF4-FFF2-40B4-BE49-F238E27FC236}">
                <a16:creationId xmlns:a16="http://schemas.microsoft.com/office/drawing/2014/main" id="{A6C9E53E-2F31-43D3-B1FB-67327F8C4045}"/>
              </a:ext>
            </a:extLst>
          </p:cNvPr>
          <p:cNvSpPr>
            <a:spLocks noGrp="1"/>
          </p:cNvSpPr>
          <p:nvPr>
            <p:ph sz="half" idx="13"/>
          </p:nvPr>
        </p:nvSpPr>
        <p:spPr/>
        <p:txBody>
          <a:bodyPr>
            <a:normAutofit fontScale="92500" lnSpcReduction="10000"/>
          </a:bodyPr>
          <a:lstStyle/>
          <a:p>
            <a:pPr marL="0" indent="0">
              <a:lnSpc>
                <a:spcPct val="120000"/>
              </a:lnSpc>
              <a:spcBef>
                <a:spcPts val="0"/>
              </a:spcBef>
            </a:pPr>
            <a:r>
              <a:rPr lang="sv-SE" dirty="0">
                <a:solidFill>
                  <a:srgbClr val="4D4D4A"/>
                </a:solidFill>
              </a:rPr>
              <a:t>Drygt 40 etappmål har tagits fram sedan det första beslutades 2009. </a:t>
            </a:r>
          </a:p>
          <a:p>
            <a:pPr marL="0" indent="0">
              <a:lnSpc>
                <a:spcPct val="120000"/>
              </a:lnSpc>
              <a:spcBef>
                <a:spcPts val="0"/>
              </a:spcBef>
            </a:pPr>
            <a:endParaRPr lang="sv-SE" dirty="0">
              <a:solidFill>
                <a:srgbClr val="4D4D4A"/>
              </a:solidFill>
            </a:endParaRPr>
          </a:p>
          <a:p>
            <a:pPr marL="0" indent="0">
              <a:lnSpc>
                <a:spcPct val="120000"/>
              </a:lnSpc>
              <a:spcBef>
                <a:spcPts val="0"/>
              </a:spcBef>
            </a:pPr>
            <a:r>
              <a:rPr lang="sv-SE" dirty="0">
                <a:solidFill>
                  <a:srgbClr val="4D4D4A"/>
                </a:solidFill>
              </a:rPr>
              <a:t>Nya etappmål antas allt eftersom. Etappmål där slutdatum har passerat upphör att gälla. </a:t>
            </a:r>
          </a:p>
          <a:p>
            <a:pPr marL="0" indent="0">
              <a:lnSpc>
                <a:spcPct val="120000"/>
              </a:lnSpc>
              <a:spcBef>
                <a:spcPts val="0"/>
              </a:spcBef>
            </a:pPr>
            <a:endParaRPr lang="sv-SE" dirty="0">
              <a:solidFill>
                <a:srgbClr val="4D4D4A"/>
              </a:solidFill>
            </a:endParaRPr>
          </a:p>
          <a:p>
            <a:pPr marL="0" indent="0">
              <a:lnSpc>
                <a:spcPct val="120000"/>
              </a:lnSpc>
              <a:spcBef>
                <a:spcPts val="0"/>
              </a:spcBef>
            </a:pPr>
            <a:r>
              <a:rPr lang="sv-SE" dirty="0">
                <a:solidFill>
                  <a:srgbClr val="4D4D4A"/>
                </a:solidFill>
              </a:rPr>
              <a:t>På sverigesmiljömål.se kan man se bedömningen för de 19 etappmål som gäller nu. </a:t>
            </a:r>
          </a:p>
          <a:p>
            <a:pPr marL="0" indent="0">
              <a:lnSpc>
                <a:spcPct val="120000"/>
              </a:lnSpc>
            </a:pPr>
            <a:endParaRPr lang="sv-SE" sz="2400" dirty="0">
              <a:solidFill>
                <a:srgbClr val="4D4D4A"/>
              </a:solidFill>
            </a:endParaRPr>
          </a:p>
          <a:p>
            <a:pPr marL="0" indent="0">
              <a:lnSpc>
                <a:spcPct val="120000"/>
              </a:lnSpc>
            </a:pPr>
            <a:endParaRPr lang="sv-SE" sz="2400" dirty="0">
              <a:solidFill>
                <a:srgbClr val="4D4D4A"/>
              </a:solidFill>
            </a:endParaRPr>
          </a:p>
          <a:p>
            <a:endParaRPr lang="sv-SE" dirty="0"/>
          </a:p>
        </p:txBody>
      </p:sp>
      <p:cxnSp>
        <p:nvCxnSpPr>
          <p:cNvPr id="2" name="Rak koppling 1">
            <a:extLst>
              <a:ext uri="{FF2B5EF4-FFF2-40B4-BE49-F238E27FC236}">
                <a16:creationId xmlns:a16="http://schemas.microsoft.com/office/drawing/2014/main" id="{8CA84ABC-11B9-4E9C-9536-C8FCB013282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11" name="Platshållare för innehåll 10">
            <a:extLst>
              <a:ext uri="{FF2B5EF4-FFF2-40B4-BE49-F238E27FC236}">
                <a16:creationId xmlns:a16="http://schemas.microsoft.com/office/drawing/2014/main" id="{A110BAC5-6473-4A32-B246-D17EEF72C9AF}"/>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146865" y="1203325"/>
            <a:ext cx="3315907" cy="3397250"/>
          </a:xfrm>
        </p:spPr>
      </p:pic>
    </p:spTree>
    <p:extLst>
      <p:ext uri="{BB962C8B-B14F-4D97-AF65-F5344CB8AC3E}">
        <p14:creationId xmlns:p14="http://schemas.microsoft.com/office/powerpoint/2010/main" val="2208060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vattensport, havsbotten&#10;&#10;Automatiskt genererad beskrivning">
            <a:extLst>
              <a:ext uri="{FF2B5EF4-FFF2-40B4-BE49-F238E27FC236}">
                <a16:creationId xmlns:a16="http://schemas.microsoft.com/office/drawing/2014/main" id="{9EFE48F2-B0DC-463F-84CE-32794631DC9F}"/>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4963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Vad behövs för att nå målen?</a:t>
            </a:r>
            <a:endParaRPr lang="sv-SE" altLang="sv-SE" sz="4000" b="1">
              <a:solidFill>
                <a:srgbClr val="4D4D4A"/>
              </a:solidFill>
              <a:latin typeface="+mj-lt"/>
              <a:ea typeface="Roboto Medium" panose="02000000000000000000" pitchFamily="2" charset="0"/>
              <a:cs typeface="Times New Roman"/>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65077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ACD83-1DDE-4D51-BC5D-38B7C234105E}"/>
              </a:ext>
            </a:extLst>
          </p:cNvPr>
          <p:cNvSpPr>
            <a:spLocks noGrp="1"/>
          </p:cNvSpPr>
          <p:nvPr>
            <p:ph type="title"/>
          </p:nvPr>
        </p:nvSpPr>
        <p:spPr/>
        <p:txBody>
          <a:bodyPr/>
          <a:lstStyle/>
          <a:p>
            <a:r>
              <a:rPr lang="sv-SE">
                <a:solidFill>
                  <a:srgbClr val="4D4D4A"/>
                </a:solidFill>
              </a:rPr>
              <a:t>Hela samhället behöver öka takten</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34</a:t>
            </a:fld>
            <a:endParaRPr lang="sv-SE"/>
          </a:p>
        </p:txBody>
      </p:sp>
      <p:pic>
        <p:nvPicPr>
          <p:cNvPr id="11" name="Platshållare för innehåll 10" descr="En bild som visar text, LEGO, leksak, vektorgrafik&#10;&#10;Automatiskt genererad beskrivning">
            <a:extLst>
              <a:ext uri="{FF2B5EF4-FFF2-40B4-BE49-F238E27FC236}">
                <a16:creationId xmlns:a16="http://schemas.microsoft.com/office/drawing/2014/main" id="{7AA68BDC-6043-435B-BECE-C76C2AEA5B7F}"/>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661720" y="1289646"/>
            <a:ext cx="2167585" cy="3246173"/>
          </a:xfrm>
        </p:spPr>
      </p:pic>
      <p:sp>
        <p:nvSpPr>
          <p:cNvPr id="7" name="Platshållare för innehåll 6">
            <a:extLst>
              <a:ext uri="{FF2B5EF4-FFF2-40B4-BE49-F238E27FC236}">
                <a16:creationId xmlns:a16="http://schemas.microsoft.com/office/drawing/2014/main" id="{987FA978-4B3F-4AC1-8926-A980226BF3FF}"/>
              </a:ext>
            </a:extLst>
          </p:cNvPr>
          <p:cNvSpPr>
            <a:spLocks noGrp="1"/>
          </p:cNvSpPr>
          <p:nvPr>
            <p:ph sz="half" idx="13"/>
          </p:nvPr>
        </p:nvSpPr>
        <p:spPr/>
        <p:txBody>
          <a:bodyPr>
            <a:normAutofit fontScale="70000" lnSpcReduction="20000"/>
          </a:bodyPr>
          <a:lstStyle/>
          <a:p>
            <a:pPr marL="342900" indent="-342900">
              <a:lnSpc>
                <a:spcPct val="120000"/>
              </a:lnSpc>
              <a:spcBef>
                <a:spcPts val="0"/>
              </a:spcBef>
              <a:buFont typeface="Arial" panose="020B0604020202020204" pitchFamily="34" charset="0"/>
              <a:buChar char="•"/>
            </a:pPr>
            <a:r>
              <a:rPr lang="sv-SE" sz="2300" dirty="0">
                <a:solidFill>
                  <a:srgbClr val="4D4D4A"/>
                </a:solidFill>
              </a:rPr>
              <a:t>En av de stora utmaningarna för Sverige är att vi har så långt kvar till att nå miljömålen. </a:t>
            </a:r>
          </a:p>
          <a:p>
            <a:pPr marL="342900" indent="-342900">
              <a:lnSpc>
                <a:spcPct val="120000"/>
              </a:lnSpc>
              <a:spcBef>
                <a:spcPts val="0"/>
              </a:spcBef>
              <a:buFont typeface="Arial" panose="020B0604020202020204" pitchFamily="34" charset="0"/>
              <a:buChar char="•"/>
            </a:pPr>
            <a:endParaRPr lang="sv-SE" sz="2300" dirty="0">
              <a:solidFill>
                <a:srgbClr val="4D4D4A"/>
              </a:solidFill>
            </a:endParaRPr>
          </a:p>
          <a:p>
            <a:pPr marL="342900" indent="-342900">
              <a:lnSpc>
                <a:spcPct val="120000"/>
              </a:lnSpc>
              <a:spcBef>
                <a:spcPts val="0"/>
              </a:spcBef>
              <a:buFont typeface="Arial" panose="020B0604020202020204" pitchFamily="34" charset="0"/>
              <a:buChar char="•"/>
            </a:pPr>
            <a:r>
              <a:rPr lang="sv-SE" sz="2300" dirty="0">
                <a:solidFill>
                  <a:srgbClr val="4D4D4A"/>
                </a:solidFill>
              </a:rPr>
              <a:t>Under de närmaste åren behöver därför hela samhället öka takten i miljöarbetet. </a:t>
            </a:r>
          </a:p>
          <a:p>
            <a:pPr marL="342900" indent="-342900">
              <a:lnSpc>
                <a:spcPct val="120000"/>
              </a:lnSpc>
              <a:spcBef>
                <a:spcPts val="0"/>
              </a:spcBef>
              <a:buFont typeface="Arial" panose="020B0604020202020204" pitchFamily="34" charset="0"/>
              <a:buChar char="•"/>
            </a:pPr>
            <a:endParaRPr lang="sv-SE" sz="2300" dirty="0">
              <a:solidFill>
                <a:srgbClr val="4D4D4A"/>
              </a:solidFill>
            </a:endParaRPr>
          </a:p>
          <a:p>
            <a:pPr marL="342900" indent="-342900">
              <a:lnSpc>
                <a:spcPct val="120000"/>
              </a:lnSpc>
              <a:spcBef>
                <a:spcPts val="0"/>
              </a:spcBef>
              <a:buFont typeface="Arial" panose="020B0604020202020204" pitchFamily="34" charset="0"/>
              <a:buChar char="•"/>
            </a:pPr>
            <a:r>
              <a:rPr lang="sv-SE" sz="2300" dirty="0">
                <a:solidFill>
                  <a:srgbClr val="4D4D4A"/>
                </a:solidFill>
              </a:rPr>
              <a:t>Det krävs insatser från såväl offentlig som privat sektor samt civilsamhället. </a:t>
            </a:r>
          </a:p>
          <a:p>
            <a:pPr marL="342900" indent="-342900">
              <a:lnSpc>
                <a:spcPct val="120000"/>
              </a:lnSpc>
              <a:spcBef>
                <a:spcPts val="0"/>
              </a:spcBef>
              <a:buFont typeface="Arial" panose="020B0604020202020204" pitchFamily="34" charset="0"/>
              <a:buChar char="•"/>
            </a:pPr>
            <a:endParaRPr lang="sv-SE" sz="2300" dirty="0">
              <a:solidFill>
                <a:srgbClr val="4D4D4A"/>
              </a:solidFill>
            </a:endParaRPr>
          </a:p>
          <a:p>
            <a:pPr marL="342900" indent="-342900">
              <a:lnSpc>
                <a:spcPct val="120000"/>
              </a:lnSpc>
              <a:spcBef>
                <a:spcPts val="0"/>
              </a:spcBef>
              <a:buFont typeface="Arial" panose="020B0604020202020204" pitchFamily="34" charset="0"/>
              <a:buChar char="•"/>
            </a:pPr>
            <a:r>
              <a:rPr lang="sv-SE" sz="2300" dirty="0">
                <a:solidFill>
                  <a:srgbClr val="4D4D4A"/>
                </a:solidFill>
              </a:rPr>
              <a:t>De svenska miljömålen är också beroende av insatser inom EU och i resten av världen. </a:t>
            </a:r>
          </a:p>
          <a:p>
            <a:endParaRPr lang="sv-SE" dirty="0"/>
          </a:p>
        </p:txBody>
      </p:sp>
      <p:sp>
        <p:nvSpPr>
          <p:cNvPr id="9" name="Rubrik 11">
            <a:extLst>
              <a:ext uri="{FF2B5EF4-FFF2-40B4-BE49-F238E27FC236}">
                <a16:creationId xmlns:a16="http://schemas.microsoft.com/office/drawing/2014/main" id="{14222763-B3F1-4FF8-9B68-872E297039B3}"/>
              </a:ext>
            </a:extLst>
          </p:cNvPr>
          <p:cNvSpPr txBox="1">
            <a:spLocks/>
          </p:cNvSpPr>
          <p:nvPr/>
        </p:nvSpPr>
        <p:spPr>
          <a:xfrm>
            <a:off x="327002" y="555526"/>
            <a:ext cx="4605039" cy="302433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5700" kern="1200">
                <a:solidFill>
                  <a:schemeClr val="accent2"/>
                </a:solidFill>
                <a:latin typeface="+mj-lt"/>
                <a:ea typeface="+mj-ea"/>
                <a:cs typeface="+mj-cs"/>
              </a:defRPr>
            </a:lvl1pPr>
          </a:lstStyle>
          <a:p>
            <a:endParaRPr lang="sv-SE"/>
          </a:p>
        </p:txBody>
      </p:sp>
      <p:cxnSp>
        <p:nvCxnSpPr>
          <p:cNvPr id="3" name="Rak koppling 2">
            <a:extLst>
              <a:ext uri="{FF2B5EF4-FFF2-40B4-BE49-F238E27FC236}">
                <a16:creationId xmlns:a16="http://schemas.microsoft.com/office/drawing/2014/main" id="{5F7606D5-77C8-4248-B10A-5CA68A404290}"/>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252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ACD83-1DDE-4D51-BC5D-38B7C234105E}"/>
              </a:ext>
            </a:extLst>
          </p:cNvPr>
          <p:cNvSpPr>
            <a:spLocks noGrp="1"/>
          </p:cNvSpPr>
          <p:nvPr>
            <p:ph type="title"/>
          </p:nvPr>
        </p:nvSpPr>
        <p:spPr/>
        <p:txBody>
          <a:bodyPr/>
          <a:lstStyle/>
          <a:p>
            <a:r>
              <a:rPr lang="sv-SE">
                <a:solidFill>
                  <a:srgbClr val="4D4D4A"/>
                </a:solidFill>
              </a:rPr>
              <a:t>Ambitiöst miljöarbete över landsgränser</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35</a:t>
            </a:fld>
            <a:endParaRPr lang="sv-SE"/>
          </a:p>
        </p:txBody>
      </p:sp>
      <p:sp>
        <p:nvSpPr>
          <p:cNvPr id="7" name="Platshållare för innehåll 6">
            <a:extLst>
              <a:ext uri="{FF2B5EF4-FFF2-40B4-BE49-F238E27FC236}">
                <a16:creationId xmlns:a16="http://schemas.microsoft.com/office/drawing/2014/main" id="{987FA978-4B3F-4AC1-8926-A980226BF3FF}"/>
              </a:ext>
            </a:extLst>
          </p:cNvPr>
          <p:cNvSpPr>
            <a:spLocks noGrp="1"/>
          </p:cNvSpPr>
          <p:nvPr>
            <p:ph sz="half" idx="13"/>
          </p:nvPr>
        </p:nvSpPr>
        <p:spPr/>
        <p:txBody>
          <a:bodyPr>
            <a:normAutofit/>
          </a:bodyPr>
          <a:lstStyle/>
          <a:p>
            <a:pPr marL="285750" indent="-285750" fontAlgn="base">
              <a:lnSpc>
                <a:spcPct val="100000"/>
              </a:lnSpc>
              <a:spcBef>
                <a:spcPts val="0"/>
              </a:spcBef>
              <a:buFont typeface="Arial" panose="020B0604020202020204" pitchFamily="34" charset="0"/>
              <a:buChar char="•"/>
            </a:pPr>
            <a:r>
              <a:rPr lang="sv-SE" sz="1400" dirty="0">
                <a:solidFill>
                  <a:srgbClr val="4D4D4A"/>
                </a:solidFill>
              </a:rPr>
              <a:t>Mycket av svensk konsumtion och produktion påverkar miljön i andra delar av världen.</a:t>
            </a:r>
            <a:r>
              <a:rPr lang="en-US" sz="1400" dirty="0">
                <a:solidFill>
                  <a:srgbClr val="4D4D4A"/>
                </a:solidFill>
              </a:rPr>
              <a:t>​</a:t>
            </a:r>
            <a:endParaRPr lang="sv-SE" sz="1400" dirty="0">
              <a:solidFill>
                <a:srgbClr val="4D4D4A"/>
              </a:solidFill>
            </a:endParaRPr>
          </a:p>
          <a:p>
            <a:pPr marL="285750" indent="-285750" fontAlgn="base">
              <a:lnSpc>
                <a:spcPct val="100000"/>
              </a:lnSpc>
              <a:spcBef>
                <a:spcPts val="0"/>
              </a:spcBef>
              <a:buFont typeface="Arial" panose="020B0604020202020204" pitchFamily="34" charset="0"/>
              <a:buChar char="•"/>
            </a:pPr>
            <a:endParaRPr lang="sv-SE" sz="1400" dirty="0">
              <a:solidFill>
                <a:srgbClr val="4D4D4A"/>
              </a:solidFill>
            </a:endParaRPr>
          </a:p>
          <a:p>
            <a:pPr marL="285750" indent="-285750" fontAlgn="base">
              <a:lnSpc>
                <a:spcPct val="100000"/>
              </a:lnSpc>
              <a:spcBef>
                <a:spcPts val="0"/>
              </a:spcBef>
              <a:buFont typeface="Arial" panose="020B0604020202020204" pitchFamily="34" charset="0"/>
              <a:buChar char="•"/>
            </a:pPr>
            <a:r>
              <a:rPr lang="sv-SE" sz="1400" dirty="0">
                <a:solidFill>
                  <a:srgbClr val="4D4D4A"/>
                </a:solidFill>
              </a:rPr>
              <a:t>Många miljöutmaningar har heller inga landsgränser och flera av Sveriges miljöproblem kan inte lösas inom landet.</a:t>
            </a:r>
          </a:p>
          <a:p>
            <a:pPr marL="285750" indent="-285750" fontAlgn="base">
              <a:lnSpc>
                <a:spcPct val="100000"/>
              </a:lnSpc>
              <a:spcBef>
                <a:spcPts val="0"/>
              </a:spcBef>
              <a:buFont typeface="Arial" panose="020B0604020202020204" pitchFamily="34" charset="0"/>
              <a:buChar char="•"/>
            </a:pPr>
            <a:endParaRPr lang="sv-SE" sz="1400" dirty="0">
              <a:solidFill>
                <a:srgbClr val="4D4D4A"/>
              </a:solidFill>
            </a:endParaRPr>
          </a:p>
          <a:p>
            <a:pPr marL="285750" indent="-285750" fontAlgn="base">
              <a:lnSpc>
                <a:spcPct val="100000"/>
              </a:lnSpc>
              <a:spcBef>
                <a:spcPts val="0"/>
              </a:spcBef>
              <a:buFont typeface="Arial" panose="020B0604020202020204" pitchFamily="34" charset="0"/>
              <a:buChar char="•"/>
            </a:pPr>
            <a:r>
              <a:rPr lang="sv-SE" sz="1400" dirty="0">
                <a:solidFill>
                  <a:srgbClr val="4D4D4A"/>
                </a:solidFill>
              </a:rPr>
              <a:t>En ambitiös miljöpolitik, såväl inom EU som internationellt, är en förutsättning för att Sverige ska kunna nå miljökvalitetsmålen och generationsmålet. </a:t>
            </a:r>
          </a:p>
          <a:p>
            <a:pPr marL="285750" indent="-285750" fontAlgn="base">
              <a:lnSpc>
                <a:spcPct val="100000"/>
              </a:lnSpc>
              <a:spcBef>
                <a:spcPts val="0"/>
              </a:spcBef>
              <a:buFont typeface="Arial" panose="020B0604020202020204" pitchFamily="34" charset="0"/>
              <a:buChar char="•"/>
            </a:pPr>
            <a:endParaRPr lang="sv-SE" sz="1400" dirty="0">
              <a:solidFill>
                <a:srgbClr val="4D4D4A"/>
              </a:solidFill>
            </a:endParaRPr>
          </a:p>
          <a:p>
            <a:pPr marL="285750" indent="-285750" fontAlgn="base">
              <a:lnSpc>
                <a:spcPct val="100000"/>
              </a:lnSpc>
              <a:spcBef>
                <a:spcPts val="0"/>
              </a:spcBef>
              <a:buFont typeface="Arial" panose="020B0604020202020204" pitchFamily="34" charset="0"/>
              <a:buChar char="•"/>
            </a:pPr>
            <a:r>
              <a:rPr lang="sv-SE" sz="1400" dirty="0">
                <a:solidFill>
                  <a:srgbClr val="4D4D4A"/>
                </a:solidFill>
              </a:rPr>
              <a:t>Genom internationellt miljöarbete bidrar Sverige till genomförandet av de globala hållbarhetsmålen (Agenda 2030).</a:t>
            </a:r>
            <a:endParaRPr lang="en-US" sz="1400" dirty="0">
              <a:solidFill>
                <a:srgbClr val="4D4D4A"/>
              </a:solidFill>
            </a:endParaRPr>
          </a:p>
          <a:p>
            <a:endParaRPr lang="sv-SE" dirty="0"/>
          </a:p>
        </p:txBody>
      </p:sp>
      <p:pic>
        <p:nvPicPr>
          <p:cNvPr id="8" name="Platshållare för innehåll 7" descr="En bild som visar utomhus, blå, föremål utomhus, flagga&#10;&#10;Automatiskt genererad beskrivning">
            <a:extLst>
              <a:ext uri="{FF2B5EF4-FFF2-40B4-BE49-F238E27FC236}">
                <a16:creationId xmlns:a16="http://schemas.microsoft.com/office/drawing/2014/main" id="{D8C2CB8C-0495-408D-AEDF-379069382979}"/>
              </a:ext>
            </a:extLst>
          </p:cNvPr>
          <p:cNvPicPr>
            <a:picLocks noGrp="1" noChangeAspect="1"/>
          </p:cNvPicPr>
          <p:nvPr>
            <p:ph sz="half" idx="1"/>
          </p:nvPr>
        </p:nvPicPr>
        <p:blipFill>
          <a:blip r:embed="rId2">
            <a:alphaModFix amt="70000"/>
            <a:extLst>
              <a:ext uri="{28A0092B-C50C-407E-A947-70E740481C1C}">
                <a14:useLocalDpi xmlns:a14="http://schemas.microsoft.com/office/drawing/2010/main" val="0"/>
              </a:ext>
            </a:extLst>
          </a:blip>
          <a:stretch>
            <a:fillRect/>
          </a:stretch>
        </p:blipFill>
        <p:spPr>
          <a:xfrm>
            <a:off x="4716463" y="1521350"/>
            <a:ext cx="4176712" cy="2761200"/>
          </a:xfrm>
        </p:spPr>
      </p:pic>
      <p:cxnSp>
        <p:nvCxnSpPr>
          <p:cNvPr id="3" name="Rak koppling 2">
            <a:extLst>
              <a:ext uri="{FF2B5EF4-FFF2-40B4-BE49-F238E27FC236}">
                <a16:creationId xmlns:a16="http://schemas.microsoft.com/office/drawing/2014/main" id="{7629A67D-4EA6-4DA3-89B5-2A1B2A81528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433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36</a:t>
            </a:fld>
            <a:endParaRPr lang="sv-SE"/>
          </a:p>
        </p:txBody>
      </p:sp>
      <p:sp>
        <p:nvSpPr>
          <p:cNvPr id="7" name="Rubrik 6">
            <a:extLst>
              <a:ext uri="{FF2B5EF4-FFF2-40B4-BE49-F238E27FC236}">
                <a16:creationId xmlns:a16="http://schemas.microsoft.com/office/drawing/2014/main" id="{0B490048-888D-4E85-B568-665EA8EC1467}"/>
              </a:ext>
            </a:extLst>
          </p:cNvPr>
          <p:cNvSpPr>
            <a:spLocks noGrp="1"/>
          </p:cNvSpPr>
          <p:nvPr>
            <p:ph type="title"/>
          </p:nvPr>
        </p:nvSpPr>
        <p:spPr/>
        <p:txBody>
          <a:bodyPr/>
          <a:lstStyle/>
          <a:p>
            <a:r>
              <a:rPr lang="sv-SE" dirty="0">
                <a:solidFill>
                  <a:srgbClr val="4D4D4A"/>
                </a:solidFill>
              </a:rPr>
              <a:t>Allas bidrag behövs</a:t>
            </a:r>
          </a:p>
        </p:txBody>
      </p:sp>
      <p:sp>
        <p:nvSpPr>
          <p:cNvPr id="8" name="Platshållare för innehåll 7">
            <a:extLst>
              <a:ext uri="{FF2B5EF4-FFF2-40B4-BE49-F238E27FC236}">
                <a16:creationId xmlns:a16="http://schemas.microsoft.com/office/drawing/2014/main" id="{15DBC881-E585-40FE-AA6E-95A7A96F5F35}"/>
              </a:ext>
            </a:extLst>
          </p:cNvPr>
          <p:cNvSpPr>
            <a:spLocks noGrp="1"/>
          </p:cNvSpPr>
          <p:nvPr>
            <p:ph sz="half" idx="13"/>
          </p:nvPr>
        </p:nvSpPr>
        <p:spPr/>
        <p:txBody>
          <a:bodyPr>
            <a:normAutofit/>
          </a:bodyPr>
          <a:lstStyle/>
          <a:p>
            <a:pPr>
              <a:lnSpc>
                <a:spcPct val="120000"/>
              </a:lnSpc>
            </a:pPr>
            <a:endParaRPr lang="sv-SE" sz="2400" b="1" dirty="0">
              <a:solidFill>
                <a:schemeClr val="tx1">
                  <a:lumMod val="75000"/>
                  <a:lumOff val="25000"/>
                </a:schemeClr>
              </a:solidFill>
            </a:endParaRPr>
          </a:p>
          <a:p>
            <a:pPr>
              <a:lnSpc>
                <a:spcPct val="120000"/>
              </a:lnSpc>
            </a:pPr>
            <a:r>
              <a:rPr lang="sv-SE" sz="2400" dirty="0">
                <a:solidFill>
                  <a:srgbClr val="4D4D4A"/>
                </a:solidFill>
              </a:rPr>
              <a:t>Hur </a:t>
            </a:r>
            <a:r>
              <a:rPr lang="sv-SE" sz="2400">
                <a:solidFill>
                  <a:srgbClr val="4D4D4A"/>
                </a:solidFill>
              </a:rPr>
              <a:t>kan du </a:t>
            </a:r>
            <a:r>
              <a:rPr lang="sv-SE" sz="2400" dirty="0">
                <a:solidFill>
                  <a:srgbClr val="4D4D4A"/>
                </a:solidFill>
              </a:rPr>
              <a:t>bidra till att öka takten?</a:t>
            </a:r>
            <a:endParaRPr lang="sv-SE" sz="2400" b="1" dirty="0">
              <a:solidFill>
                <a:schemeClr val="tx1">
                  <a:lumMod val="75000"/>
                  <a:lumOff val="25000"/>
                </a:schemeClr>
              </a:solidFill>
            </a:endParaRPr>
          </a:p>
          <a:p>
            <a:pPr>
              <a:lnSpc>
                <a:spcPct val="120000"/>
              </a:lnSpc>
            </a:pPr>
            <a:endParaRPr lang="sv-SE" sz="2400" dirty="0">
              <a:solidFill>
                <a:srgbClr val="4D4D4A"/>
              </a:solidFill>
              <a:hlinkClick r:id="rId2"/>
            </a:endParaRPr>
          </a:p>
          <a:p>
            <a:pPr>
              <a:lnSpc>
                <a:spcPct val="120000"/>
              </a:lnSpc>
            </a:pPr>
            <a:r>
              <a:rPr lang="sv-SE" sz="2400" dirty="0">
                <a:solidFill>
                  <a:srgbClr val="4D4D4A"/>
                </a:solidFill>
                <a:hlinkClick r:id="rId2"/>
              </a:rPr>
              <a:t>Läs på sverigesmiljomal.se </a:t>
            </a:r>
            <a:endParaRPr lang="sv-SE" sz="2400" dirty="0">
              <a:solidFill>
                <a:srgbClr val="4D4D4A"/>
              </a:solidFill>
            </a:endParaRPr>
          </a:p>
          <a:p>
            <a:pPr>
              <a:lnSpc>
                <a:spcPct val="120000"/>
              </a:lnSpc>
            </a:pPr>
            <a:endParaRPr lang="sv-SE" sz="2400" dirty="0">
              <a:solidFill>
                <a:srgbClr val="4D4D4A"/>
              </a:solidFill>
            </a:endParaRPr>
          </a:p>
          <a:p>
            <a:endParaRPr lang="sv-SE" dirty="0"/>
          </a:p>
        </p:txBody>
      </p:sp>
      <p:cxnSp>
        <p:nvCxnSpPr>
          <p:cNvPr id="2" name="Rak koppling 1">
            <a:extLst>
              <a:ext uri="{FF2B5EF4-FFF2-40B4-BE49-F238E27FC236}">
                <a16:creationId xmlns:a16="http://schemas.microsoft.com/office/drawing/2014/main" id="{E9D87ABE-6039-46B6-96C9-37C09B8C910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009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1">
            <a:extLst>
              <a:ext uri="{FF2B5EF4-FFF2-40B4-BE49-F238E27FC236}">
                <a16:creationId xmlns:a16="http://schemas.microsoft.com/office/drawing/2014/main" id="{444A12F0-D4A3-446C-B335-3AA0E2D2C50D}"/>
              </a:ext>
            </a:extLst>
          </p:cNvPr>
          <p:cNvPicPr>
            <a:picLocks noChangeAspect="1"/>
          </p:cNvPicPr>
          <p:nvPr/>
        </p:nvPicPr>
        <p:blipFill>
          <a:blip r:embed="rId2"/>
          <a:stretch>
            <a:fillRect/>
          </a:stretch>
        </p:blipFill>
        <p:spPr>
          <a:xfrm>
            <a:off x="-2157" y="-1007"/>
            <a:ext cx="9202228" cy="5177864"/>
          </a:xfrm>
          <a:prstGeom prst="rect">
            <a:avLst/>
          </a:prstGeom>
        </p:spPr>
      </p:pic>
      <p:pic>
        <p:nvPicPr>
          <p:cNvPr id="10" name="Bildobjekt 10" descr="En bild som visar text&#10;&#10;Automatiskt genererad beskrivning">
            <a:extLst>
              <a:ext uri="{FF2B5EF4-FFF2-40B4-BE49-F238E27FC236}">
                <a16:creationId xmlns:a16="http://schemas.microsoft.com/office/drawing/2014/main" id="{C47AD7D6-8CEE-40E1-9E0C-DD7E31706797}"/>
              </a:ext>
            </a:extLst>
          </p:cNvPr>
          <p:cNvPicPr>
            <a:picLocks noChangeAspect="1"/>
          </p:cNvPicPr>
          <p:nvPr/>
        </p:nvPicPr>
        <p:blipFill>
          <a:blip r:embed="rId3"/>
          <a:stretch>
            <a:fillRect/>
          </a:stretch>
        </p:blipFill>
        <p:spPr>
          <a:xfrm>
            <a:off x="2758297" y="1676074"/>
            <a:ext cx="3519577" cy="1974663"/>
          </a:xfrm>
          <a:prstGeom prst="rect">
            <a:avLst/>
          </a:prstGeom>
        </p:spPr>
      </p:pic>
    </p:spTree>
    <p:extLst>
      <p:ext uri="{BB962C8B-B14F-4D97-AF65-F5344CB8AC3E}">
        <p14:creationId xmlns:p14="http://schemas.microsoft.com/office/powerpoint/2010/main" val="2728804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CD8B01B9-7E45-46FE-B85F-31129FECD064}"/>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6" name="Rubrik 5">
            <a:extLst>
              <a:ext uri="{FF2B5EF4-FFF2-40B4-BE49-F238E27FC236}">
                <a16:creationId xmlns:a16="http://schemas.microsoft.com/office/drawing/2014/main" id="{17904D9D-6729-42C4-B3EC-7EFEDD297628}"/>
              </a:ext>
            </a:extLst>
          </p:cNvPr>
          <p:cNvSpPr>
            <a:spLocks noGrp="1"/>
          </p:cNvSpPr>
          <p:nvPr>
            <p:ph type="title"/>
          </p:nvPr>
        </p:nvSpPr>
        <p:spPr/>
        <p:txBody>
          <a:bodyPr/>
          <a:lstStyle/>
          <a:p>
            <a:r>
              <a:rPr lang="sv-SE" sz="4000">
                <a:solidFill>
                  <a:srgbClr val="4D4D4A"/>
                </a:solidFill>
              </a:rPr>
              <a:t>Miljömålen</a:t>
            </a:r>
            <a:endParaRPr lang="sv-SE" sz="3200">
              <a:solidFill>
                <a:srgbClr val="4D4D4A"/>
              </a:solidFill>
            </a:endParaRPr>
          </a:p>
        </p:txBody>
      </p:sp>
      <p:cxnSp>
        <p:nvCxnSpPr>
          <p:cNvPr id="12" name="Rak koppling 11">
            <a:extLst>
              <a:ext uri="{FF2B5EF4-FFF2-40B4-BE49-F238E27FC236}">
                <a16:creationId xmlns:a16="http://schemas.microsoft.com/office/drawing/2014/main" id="{3E2FF3A5-8A89-4CF7-B25F-87175E9BEDB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20" name="Platshållare för innehåll 19">
            <a:extLst>
              <a:ext uri="{FF2B5EF4-FFF2-40B4-BE49-F238E27FC236}">
                <a16:creationId xmlns:a16="http://schemas.microsoft.com/office/drawing/2014/main" id="{24B0AB33-E454-4395-B209-0D0B1C850AC4}"/>
              </a:ext>
            </a:extLst>
          </p:cNvPr>
          <p:cNvSpPr>
            <a:spLocks noGrp="1"/>
          </p:cNvSpPr>
          <p:nvPr>
            <p:ph sz="half" idx="13"/>
          </p:nvPr>
        </p:nvSpPr>
        <p:spPr/>
        <p:txBody>
          <a:bodyPr/>
          <a:lstStyle/>
          <a:p>
            <a:pPr algn="ctr"/>
            <a:endParaRPr lang="sv-SE" i="1"/>
          </a:p>
          <a:p>
            <a:pPr algn="ctr"/>
            <a:endParaRPr lang="sv-SE" i="1"/>
          </a:p>
          <a:p>
            <a:pPr algn="ctr"/>
            <a:endParaRPr lang="sv-SE" sz="2400" i="1"/>
          </a:p>
          <a:p>
            <a:pPr algn="ctr"/>
            <a:r>
              <a:rPr lang="sv-SE" sz="2400" b="1">
                <a:solidFill>
                  <a:srgbClr val="4D4D4A"/>
                </a:solidFill>
              </a:rPr>
              <a:t>Miljömålen är styrande för allt miljöarbete </a:t>
            </a:r>
          </a:p>
          <a:p>
            <a:pPr algn="ctr"/>
            <a:r>
              <a:rPr lang="sv-SE" sz="2400">
                <a:solidFill>
                  <a:srgbClr val="4D4D4A"/>
                </a:solidFill>
              </a:rPr>
              <a:t>som Sverige bedriver </a:t>
            </a:r>
          </a:p>
          <a:p>
            <a:pPr algn="ctr"/>
            <a:r>
              <a:rPr lang="sv-SE" sz="2400">
                <a:solidFill>
                  <a:srgbClr val="4D4D4A"/>
                </a:solidFill>
              </a:rPr>
              <a:t>nationellt, inom EU och internationellt. </a:t>
            </a:r>
          </a:p>
          <a:p>
            <a:endParaRPr lang="sv-SE" i="1"/>
          </a:p>
          <a:p>
            <a:endParaRPr lang="sv-SE" i="1"/>
          </a:p>
          <a:p>
            <a:endParaRPr lang="sv-SE"/>
          </a:p>
        </p:txBody>
      </p:sp>
    </p:spTree>
    <p:extLst>
      <p:ext uri="{BB962C8B-B14F-4D97-AF65-F5344CB8AC3E}">
        <p14:creationId xmlns:p14="http://schemas.microsoft.com/office/powerpoint/2010/main" val="360962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sz="4000">
                <a:solidFill>
                  <a:srgbClr val="4D4D4A"/>
                </a:solidFill>
              </a:rPr>
              <a:t>Målet med Sveriges miljöarbete</a:t>
            </a:r>
            <a:br>
              <a:rPr lang="sv-SE">
                <a:solidFill>
                  <a:srgbClr val="4D4D4A"/>
                </a:solidFill>
              </a:rPr>
            </a:br>
            <a:endParaRPr lang="sv-SE">
              <a:solidFill>
                <a:srgbClr val="4D4D4A"/>
              </a:solidFill>
            </a:endParaRP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5</a:t>
            </a:fld>
            <a:endParaRPr lang="sv-SE"/>
          </a:p>
        </p:txBody>
      </p:sp>
      <p:pic>
        <p:nvPicPr>
          <p:cNvPr id="9" name="Platshållare för innehåll 8">
            <a:extLst>
              <a:ext uri="{FF2B5EF4-FFF2-40B4-BE49-F238E27FC236}">
                <a16:creationId xmlns:a16="http://schemas.microsoft.com/office/drawing/2014/main" id="{89E652E1-1BCF-48EC-AE4B-7115D70EE7A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57563" y="1229601"/>
            <a:ext cx="3694511" cy="3344698"/>
          </a:xfrm>
        </p:spPr>
      </p:pic>
      <p:sp>
        <p:nvSpPr>
          <p:cNvPr id="2" name="Platshållare för innehåll 1">
            <a:extLst>
              <a:ext uri="{FF2B5EF4-FFF2-40B4-BE49-F238E27FC236}">
                <a16:creationId xmlns:a16="http://schemas.microsoft.com/office/drawing/2014/main" id="{13E0BE84-44EF-4865-A477-66F276397343}"/>
              </a:ext>
            </a:extLst>
          </p:cNvPr>
          <p:cNvSpPr>
            <a:spLocks noGrp="1"/>
          </p:cNvSpPr>
          <p:nvPr>
            <p:ph sz="half" idx="13"/>
          </p:nvPr>
        </p:nvSpPr>
        <p:spPr/>
        <p:txBody>
          <a:bodyPr vert="horz" lIns="91440" tIns="45720" rIns="91440" bIns="45720" rtlCol="0" anchor="t">
            <a:normAutofit lnSpcReduction="10000"/>
          </a:bodyPr>
          <a:lstStyle/>
          <a:p>
            <a:pPr marL="0" indent="0"/>
            <a:endParaRPr lang="sv-SE" dirty="0">
              <a:solidFill>
                <a:schemeClr val="tx1">
                  <a:lumMod val="75000"/>
                  <a:lumOff val="25000"/>
                </a:schemeClr>
              </a:solidFill>
            </a:endParaRPr>
          </a:p>
          <a:p>
            <a:pPr marL="0" indent="0">
              <a:lnSpc>
                <a:spcPct val="100000"/>
              </a:lnSpc>
            </a:pPr>
            <a:r>
              <a:rPr lang="sv-SE" sz="2000" dirty="0">
                <a:solidFill>
                  <a:srgbClr val="4D4D4A"/>
                </a:solidFill>
              </a:rPr>
              <a:t>Det övergripande målet för miljöpolitiken är att till nästa generation lämna över ett samhälle där de stora miljöproblemen är lösta. </a:t>
            </a:r>
          </a:p>
          <a:p>
            <a:pPr marL="0" indent="0">
              <a:lnSpc>
                <a:spcPct val="100000"/>
              </a:lnSpc>
            </a:pPr>
            <a:endParaRPr lang="sv-SE" sz="2000" dirty="0">
              <a:solidFill>
                <a:srgbClr val="4D4D4A"/>
              </a:solidFill>
            </a:endParaRPr>
          </a:p>
          <a:p>
            <a:pPr marL="0" indent="0">
              <a:lnSpc>
                <a:spcPct val="100000"/>
              </a:lnSpc>
            </a:pPr>
            <a:r>
              <a:rPr lang="sv-SE" sz="2000" dirty="0">
                <a:solidFill>
                  <a:srgbClr val="4D4D4A"/>
                </a:solidFill>
              </a:rPr>
              <a:t>Det ska ske utan att orsaka ökade miljö- och hälsoproblem utanför Sveriges gränser.</a:t>
            </a:r>
          </a:p>
          <a:p>
            <a:endParaRPr lang="sv-SE" sz="2000" dirty="0">
              <a:solidFill>
                <a:srgbClr val="4D4D4A"/>
              </a:solidFill>
            </a:endParaRPr>
          </a:p>
          <a:p>
            <a:endParaRPr lang="sv-SE" dirty="0"/>
          </a:p>
        </p:txBody>
      </p:sp>
      <p:cxnSp>
        <p:nvCxnSpPr>
          <p:cNvPr id="3" name="Rak koppling 2">
            <a:extLst>
              <a:ext uri="{FF2B5EF4-FFF2-40B4-BE49-F238E27FC236}">
                <a16:creationId xmlns:a16="http://schemas.microsoft.com/office/drawing/2014/main" id="{03E0BEED-F14C-4184-9B33-A3BA6A8FDF9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85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457A4-E117-4819-A69B-2B26148D4CE8}"/>
              </a:ext>
            </a:extLst>
          </p:cNvPr>
          <p:cNvSpPr>
            <a:spLocks noGrp="1"/>
          </p:cNvSpPr>
          <p:nvPr>
            <p:ph type="title"/>
          </p:nvPr>
        </p:nvSpPr>
        <p:spPr/>
        <p:txBody>
          <a:bodyPr/>
          <a:lstStyle/>
          <a:p>
            <a:r>
              <a:rPr lang="sv-SE">
                <a:solidFill>
                  <a:srgbClr val="4D4D4A"/>
                </a:solidFill>
              </a:rPr>
              <a:t>Miljömålen består av tre typer av mål</a:t>
            </a:r>
          </a:p>
        </p:txBody>
      </p:sp>
      <p:sp>
        <p:nvSpPr>
          <p:cNvPr id="17" name="Platshållare för innehåll 16">
            <a:extLst>
              <a:ext uri="{FF2B5EF4-FFF2-40B4-BE49-F238E27FC236}">
                <a16:creationId xmlns:a16="http://schemas.microsoft.com/office/drawing/2014/main" id="{7A13C74C-4234-4DD6-AC56-0AF83092B67C}"/>
              </a:ext>
            </a:extLst>
          </p:cNvPr>
          <p:cNvSpPr>
            <a:spLocks noGrp="1"/>
          </p:cNvSpPr>
          <p:nvPr>
            <p:ph sz="half" idx="13"/>
          </p:nvPr>
        </p:nvSpPr>
        <p:spPr/>
        <p:txBody>
          <a:bodyPr vert="horz" lIns="91440" tIns="45720" rIns="91440" bIns="45720" rtlCol="0" anchor="t">
            <a:normAutofit fontScale="55000" lnSpcReduction="20000"/>
          </a:bodyPr>
          <a:lstStyle/>
          <a:p>
            <a:pPr>
              <a:lnSpc>
                <a:spcPct val="110000"/>
              </a:lnSpc>
            </a:pPr>
            <a:endParaRPr lang="sv-SE" sz="2600" b="1">
              <a:solidFill>
                <a:schemeClr val="tx1">
                  <a:lumMod val="75000"/>
                  <a:lumOff val="25000"/>
                </a:schemeClr>
              </a:solidFill>
            </a:endParaRPr>
          </a:p>
          <a:p>
            <a:pPr>
              <a:lnSpc>
                <a:spcPct val="120000"/>
              </a:lnSpc>
            </a:pPr>
            <a:r>
              <a:rPr lang="sv-SE" sz="2600" b="1">
                <a:solidFill>
                  <a:srgbClr val="4D4D4A"/>
                </a:solidFill>
              </a:rPr>
              <a:t>Generationsmålet</a:t>
            </a:r>
            <a:r>
              <a:rPr lang="sv-SE" sz="2600">
                <a:solidFill>
                  <a:srgbClr val="4D4D4A"/>
                </a:solidFill>
              </a:rPr>
              <a:t> anger inriktningen för miljöarbetet och den samhällsomställning som behöver ske. </a:t>
            </a:r>
            <a:endParaRPr lang="sv-SE" sz="2600">
              <a:solidFill>
                <a:srgbClr val="4D4D4A"/>
              </a:solidFill>
              <a:cs typeface="Arial"/>
            </a:endParaRPr>
          </a:p>
          <a:p>
            <a:pPr>
              <a:lnSpc>
                <a:spcPct val="120000"/>
              </a:lnSpc>
            </a:pPr>
            <a:endParaRPr lang="sv-SE" sz="2600">
              <a:solidFill>
                <a:srgbClr val="4D4D4A"/>
              </a:solidFill>
            </a:endParaRPr>
          </a:p>
          <a:p>
            <a:pPr>
              <a:lnSpc>
                <a:spcPct val="120000"/>
              </a:lnSpc>
            </a:pPr>
            <a:r>
              <a:rPr lang="sv-SE" sz="2600" b="1">
                <a:solidFill>
                  <a:srgbClr val="4D4D4A"/>
                </a:solidFill>
              </a:rPr>
              <a:t>Miljökvalitetsmålen</a:t>
            </a:r>
            <a:r>
              <a:rPr lang="sv-SE" sz="2600">
                <a:solidFill>
                  <a:srgbClr val="4D4D4A"/>
                </a:solidFill>
              </a:rPr>
              <a:t> är 16 mål som beskriver den önskade kvaliteten på miljön och som på olika områden konkretiserar arbetet med att uppnå generationsmålet.</a:t>
            </a:r>
            <a:endParaRPr lang="sv-SE" sz="2600">
              <a:solidFill>
                <a:srgbClr val="4D4D4A"/>
              </a:solidFill>
              <a:cs typeface="Arial"/>
            </a:endParaRPr>
          </a:p>
          <a:p>
            <a:pPr>
              <a:lnSpc>
                <a:spcPct val="120000"/>
              </a:lnSpc>
            </a:pPr>
            <a:endParaRPr lang="sv-SE" sz="2600" b="1">
              <a:solidFill>
                <a:srgbClr val="4D4D4A"/>
              </a:solidFill>
            </a:endParaRPr>
          </a:p>
          <a:p>
            <a:pPr>
              <a:lnSpc>
                <a:spcPct val="120000"/>
              </a:lnSpc>
            </a:pPr>
            <a:r>
              <a:rPr lang="sv-SE" sz="2600" b="1">
                <a:solidFill>
                  <a:srgbClr val="4D4D4A"/>
                </a:solidFill>
              </a:rPr>
              <a:t>Etappmål</a:t>
            </a:r>
            <a:r>
              <a:rPr lang="sv-SE" sz="2600">
                <a:solidFill>
                  <a:srgbClr val="4D4D4A"/>
                </a:solidFill>
              </a:rPr>
              <a:t> finns det många av och de visar vägen för miljöarbetet genom att tydliggöra vilken samhällsförändring som behöver ske när. </a:t>
            </a:r>
            <a:endParaRPr lang="sv-SE" sz="2600">
              <a:solidFill>
                <a:srgbClr val="4D4D4A"/>
              </a:solidFill>
              <a:cs typeface="Arial"/>
            </a:endParaRPr>
          </a:p>
        </p:txBody>
      </p:sp>
      <p:sp>
        <p:nvSpPr>
          <p:cNvPr id="5" name="Platshållare för bildnummer 4">
            <a:extLst>
              <a:ext uri="{FF2B5EF4-FFF2-40B4-BE49-F238E27FC236}">
                <a16:creationId xmlns:a16="http://schemas.microsoft.com/office/drawing/2014/main" id="{A28892AA-4D7E-468C-A1EF-2324AFE09E32}"/>
              </a:ext>
            </a:extLst>
          </p:cNvPr>
          <p:cNvSpPr>
            <a:spLocks noGrp="1"/>
          </p:cNvSpPr>
          <p:nvPr>
            <p:ph type="sldNum" sz="quarter" idx="12"/>
          </p:nvPr>
        </p:nvSpPr>
        <p:spPr/>
        <p:txBody>
          <a:bodyPr/>
          <a:lstStyle/>
          <a:p>
            <a:fld id="{1844E2AD-2CA4-4022-8F3B-D585D66E2E30}" type="slidenum">
              <a:rPr lang="sv-SE" smtClean="0"/>
              <a:pPr/>
              <a:t>6</a:t>
            </a:fld>
            <a:endParaRPr lang="sv-SE"/>
          </a:p>
        </p:txBody>
      </p:sp>
      <p:grpSp>
        <p:nvGrpSpPr>
          <p:cNvPr id="8" name="Grupp 7">
            <a:extLst>
              <a:ext uri="{FF2B5EF4-FFF2-40B4-BE49-F238E27FC236}">
                <a16:creationId xmlns:a16="http://schemas.microsoft.com/office/drawing/2014/main" id="{6A29A260-27F2-4626-ACA4-26B3F9B8BF20}"/>
              </a:ext>
            </a:extLst>
          </p:cNvPr>
          <p:cNvGrpSpPr/>
          <p:nvPr/>
        </p:nvGrpSpPr>
        <p:grpSpPr>
          <a:xfrm>
            <a:off x="4707205" y="1442991"/>
            <a:ext cx="4016390" cy="3012878"/>
            <a:chOff x="4535505" y="1005097"/>
            <a:chExt cx="4475492" cy="3396157"/>
          </a:xfrm>
        </p:grpSpPr>
        <p:pic>
          <p:nvPicPr>
            <p:cNvPr id="9" name="Bildobjekt 8">
              <a:extLst>
                <a:ext uri="{FF2B5EF4-FFF2-40B4-BE49-F238E27FC236}">
                  <a16:creationId xmlns:a16="http://schemas.microsoft.com/office/drawing/2014/main" id="{8CD9C818-80BD-4BE4-81BD-CC0CA41CB0B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09235" y="1983536"/>
              <a:ext cx="1197615" cy="1197615"/>
            </a:xfrm>
            <a:prstGeom prst="rect">
              <a:avLst/>
            </a:prstGeom>
          </p:spPr>
        </p:pic>
        <p:pic>
          <p:nvPicPr>
            <p:cNvPr id="10" name="Bildobjekt 9" descr="En bild som visar text, vektorgrafik&#10;&#10;Automatiskt genererad beskrivning">
              <a:extLst>
                <a:ext uri="{FF2B5EF4-FFF2-40B4-BE49-F238E27FC236}">
                  <a16:creationId xmlns:a16="http://schemas.microsoft.com/office/drawing/2014/main" id="{7E4959B0-9187-46BB-BA23-009F17EC604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45226" y="1005097"/>
              <a:ext cx="1277439" cy="1196033"/>
            </a:xfrm>
            <a:prstGeom prst="rect">
              <a:avLst/>
            </a:prstGeom>
          </p:spPr>
        </p:pic>
        <p:pic>
          <p:nvPicPr>
            <p:cNvPr id="11" name="Bildobjekt 10">
              <a:extLst>
                <a:ext uri="{FF2B5EF4-FFF2-40B4-BE49-F238E27FC236}">
                  <a16:creationId xmlns:a16="http://schemas.microsoft.com/office/drawing/2014/main" id="{7AC73F36-5C00-4100-9042-21EEDC3A86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40723" y="2874915"/>
              <a:ext cx="1470274" cy="1320974"/>
            </a:xfrm>
            <a:prstGeom prst="rect">
              <a:avLst/>
            </a:prstGeom>
          </p:spPr>
        </p:pic>
        <p:sp>
          <p:nvSpPr>
            <p:cNvPr id="12" name="textruta 11">
              <a:extLst>
                <a:ext uri="{FF2B5EF4-FFF2-40B4-BE49-F238E27FC236}">
                  <a16:creationId xmlns:a16="http://schemas.microsoft.com/office/drawing/2014/main" id="{1ED22C8E-3499-40E0-8EF7-9F947B958F6E}"/>
                </a:ext>
              </a:extLst>
            </p:cNvPr>
            <p:cNvSpPr txBox="1"/>
            <p:nvPr/>
          </p:nvSpPr>
          <p:spPr>
            <a:xfrm>
              <a:off x="7767252" y="4104449"/>
              <a:ext cx="1017214" cy="296805"/>
            </a:xfrm>
            <a:prstGeom prst="rect">
              <a:avLst/>
            </a:prstGeom>
            <a:noFill/>
          </p:spPr>
          <p:txBody>
            <a:bodyPr wrap="none" rtlCol="0">
              <a:spAutoFit/>
            </a:bodyPr>
            <a:lstStyle/>
            <a:p>
              <a:r>
                <a:rPr lang="sv-SE" sz="1200">
                  <a:solidFill>
                    <a:srgbClr val="4D4D4A"/>
                  </a:solidFill>
                </a:rPr>
                <a:t>Etappmålen</a:t>
              </a:r>
            </a:p>
          </p:txBody>
        </p:sp>
        <p:sp>
          <p:nvSpPr>
            <p:cNvPr id="13" name="textruta 12">
              <a:extLst>
                <a:ext uri="{FF2B5EF4-FFF2-40B4-BE49-F238E27FC236}">
                  <a16:creationId xmlns:a16="http://schemas.microsoft.com/office/drawing/2014/main" id="{5DA18B67-F15F-4893-954C-2EE020791672}"/>
                </a:ext>
              </a:extLst>
            </p:cNvPr>
            <p:cNvSpPr txBox="1"/>
            <p:nvPr/>
          </p:nvSpPr>
          <p:spPr>
            <a:xfrm>
              <a:off x="5980281" y="3181151"/>
              <a:ext cx="1492305" cy="296805"/>
            </a:xfrm>
            <a:prstGeom prst="rect">
              <a:avLst/>
            </a:prstGeom>
            <a:noFill/>
          </p:spPr>
          <p:txBody>
            <a:bodyPr wrap="none" rtlCol="0">
              <a:spAutoFit/>
            </a:bodyPr>
            <a:lstStyle/>
            <a:p>
              <a:r>
                <a:rPr lang="sv-SE" sz="1200">
                  <a:solidFill>
                    <a:srgbClr val="4D4D4A"/>
                  </a:solidFill>
                </a:rPr>
                <a:t>Miljökvalitetsmålen</a:t>
              </a:r>
            </a:p>
          </p:txBody>
        </p:sp>
        <p:sp>
          <p:nvSpPr>
            <p:cNvPr id="14" name="textruta 13">
              <a:extLst>
                <a:ext uri="{FF2B5EF4-FFF2-40B4-BE49-F238E27FC236}">
                  <a16:creationId xmlns:a16="http://schemas.microsoft.com/office/drawing/2014/main" id="{F8EB1789-A9A3-4C49-A24A-BEFC3D6AC07C}"/>
                </a:ext>
              </a:extLst>
            </p:cNvPr>
            <p:cNvSpPr txBox="1"/>
            <p:nvPr/>
          </p:nvSpPr>
          <p:spPr>
            <a:xfrm>
              <a:off x="4535505" y="2198744"/>
              <a:ext cx="1415835" cy="296805"/>
            </a:xfrm>
            <a:prstGeom prst="rect">
              <a:avLst/>
            </a:prstGeom>
            <a:noFill/>
          </p:spPr>
          <p:txBody>
            <a:bodyPr wrap="none" rtlCol="0">
              <a:spAutoFit/>
            </a:bodyPr>
            <a:lstStyle/>
            <a:p>
              <a:r>
                <a:rPr lang="sv-SE" sz="1200">
                  <a:solidFill>
                    <a:srgbClr val="4D4D4A"/>
                  </a:solidFill>
                </a:rPr>
                <a:t>Generationsmålet</a:t>
              </a:r>
            </a:p>
          </p:txBody>
        </p:sp>
      </p:grpSp>
      <p:cxnSp>
        <p:nvCxnSpPr>
          <p:cNvPr id="3" name="Rak koppling 2">
            <a:extLst>
              <a:ext uri="{FF2B5EF4-FFF2-40B4-BE49-F238E27FC236}">
                <a16:creationId xmlns:a16="http://schemas.microsoft.com/office/drawing/2014/main" id="{CC6E5CAF-9632-45D7-8209-27C8A0024A80}"/>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29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CD8B01B9-7E45-46FE-B85F-31129FECD064}"/>
              </a:ext>
            </a:extLst>
          </p:cNvPr>
          <p:cNvSpPr>
            <a:spLocks noGrp="1"/>
          </p:cNvSpPr>
          <p:nvPr>
            <p:ph type="sldNum" sz="quarter" idx="12"/>
          </p:nvPr>
        </p:nvSpPr>
        <p:spPr/>
        <p:txBody>
          <a:bodyPr/>
          <a:lstStyle/>
          <a:p>
            <a:fld id="{1844E2AD-2CA4-4022-8F3B-D585D66E2E30}" type="slidenum">
              <a:rPr lang="sv-SE" smtClean="0"/>
              <a:pPr/>
              <a:t>7</a:t>
            </a:fld>
            <a:endParaRPr lang="sv-SE"/>
          </a:p>
        </p:txBody>
      </p:sp>
      <p:sp>
        <p:nvSpPr>
          <p:cNvPr id="6" name="Rubrik 5">
            <a:extLst>
              <a:ext uri="{FF2B5EF4-FFF2-40B4-BE49-F238E27FC236}">
                <a16:creationId xmlns:a16="http://schemas.microsoft.com/office/drawing/2014/main" id="{17904D9D-6729-42C4-B3EC-7EFEDD297628}"/>
              </a:ext>
            </a:extLst>
          </p:cNvPr>
          <p:cNvSpPr>
            <a:spLocks noGrp="1"/>
          </p:cNvSpPr>
          <p:nvPr>
            <p:ph type="title"/>
          </p:nvPr>
        </p:nvSpPr>
        <p:spPr>
          <a:xfrm>
            <a:off x="323528" y="267494"/>
            <a:ext cx="8655216" cy="730772"/>
          </a:xfrm>
        </p:spPr>
        <p:txBody>
          <a:bodyPr/>
          <a:lstStyle/>
          <a:p>
            <a:r>
              <a:rPr lang="sv-SE">
                <a:solidFill>
                  <a:srgbClr val="4D4D4A"/>
                </a:solidFill>
              </a:rPr>
              <a:t>Miljömålssystemet ger struktur i miljöarbetet</a:t>
            </a:r>
          </a:p>
        </p:txBody>
      </p:sp>
      <p:sp>
        <p:nvSpPr>
          <p:cNvPr id="20" name="Platshållare för innehåll 19">
            <a:extLst>
              <a:ext uri="{FF2B5EF4-FFF2-40B4-BE49-F238E27FC236}">
                <a16:creationId xmlns:a16="http://schemas.microsoft.com/office/drawing/2014/main" id="{24B0AB33-E454-4395-B209-0D0B1C850AC4}"/>
              </a:ext>
            </a:extLst>
          </p:cNvPr>
          <p:cNvSpPr>
            <a:spLocks noGrp="1"/>
          </p:cNvSpPr>
          <p:nvPr>
            <p:ph sz="half" idx="13"/>
          </p:nvPr>
        </p:nvSpPr>
        <p:spPr>
          <a:xfrm>
            <a:off x="323528" y="1537836"/>
            <a:ext cx="8568952" cy="3062559"/>
          </a:xfrm>
        </p:spPr>
        <p:txBody>
          <a:bodyPr/>
          <a:lstStyle/>
          <a:p>
            <a:pPr marL="0" indent="0">
              <a:lnSpc>
                <a:spcPct val="100000"/>
              </a:lnSpc>
              <a:spcBef>
                <a:spcPts val="0"/>
              </a:spcBef>
            </a:pPr>
            <a:r>
              <a:rPr lang="sv-SE" sz="1600" dirty="0">
                <a:solidFill>
                  <a:srgbClr val="4D4D4A"/>
                </a:solidFill>
              </a:rPr>
              <a:t>Miljömålssystemet är grunden för regeringens miljöpolitik och är vägledande för miljöarbetet på alla nivåer i samhället.</a:t>
            </a:r>
          </a:p>
          <a:p>
            <a:pPr marL="0" indent="0">
              <a:lnSpc>
                <a:spcPct val="100000"/>
              </a:lnSpc>
              <a:spcBef>
                <a:spcPts val="0"/>
              </a:spcBef>
            </a:pPr>
            <a:endParaRPr lang="sv-SE" sz="1600" dirty="0">
              <a:solidFill>
                <a:srgbClr val="4D4D4A"/>
              </a:solidFill>
            </a:endParaRPr>
          </a:p>
          <a:p>
            <a:pPr marL="0" indent="0">
              <a:lnSpc>
                <a:spcPct val="100000"/>
              </a:lnSpc>
              <a:spcBef>
                <a:spcPts val="0"/>
              </a:spcBef>
            </a:pPr>
            <a:r>
              <a:rPr lang="sv-SE" sz="1600" dirty="0">
                <a:solidFill>
                  <a:srgbClr val="4D4D4A"/>
                </a:solidFill>
              </a:rPr>
              <a:t>Det ger en systematisk uppföljning av miljöpolitiken och ger underlag för ett strategiskt åtgärdsarbete.</a:t>
            </a:r>
          </a:p>
          <a:p>
            <a:endParaRPr lang="sv-SE" dirty="0"/>
          </a:p>
        </p:txBody>
      </p:sp>
      <p:pic>
        <p:nvPicPr>
          <p:cNvPr id="22" name="Bildobjekt 21" descr="En bild som visar utomhus, himmel, träd, natur&#10;&#10;Automatiskt genererad beskrivning">
            <a:extLst>
              <a:ext uri="{FF2B5EF4-FFF2-40B4-BE49-F238E27FC236}">
                <a16:creationId xmlns:a16="http://schemas.microsoft.com/office/drawing/2014/main" id="{99C30688-7ECF-4279-9B6A-9972E7F5C6D7}"/>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2987824" y="3120112"/>
            <a:ext cx="3096344" cy="1394970"/>
          </a:xfrm>
          <a:prstGeom prst="rect">
            <a:avLst/>
          </a:prstGeom>
        </p:spPr>
      </p:pic>
      <p:pic>
        <p:nvPicPr>
          <p:cNvPr id="24" name="Bildobjekt 23" descr="En bild som visar utomhus, snö, himmel, skidåkning&#10;&#10;Automatiskt genererad beskrivning">
            <a:extLst>
              <a:ext uri="{FF2B5EF4-FFF2-40B4-BE49-F238E27FC236}">
                <a16:creationId xmlns:a16="http://schemas.microsoft.com/office/drawing/2014/main" id="{78BEEF99-943E-4F99-98FC-CF7633015624}"/>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flipH="1">
            <a:off x="-1" y="3120141"/>
            <a:ext cx="2962423" cy="1394970"/>
          </a:xfrm>
          <a:prstGeom prst="rect">
            <a:avLst/>
          </a:prstGeom>
        </p:spPr>
      </p:pic>
      <p:cxnSp>
        <p:nvCxnSpPr>
          <p:cNvPr id="2" name="Rak koppling 1">
            <a:extLst>
              <a:ext uri="{FF2B5EF4-FFF2-40B4-BE49-F238E27FC236}">
                <a16:creationId xmlns:a16="http://schemas.microsoft.com/office/drawing/2014/main" id="{936C418E-0A2A-459D-B132-EAAB3F53A3AD}"/>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10" name="Bildobjekt 9" descr="En bild som visar träd, utomhus, gräs&#10;&#10;Automatiskt genererad beskrivning">
            <a:extLst>
              <a:ext uri="{FF2B5EF4-FFF2-40B4-BE49-F238E27FC236}">
                <a16:creationId xmlns:a16="http://schemas.microsoft.com/office/drawing/2014/main" id="{2D54532A-C47D-4C1C-BDE2-FC37822E8FB7}"/>
              </a:ext>
            </a:extLst>
          </p:cNvPr>
          <p:cNvPicPr>
            <a:picLocks noChangeAspect="1"/>
          </p:cNvPicPr>
          <p:nvPr/>
        </p:nvPicPr>
        <p:blipFill rotWithShape="1">
          <a:blip r:embed="rId4" cstate="screen">
            <a:alphaModFix amt="60000"/>
            <a:extLst>
              <a:ext uri="{28A0092B-C50C-407E-A947-70E740481C1C}">
                <a14:useLocalDpi xmlns:a14="http://schemas.microsoft.com/office/drawing/2010/main" val="0"/>
              </a:ext>
            </a:extLst>
          </a:blip>
          <a:srcRect/>
          <a:stretch/>
        </p:blipFill>
        <p:spPr>
          <a:xfrm>
            <a:off x="6112933" y="3120112"/>
            <a:ext cx="3031067" cy="1394970"/>
          </a:xfrm>
          <a:prstGeom prst="rect">
            <a:avLst/>
          </a:prstGeom>
        </p:spPr>
      </p:pic>
    </p:spTree>
    <p:extLst>
      <p:ext uri="{BB962C8B-B14F-4D97-AF65-F5344CB8AC3E}">
        <p14:creationId xmlns:p14="http://schemas.microsoft.com/office/powerpoint/2010/main" val="225245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gräs&#10;&#10;Automatiskt genererad beskrivning">
            <a:extLst>
              <a:ext uri="{FF2B5EF4-FFF2-40B4-BE49-F238E27FC236}">
                <a16:creationId xmlns:a16="http://schemas.microsoft.com/office/drawing/2014/main" id="{267C917C-A54A-49EE-B4FD-1F2079AA489E}"/>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ktangel 3">
            <a:extLst>
              <a:ext uri="{FF2B5EF4-FFF2-40B4-BE49-F238E27FC236}">
                <a16:creationId xmlns:a16="http://schemas.microsoft.com/office/drawing/2014/main" id="{4DE657A8-9F92-444B-B076-C18B193ADB55}"/>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Generationsmålet</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544910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9</a:t>
            </a:fld>
            <a:endParaRPr lang="sv-SE"/>
          </a:p>
        </p:txBody>
      </p:sp>
      <p:sp>
        <p:nvSpPr>
          <p:cNvPr id="20" name="Platshållare för text 13">
            <a:extLst>
              <a:ext uri="{FF2B5EF4-FFF2-40B4-BE49-F238E27FC236}">
                <a16:creationId xmlns:a16="http://schemas.microsoft.com/office/drawing/2014/main" id="{6DADE9EA-8005-4C12-AD1D-80C423F533E0}"/>
              </a:ext>
            </a:extLst>
          </p:cNvPr>
          <p:cNvSpPr>
            <a:spLocks noGrp="1"/>
          </p:cNvSpPr>
          <p:nvPr>
            <p:ph type="body" sz="quarter" idx="14"/>
          </p:nvPr>
        </p:nvSpPr>
        <p:spPr/>
        <p:txBody>
          <a:bodyPr/>
          <a:lstStyle/>
          <a:p>
            <a:pPr marL="0" indent="0" algn="ctr">
              <a:lnSpc>
                <a:spcPct val="100000"/>
              </a:lnSpc>
              <a:buNone/>
            </a:pPr>
            <a:r>
              <a:rPr lang="sv-SE" sz="1400" i="1" dirty="0">
                <a:solidFill>
                  <a:srgbClr val="4D4D4A"/>
                </a:solidFill>
              </a:rPr>
              <a:t>Det övergripande målet för miljöpolitiken är att till nästa generation lämna över ett samhälle där de stora miljöproblemen är lösta, utan att orsaka ökade miljö- och hälsoproblem utanför Sveriges gränser.</a:t>
            </a:r>
          </a:p>
          <a:p>
            <a:pPr marL="0" indent="0">
              <a:lnSpc>
                <a:spcPct val="100000"/>
              </a:lnSpc>
              <a:buNone/>
            </a:pPr>
            <a:endParaRPr lang="sv-SE" sz="1400" dirty="0">
              <a:solidFill>
                <a:srgbClr val="4D4D4A"/>
              </a:solidFill>
            </a:endParaRPr>
          </a:p>
          <a:p>
            <a:pPr marL="0" indent="0">
              <a:lnSpc>
                <a:spcPct val="100000"/>
              </a:lnSpc>
              <a:spcBef>
                <a:spcPts val="0"/>
              </a:spcBef>
              <a:spcAft>
                <a:spcPts val="0"/>
              </a:spcAft>
              <a:buNone/>
            </a:pPr>
            <a:endParaRPr lang="sv-SE" sz="1400" dirty="0">
              <a:solidFill>
                <a:srgbClr val="4D4D4A"/>
              </a:solidFill>
            </a:endParaRPr>
          </a:p>
          <a:p>
            <a:pPr marL="0" indent="0">
              <a:lnSpc>
                <a:spcPct val="100000"/>
              </a:lnSpc>
              <a:spcBef>
                <a:spcPts val="0"/>
              </a:spcBef>
              <a:spcAft>
                <a:spcPts val="0"/>
              </a:spcAft>
              <a:buNone/>
            </a:pPr>
            <a:r>
              <a:rPr lang="sv-SE" sz="1400" dirty="0">
                <a:solidFill>
                  <a:srgbClr val="4D4D4A"/>
                </a:solidFill>
              </a:rPr>
              <a:t>Generationsmålet är vägledande för miljöarbetet på alla nivåer i samhället. </a:t>
            </a:r>
          </a:p>
          <a:p>
            <a:pPr marL="0" indent="0">
              <a:lnSpc>
                <a:spcPct val="100000"/>
              </a:lnSpc>
              <a:spcBef>
                <a:spcPts val="0"/>
              </a:spcBef>
              <a:spcAft>
                <a:spcPts val="0"/>
              </a:spcAft>
              <a:buNone/>
            </a:pPr>
            <a:endParaRPr lang="sv-SE" sz="1400" dirty="0">
              <a:solidFill>
                <a:srgbClr val="4D4D4A"/>
              </a:solidFill>
            </a:endParaRPr>
          </a:p>
          <a:p>
            <a:pPr marL="0" indent="0">
              <a:lnSpc>
                <a:spcPct val="100000"/>
              </a:lnSpc>
              <a:spcBef>
                <a:spcPts val="0"/>
              </a:spcBef>
              <a:spcAft>
                <a:spcPts val="0"/>
              </a:spcAft>
              <a:buNone/>
            </a:pPr>
            <a:r>
              <a:rPr lang="sv-SE" sz="1400" dirty="0">
                <a:solidFill>
                  <a:srgbClr val="4D4D4A"/>
                </a:solidFill>
              </a:rPr>
              <a:t>Målet är beslutat av riksdagen.</a:t>
            </a:r>
          </a:p>
          <a:p>
            <a:pPr marL="0" indent="0">
              <a:lnSpc>
                <a:spcPct val="100000"/>
              </a:lnSpc>
              <a:buNone/>
            </a:pPr>
            <a:endParaRPr lang="sv-SE" sz="1400" dirty="0">
              <a:solidFill>
                <a:srgbClr val="4D4D4A"/>
              </a:solidFill>
            </a:endParaRPr>
          </a:p>
          <a:p>
            <a:pPr marL="0" indent="0">
              <a:buNone/>
            </a:pPr>
            <a:endParaRPr lang="sv-SE" dirty="0"/>
          </a:p>
        </p:txBody>
      </p:sp>
      <p:pic>
        <p:nvPicPr>
          <p:cNvPr id="8" name="Platshållare för innehåll 7">
            <a:extLst>
              <a:ext uri="{FF2B5EF4-FFF2-40B4-BE49-F238E27FC236}">
                <a16:creationId xmlns:a16="http://schemas.microsoft.com/office/drawing/2014/main" id="{8E46DCC3-ACAC-48FE-A1D8-938F075B0C25}"/>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4757762" y="268288"/>
            <a:ext cx="4094114" cy="4319587"/>
          </a:xfrm>
        </p:spPr>
      </p:pic>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4000">
                <a:solidFill>
                  <a:srgbClr val="4D4D4A"/>
                </a:solidFill>
              </a:rPr>
              <a:t>Generationsmålet</a:t>
            </a:r>
          </a:p>
        </p:txBody>
      </p:sp>
      <p:cxnSp>
        <p:nvCxnSpPr>
          <p:cNvPr id="3" name="Rak koppling 2">
            <a:extLst>
              <a:ext uri="{FF2B5EF4-FFF2-40B4-BE49-F238E27FC236}">
                <a16:creationId xmlns:a16="http://schemas.microsoft.com/office/drawing/2014/main" id="{78C9AE2E-D8A1-447E-8BA3-53D82641A60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32448"/>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7F921F-7BB0-477F-A864-B36C2CF10E3D}" vid="{F2304775-93A5-4A6D-A72C-0F65ACB3FB8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nv-ljus-sve-16-9</Template>
  <TotalTime>92</TotalTime>
  <Words>1819</Words>
  <Application>Microsoft Office PowerPoint</Application>
  <PresentationFormat>Bildspel på skärmen (16:9)</PresentationFormat>
  <Paragraphs>310</Paragraphs>
  <Slides>37</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37</vt:i4>
      </vt:variant>
    </vt:vector>
  </HeadingPairs>
  <TitlesOfParts>
    <vt:vector size="43" baseType="lpstr">
      <vt:lpstr>Arial</vt:lpstr>
      <vt:lpstr>Roboto</vt:lpstr>
      <vt:lpstr>Roboto Medium</vt:lpstr>
      <vt:lpstr>Times New Roman</vt:lpstr>
      <vt:lpstr>Wingdings</vt:lpstr>
      <vt:lpstr>Office-tema</vt:lpstr>
      <vt:lpstr>Att läsa innan du använder denna presentation</vt:lpstr>
      <vt:lpstr>PowerPoint-presentation</vt:lpstr>
      <vt:lpstr>PowerPoint-presentation</vt:lpstr>
      <vt:lpstr>Miljömålen</vt:lpstr>
      <vt:lpstr>Målet med Sveriges miljöarbete </vt:lpstr>
      <vt:lpstr>Miljömålen består av tre typer av mål</vt:lpstr>
      <vt:lpstr>Miljömålssystemet ger struktur i miljöarbetet</vt:lpstr>
      <vt:lpstr>PowerPoint-presentation</vt:lpstr>
      <vt:lpstr>Generationsmålet</vt:lpstr>
      <vt:lpstr>Vägleder allt miljöarbete</vt:lpstr>
      <vt:lpstr>PowerPoint-presentation</vt:lpstr>
      <vt:lpstr>Miljökvalitetsmålen</vt:lpstr>
      <vt:lpstr>16 miljökvalitetsmål</vt:lpstr>
      <vt:lpstr>Preciseringar förtydligar vad målen innebär</vt:lpstr>
      <vt:lpstr>Indikatorer visar om arbetet går åt rätt håll</vt:lpstr>
      <vt:lpstr>PowerPoint-presentation</vt:lpstr>
      <vt:lpstr>Etappmålen  </vt:lpstr>
      <vt:lpstr>Etappmålen visar vägen </vt:lpstr>
      <vt:lpstr>PowerPoint-presentation</vt:lpstr>
      <vt:lpstr>Konstant arbete för förbättring</vt:lpstr>
      <vt:lpstr>PowerPoint-presentation</vt:lpstr>
      <vt:lpstr>Miljömålens historia</vt:lpstr>
      <vt:lpstr>PowerPoint-presentation</vt:lpstr>
      <vt:lpstr>Miljömässiga dimensionen av Agenda 2030</vt:lpstr>
      <vt:lpstr>Målsystemen kompletterar varandra</vt:lpstr>
      <vt:lpstr>PowerPoint-presentation</vt:lpstr>
      <vt:lpstr>Många aktörer med olika ansvar</vt:lpstr>
      <vt:lpstr>Fler viktiga aktörer i samhället</vt:lpstr>
      <vt:lpstr>PowerPoint-presentation</vt:lpstr>
      <vt:lpstr>Bedömning av möjligheten att nå miljökvalitetsmålen</vt:lpstr>
      <vt:lpstr>Trenden för de mål som i dagsläget inte kan nås</vt:lpstr>
      <vt:lpstr>Hur ser nuläget ut för etappmålen?</vt:lpstr>
      <vt:lpstr>PowerPoint-presentation</vt:lpstr>
      <vt:lpstr>Hela samhället behöver öka takten</vt:lpstr>
      <vt:lpstr>Ambitiöst miljöarbete över landsgränser</vt:lpstr>
      <vt:lpstr>Allas bidrag behövs</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Sveriges miljömål</dc:title>
  <dc:creator>Kraupp, Sabina</dc:creator>
  <cp:lastModifiedBy>Johansson Elisabeth J</cp:lastModifiedBy>
  <cp:revision>18</cp:revision>
  <dcterms:created xsi:type="dcterms:W3CDTF">2021-08-26T11:21:40Z</dcterms:created>
  <dcterms:modified xsi:type="dcterms:W3CDTF">2021-11-02T14:09:41Z</dcterms:modified>
</cp:coreProperties>
</file>